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74" r:id="rId3"/>
    <p:sldId id="273" r:id="rId4"/>
    <p:sldId id="262" r:id="rId5"/>
    <p:sldId id="270" r:id="rId6"/>
    <p:sldId id="263" r:id="rId7"/>
    <p:sldId id="269" r:id="rId8"/>
    <p:sldId id="271" r:id="rId9"/>
    <p:sldId id="272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89F9-8DE1-40C0-8D14-065CE8748546}" type="datetimeFigureOut">
              <a:rPr lang="ar-IQ" smtClean="0"/>
              <a:t>08/05/1442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CB35-4B0C-4FDC-8BEB-1DD5A541EA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12244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89F9-8DE1-40C0-8D14-065CE8748546}" type="datetimeFigureOut">
              <a:rPr lang="ar-IQ" smtClean="0"/>
              <a:t>08/05/1442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CB35-4B0C-4FDC-8BEB-1DD5A541EA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9335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89F9-8DE1-40C0-8D14-065CE8748546}" type="datetimeFigureOut">
              <a:rPr lang="ar-IQ" smtClean="0"/>
              <a:t>08/05/1442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CB35-4B0C-4FDC-8BEB-1DD5A541EA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6207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89F9-8DE1-40C0-8D14-065CE8748546}" type="datetimeFigureOut">
              <a:rPr lang="ar-IQ" smtClean="0"/>
              <a:t>08/05/1442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CB35-4B0C-4FDC-8BEB-1DD5A541EA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42086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89F9-8DE1-40C0-8D14-065CE8748546}" type="datetimeFigureOut">
              <a:rPr lang="ar-IQ" smtClean="0"/>
              <a:t>08/05/1442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CB35-4B0C-4FDC-8BEB-1DD5A541EA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79126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89F9-8DE1-40C0-8D14-065CE8748546}" type="datetimeFigureOut">
              <a:rPr lang="ar-IQ" smtClean="0"/>
              <a:t>08/05/1442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CB35-4B0C-4FDC-8BEB-1DD5A541EA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69718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89F9-8DE1-40C0-8D14-065CE8748546}" type="datetimeFigureOut">
              <a:rPr lang="ar-IQ" smtClean="0"/>
              <a:t>08/05/1442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CB35-4B0C-4FDC-8BEB-1DD5A541EA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43229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89F9-8DE1-40C0-8D14-065CE8748546}" type="datetimeFigureOut">
              <a:rPr lang="ar-IQ" smtClean="0"/>
              <a:t>08/05/1442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CB35-4B0C-4FDC-8BEB-1DD5A541EA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94549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89F9-8DE1-40C0-8D14-065CE8748546}" type="datetimeFigureOut">
              <a:rPr lang="ar-IQ" smtClean="0"/>
              <a:t>08/05/1442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CB35-4B0C-4FDC-8BEB-1DD5A541EA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84951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89F9-8DE1-40C0-8D14-065CE8748546}" type="datetimeFigureOut">
              <a:rPr lang="ar-IQ" smtClean="0"/>
              <a:t>08/05/1442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CB35-4B0C-4FDC-8BEB-1DD5A541EA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12907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89F9-8DE1-40C0-8D14-065CE8748546}" type="datetimeFigureOut">
              <a:rPr lang="ar-IQ" smtClean="0"/>
              <a:t>08/05/1442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CB35-4B0C-4FDC-8BEB-1DD5A541EA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6049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089F9-8DE1-40C0-8D14-065CE8748546}" type="datetimeFigureOut">
              <a:rPr lang="ar-IQ" smtClean="0"/>
              <a:t>08/05/1442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9CB35-4B0C-4FDC-8BEB-1DD5A541EA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9124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/>
              <a:t>قواعد البيانات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Microsoft Access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2010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9970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387" y="1951037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ar-IQ" dirty="0" smtClean="0"/>
              <a:t>يرتبط </a:t>
            </a:r>
            <a:r>
              <a:rPr lang="ar-IQ" dirty="0"/>
              <a:t>شريط التبويب ارتباطا كاملا بشريط المجموعات اذ انه من البديهي عند اختيار تبويب معين فان المجموعات المرتبطة به تخلتف عن المجموعات المرتبطة بتبويب اخر. </a:t>
            </a:r>
            <a:endParaRPr lang="en-US" dirty="0"/>
          </a:p>
          <a:p>
            <a:r>
              <a:rPr lang="ar-IQ" dirty="0"/>
              <a:t>ومن اهم التبويبات المتوفرة في البرنامج:    	   </a:t>
            </a:r>
            <a:endParaRPr lang="en-US" dirty="0"/>
          </a:p>
          <a:p>
            <a:pPr lvl="0"/>
            <a:r>
              <a:rPr lang="en-US" dirty="0"/>
              <a:t>File Tab</a:t>
            </a:r>
            <a:r>
              <a:rPr lang="ar-SA" dirty="0"/>
              <a:t> تبويب الملف     </a:t>
            </a:r>
            <a:endParaRPr lang="en-US" dirty="0"/>
          </a:p>
          <a:p>
            <a:pPr lvl="0"/>
            <a:r>
              <a:rPr lang="en-US" dirty="0"/>
              <a:t>Home Tab</a:t>
            </a:r>
            <a:r>
              <a:rPr lang="ar-SA" dirty="0"/>
              <a:t>تبويب الصفحة الرئيسية   </a:t>
            </a:r>
            <a:endParaRPr lang="en-US" dirty="0"/>
          </a:p>
          <a:p>
            <a:pPr lvl="0"/>
            <a:r>
              <a:rPr lang="en-US" dirty="0"/>
              <a:t>Create Tab</a:t>
            </a:r>
            <a:r>
              <a:rPr lang="ar-SA" dirty="0"/>
              <a:t> تبويب إنشاء   </a:t>
            </a:r>
            <a:endParaRPr lang="en-US" dirty="0"/>
          </a:p>
          <a:p>
            <a:pPr lvl="0"/>
            <a:r>
              <a:rPr lang="en-US" dirty="0"/>
              <a:t>External Data Tab</a:t>
            </a:r>
          </a:p>
          <a:p>
            <a:pPr lvl="0"/>
            <a:r>
              <a:rPr lang="en-US" dirty="0"/>
              <a:t>Add-Ins </a:t>
            </a:r>
            <a:r>
              <a:rPr lang="en-US" dirty="0" smtClean="0"/>
              <a:t>Tab</a:t>
            </a:r>
            <a:r>
              <a:rPr lang="ar-IQ" dirty="0"/>
              <a:t> </a:t>
            </a:r>
            <a:endParaRPr lang="en-US" dirty="0"/>
          </a:p>
          <a:p>
            <a:pPr marL="0" indent="0">
              <a:buNone/>
            </a:pPr>
            <a:endParaRPr lang="ar-IQ" dirty="0"/>
          </a:p>
        </p:txBody>
      </p:sp>
      <p:sp>
        <p:nvSpPr>
          <p:cNvPr id="5" name="Rectangle 4"/>
          <p:cNvSpPr/>
          <p:nvPr/>
        </p:nvSpPr>
        <p:spPr>
          <a:xfrm>
            <a:off x="2971800" y="325695"/>
            <a:ext cx="4495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3200" b="1" dirty="0" smtClean="0">
                <a:solidFill>
                  <a:srgbClr val="FF0000"/>
                </a:solidFill>
              </a:rPr>
              <a:t>ثانيا: شريط التبويب </a:t>
            </a:r>
            <a:r>
              <a:rPr lang="en-US" sz="3200" b="1" dirty="0" smtClean="0">
                <a:solidFill>
                  <a:srgbClr val="FF0000"/>
                </a:solidFill>
              </a:rPr>
              <a:t>Tab Bar</a:t>
            </a:r>
            <a:r>
              <a:rPr lang="ar-IQ" sz="3200" b="1" dirty="0" smtClean="0">
                <a:solidFill>
                  <a:srgbClr val="FF0000"/>
                </a:solidFill>
              </a:rPr>
              <a:t>: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4" r="72544" b="94471"/>
          <a:stretch/>
        </p:blipFill>
        <p:spPr bwMode="auto">
          <a:xfrm>
            <a:off x="381000" y="1140339"/>
            <a:ext cx="8415635" cy="476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5729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07287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ar-IQ" sz="2800" b="1" dirty="0" smtClean="0">
                <a:solidFill>
                  <a:srgbClr val="0000CC"/>
                </a:solidFill>
              </a:rPr>
              <a:t>ثالثا: شريط المجموعات </a:t>
            </a:r>
            <a:r>
              <a:rPr lang="en-US" sz="2800" b="1" dirty="0" smtClean="0">
                <a:solidFill>
                  <a:srgbClr val="0000CC"/>
                </a:solidFill>
              </a:rPr>
              <a:t>Group Bar (Ribbon)</a:t>
            </a:r>
            <a:r>
              <a:rPr lang="ar-IQ" sz="2800" b="1" dirty="0" smtClean="0">
                <a:solidFill>
                  <a:srgbClr val="0000CC"/>
                </a:solidFill>
              </a:rPr>
              <a:t> :</a:t>
            </a:r>
            <a:br>
              <a:rPr lang="ar-IQ" sz="2800" b="1" dirty="0" smtClean="0">
                <a:solidFill>
                  <a:srgbClr val="0000CC"/>
                </a:solidFill>
              </a:rPr>
            </a:br>
            <a:r>
              <a:rPr lang="ar-IQ" sz="2800" b="1" dirty="0" smtClean="0">
                <a:solidFill>
                  <a:srgbClr val="FF0000"/>
                </a:solidFill>
              </a:rPr>
              <a:t>1) تبويب ملف </a:t>
            </a:r>
            <a:r>
              <a:rPr lang="en-US" sz="2800" b="1" dirty="0" smtClean="0">
                <a:solidFill>
                  <a:srgbClr val="FF0000"/>
                </a:solidFill>
              </a:rPr>
              <a:t>File Tab</a:t>
            </a:r>
            <a:r>
              <a:rPr lang="ar-IQ" sz="2800" b="1" dirty="0" smtClean="0">
                <a:solidFill>
                  <a:srgbClr val="FF0000"/>
                </a:solidFill>
              </a:rPr>
              <a:t>: </a:t>
            </a:r>
            <a:r>
              <a:rPr lang="ar-IQ" sz="2800" b="1" dirty="0" smtClean="0"/>
              <a:t>و</a:t>
            </a:r>
            <a:r>
              <a:rPr lang="ar-IQ" sz="2800" dirty="0" smtClean="0"/>
              <a:t>يحتوي على المجموعات والادوات والاوامر التالية :</a:t>
            </a:r>
            <a:endParaRPr lang="ar-IQ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8686800" cy="2971800"/>
          </a:xfrm>
        </p:spPr>
        <p:txBody>
          <a:bodyPr>
            <a:noAutofit/>
          </a:bodyPr>
          <a:lstStyle/>
          <a:p>
            <a:pPr lvl="0"/>
            <a:r>
              <a:rPr lang="en-US" sz="2200" dirty="0" smtClean="0"/>
              <a:t>Save </a:t>
            </a:r>
            <a:r>
              <a:rPr lang="ar-IQ" sz="2200" dirty="0" smtClean="0"/>
              <a:t>  </a:t>
            </a:r>
            <a:r>
              <a:rPr lang="ar-IQ" sz="2200" dirty="0"/>
              <a:t>(حفظ قاعدة البيانات لاول مرة)</a:t>
            </a:r>
            <a:endParaRPr lang="en-US" sz="2200" dirty="0"/>
          </a:p>
          <a:p>
            <a:pPr lvl="0"/>
            <a:r>
              <a:rPr lang="en-US" sz="2200" dirty="0"/>
              <a:t>Save Object As </a:t>
            </a:r>
            <a:r>
              <a:rPr lang="ar-IQ" sz="2200" dirty="0"/>
              <a:t>  (حفظ الكائنات المدرجة في قاعدة البيانات)</a:t>
            </a:r>
            <a:endParaRPr lang="en-US" sz="2200" dirty="0"/>
          </a:p>
          <a:p>
            <a:pPr lvl="0"/>
            <a:r>
              <a:rPr lang="en-US" sz="2200" dirty="0"/>
              <a:t>Save Database As  </a:t>
            </a:r>
            <a:r>
              <a:rPr lang="ar-IQ" sz="2200" dirty="0"/>
              <a:t>   (لحفظ قاعدة البيانات باسم جديد)</a:t>
            </a:r>
            <a:endParaRPr lang="en-US" sz="2200" dirty="0"/>
          </a:p>
          <a:p>
            <a:pPr lvl="0"/>
            <a:r>
              <a:rPr lang="en-US" sz="2200" dirty="0"/>
              <a:t> Open </a:t>
            </a:r>
            <a:r>
              <a:rPr lang="ar-IQ" sz="2200" dirty="0"/>
              <a:t>  (فتح قاعدة بيانات موجودة مسبقا)</a:t>
            </a:r>
            <a:endParaRPr lang="en-US" sz="2200" dirty="0"/>
          </a:p>
          <a:p>
            <a:pPr lvl="0"/>
            <a:r>
              <a:rPr lang="en-US" sz="2200" dirty="0"/>
              <a:t>Close Database </a:t>
            </a:r>
            <a:r>
              <a:rPr lang="ar-IQ" sz="2200" dirty="0"/>
              <a:t>  (اغلاق قاعدة البيانات)</a:t>
            </a:r>
            <a:endParaRPr lang="en-US" sz="2200" dirty="0"/>
          </a:p>
          <a:p>
            <a:pPr lvl="0"/>
            <a:r>
              <a:rPr lang="en-US" sz="2200" dirty="0"/>
              <a:t>Info </a:t>
            </a:r>
            <a:r>
              <a:rPr lang="ar-IQ" sz="2200" dirty="0"/>
              <a:t>  (بعض المعلومات عن قاعدة البيانات التي يجري العمل عليها ويمكن من خلالها اعطاء التصاريح لبعض المستخدمين وتشفيرها وضغطها</a:t>
            </a:r>
            <a:r>
              <a:rPr lang="ar-IQ" sz="2200" dirty="0" smtClean="0"/>
              <a:t>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8937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>
                <a:solidFill>
                  <a:srgbClr val="FF0000"/>
                </a:solidFill>
              </a:rPr>
              <a:t>تبويب ملف </a:t>
            </a:r>
            <a:r>
              <a:rPr lang="en-US" b="1" dirty="0">
                <a:solidFill>
                  <a:srgbClr val="FF0000"/>
                </a:solidFill>
              </a:rPr>
              <a:t>File </a:t>
            </a:r>
            <a:r>
              <a:rPr lang="en-US" b="1" dirty="0" smtClean="0">
                <a:solidFill>
                  <a:srgbClr val="FF0000"/>
                </a:solidFill>
              </a:rPr>
              <a:t>Tab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Recent </a:t>
            </a:r>
            <a:r>
              <a:rPr lang="ar-IQ" dirty="0"/>
              <a:t>  (اسماء قواعد البيانات التي تم التعامل معها مؤخرا)</a:t>
            </a:r>
            <a:endParaRPr lang="en-US" dirty="0"/>
          </a:p>
          <a:p>
            <a:pPr lvl="0"/>
            <a:r>
              <a:rPr lang="en-US" dirty="0"/>
              <a:t>New </a:t>
            </a:r>
            <a:r>
              <a:rPr lang="ar-IQ" dirty="0"/>
              <a:t>  (فتح قاعدة بيانات جديدة)</a:t>
            </a:r>
            <a:endParaRPr lang="en-US" dirty="0"/>
          </a:p>
          <a:p>
            <a:pPr lvl="0"/>
            <a:r>
              <a:rPr lang="en-US" dirty="0"/>
              <a:t> Print </a:t>
            </a:r>
            <a:r>
              <a:rPr lang="ar-IQ" dirty="0"/>
              <a:t>(طباعة مكونات قاعدة البيانات واختيار نوع الطابعة وطريقة الطباعة وعدد النسخ)</a:t>
            </a:r>
            <a:endParaRPr lang="en-US" dirty="0"/>
          </a:p>
          <a:p>
            <a:pPr lvl="0"/>
            <a:r>
              <a:rPr lang="en-US" dirty="0"/>
              <a:t>Save &amp; Publish  </a:t>
            </a:r>
            <a:r>
              <a:rPr lang="ar-IQ" dirty="0"/>
              <a:t>(خزن ومشاركة قاعدة البيانات في صفحات الويب</a:t>
            </a:r>
            <a:r>
              <a:rPr lang="en-US" dirty="0"/>
              <a:t>(</a:t>
            </a:r>
          </a:p>
          <a:p>
            <a:pPr lvl="0"/>
            <a:r>
              <a:rPr lang="en-US" dirty="0"/>
              <a:t>Help </a:t>
            </a:r>
            <a:r>
              <a:rPr lang="ar-IQ" dirty="0"/>
              <a:t>  (الحصول على معلومات تخص البرنامج)</a:t>
            </a:r>
            <a:endParaRPr lang="en-US" dirty="0"/>
          </a:p>
          <a:p>
            <a:pPr lvl="0"/>
            <a:r>
              <a:rPr lang="en-US" dirty="0"/>
              <a:t>Add-Ins </a:t>
            </a:r>
            <a:r>
              <a:rPr lang="ar-IQ" dirty="0"/>
              <a:t>  (ارسال الملف من خلال وسائل الاتصال كالبلوتوث)</a:t>
            </a:r>
            <a:endParaRPr lang="en-US" dirty="0"/>
          </a:p>
          <a:p>
            <a:pPr lvl="0"/>
            <a:r>
              <a:rPr lang="en-US" dirty="0"/>
              <a:t>Options  </a:t>
            </a:r>
            <a:r>
              <a:rPr lang="ar-IQ" dirty="0"/>
              <a:t>(خصائص كثيرة تخص التحكم في شكل ومعطيات شاشة البرنامج</a:t>
            </a:r>
            <a:r>
              <a:rPr lang="ar-IQ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30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3200" b="1" dirty="0" smtClean="0">
                <a:solidFill>
                  <a:srgbClr val="FF0000"/>
                </a:solidFill>
              </a:rPr>
              <a:t>2) تبويب الصفحة الرئيسية  </a:t>
            </a:r>
            <a:r>
              <a:rPr lang="en-US" sz="3200" b="1" dirty="0" smtClean="0">
                <a:solidFill>
                  <a:srgbClr val="FF0000"/>
                </a:solidFill>
              </a:rPr>
              <a:t>Home Tab</a:t>
            </a:r>
            <a:r>
              <a:rPr lang="ar-IQ" sz="3200" b="1" dirty="0" smtClean="0">
                <a:solidFill>
                  <a:srgbClr val="FF0000"/>
                </a:solidFill>
              </a:rPr>
              <a:t>:</a:t>
            </a:r>
            <a:r>
              <a:rPr lang="ar-IQ" sz="2800" b="1" dirty="0" smtClean="0"/>
              <a:t/>
            </a:r>
            <a:br>
              <a:rPr lang="ar-IQ" sz="2800" b="1" dirty="0" smtClean="0"/>
            </a:br>
            <a:r>
              <a:rPr lang="ar-IQ" sz="2800" dirty="0" smtClean="0"/>
              <a:t>يشمل طرائق العرض والحافظات والتنسيقات والبحث والسجلات ويظهر في الشكل التالي ويحتوي على المجموعات والادوات والاوامرالتالية:</a:t>
            </a:r>
            <a:endParaRPr lang="ar-IQ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/>
            <a:r>
              <a:rPr lang="en-US" dirty="0" smtClean="0"/>
              <a:t>View groups (</a:t>
            </a:r>
            <a:r>
              <a:rPr lang="ar-IQ" dirty="0" smtClean="0"/>
              <a:t>مجموعة طرق العرض</a:t>
            </a:r>
            <a:r>
              <a:rPr lang="en-US" dirty="0" smtClean="0"/>
              <a:t>)</a:t>
            </a:r>
          </a:p>
          <a:p>
            <a:pPr lvl="0" algn="l" rtl="0"/>
            <a:r>
              <a:rPr lang="en-US" dirty="0" smtClean="0"/>
              <a:t>Clipboards (</a:t>
            </a:r>
            <a:r>
              <a:rPr lang="ar-IQ" dirty="0" smtClean="0"/>
              <a:t>مجموعة الحافظة</a:t>
            </a:r>
            <a:r>
              <a:rPr lang="en-US" dirty="0" smtClean="0"/>
              <a:t>)</a:t>
            </a:r>
          </a:p>
          <a:p>
            <a:pPr lvl="0" algn="l" rtl="0"/>
            <a:r>
              <a:rPr lang="en-US" dirty="0" smtClean="0"/>
              <a:t>Sort &amp; Filter (</a:t>
            </a:r>
            <a:r>
              <a:rPr lang="ar-IQ" dirty="0" smtClean="0"/>
              <a:t>مجموعة الفرز والتصفية</a:t>
            </a:r>
            <a:r>
              <a:rPr lang="en-US" dirty="0" smtClean="0"/>
              <a:t>)</a:t>
            </a:r>
          </a:p>
          <a:p>
            <a:pPr lvl="0" algn="l" rtl="0"/>
            <a:r>
              <a:rPr lang="en-US" dirty="0" smtClean="0"/>
              <a:t>Records (</a:t>
            </a:r>
            <a:r>
              <a:rPr lang="ar-IQ" dirty="0" smtClean="0"/>
              <a:t>مجموعة السجلات</a:t>
            </a:r>
            <a:r>
              <a:rPr lang="en-US" dirty="0" smtClean="0"/>
              <a:t>)</a:t>
            </a:r>
          </a:p>
          <a:p>
            <a:pPr lvl="0" algn="l" rtl="0"/>
            <a:r>
              <a:rPr lang="en-US" dirty="0" smtClean="0"/>
              <a:t>Find (</a:t>
            </a:r>
            <a:r>
              <a:rPr lang="ar-IQ" dirty="0" smtClean="0"/>
              <a:t>مجموعة البحث</a:t>
            </a:r>
            <a:r>
              <a:rPr lang="en-US" dirty="0" smtClean="0"/>
              <a:t>)</a:t>
            </a:r>
          </a:p>
          <a:p>
            <a:pPr lvl="0" algn="l" rtl="0"/>
            <a:r>
              <a:rPr lang="en-US" dirty="0" smtClean="0"/>
              <a:t>Test Formatting (</a:t>
            </a:r>
            <a:r>
              <a:rPr lang="ar-IQ" dirty="0" smtClean="0"/>
              <a:t>مجموعة تنسيق النص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01969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2800" b="1" dirty="0" smtClean="0"/>
              <a:t>3) تبويب إنشاء </a:t>
            </a:r>
            <a:r>
              <a:rPr lang="en-US" sz="2800" b="1" dirty="0" smtClean="0"/>
              <a:t>Create Tab</a:t>
            </a:r>
            <a:r>
              <a:rPr lang="ar-IQ" sz="2800" b="1" dirty="0" smtClean="0"/>
              <a:t>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ar-IQ" sz="2800" dirty="0" smtClean="0"/>
              <a:t>يستخدم لانشاء الجداول والنماذج والتقارير ووحدات الماكرو ويظهر في الشكل التالي ويحتوي على المجموعات والادوات والاوامر التالية:</a:t>
            </a:r>
            <a:endParaRPr lang="ar-IQ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/>
          </a:bodyPr>
          <a:lstStyle/>
          <a:p>
            <a:pPr lvl="0" algn="l" rtl="0"/>
            <a:r>
              <a:rPr lang="en-US" dirty="0" smtClean="0"/>
              <a:t>Templates (</a:t>
            </a:r>
            <a:r>
              <a:rPr lang="ar-IQ" dirty="0" smtClean="0"/>
              <a:t>مجموعة القوالب</a:t>
            </a:r>
            <a:r>
              <a:rPr lang="en-US" dirty="0" smtClean="0"/>
              <a:t>)</a:t>
            </a:r>
          </a:p>
          <a:p>
            <a:pPr lvl="0" algn="l" rtl="0"/>
            <a:r>
              <a:rPr lang="en-US" dirty="0" smtClean="0"/>
              <a:t>Tables (</a:t>
            </a:r>
            <a:r>
              <a:rPr lang="ar-IQ" dirty="0" smtClean="0"/>
              <a:t>مجموعة الجداول) </a:t>
            </a:r>
            <a:endParaRPr lang="en-US" dirty="0" smtClean="0"/>
          </a:p>
          <a:p>
            <a:pPr lvl="0" algn="l" rtl="0"/>
            <a:r>
              <a:rPr lang="en-US" dirty="0" smtClean="0"/>
              <a:t>Queries (</a:t>
            </a:r>
            <a:r>
              <a:rPr lang="ar-IQ" dirty="0" smtClean="0"/>
              <a:t>مجموعة الاستعلامات</a:t>
            </a:r>
            <a:r>
              <a:rPr lang="en-US" dirty="0" smtClean="0"/>
              <a:t>)</a:t>
            </a:r>
          </a:p>
          <a:p>
            <a:pPr lvl="0" algn="l" rtl="0"/>
            <a:r>
              <a:rPr lang="en-US" dirty="0" smtClean="0"/>
              <a:t>Forms  </a:t>
            </a:r>
            <a:r>
              <a:rPr lang="ar-IQ" dirty="0" smtClean="0"/>
              <a:t>(مجموعة النماذج</a:t>
            </a:r>
            <a:r>
              <a:rPr lang="en-US" dirty="0" smtClean="0"/>
              <a:t>)</a:t>
            </a:r>
          </a:p>
          <a:p>
            <a:pPr lvl="0" algn="l" rtl="0"/>
            <a:r>
              <a:rPr lang="en-US" dirty="0" smtClean="0"/>
              <a:t>Reports (</a:t>
            </a:r>
            <a:r>
              <a:rPr lang="ar-IQ" dirty="0" smtClean="0"/>
              <a:t>مجموعة التقارير</a:t>
            </a:r>
            <a:r>
              <a:rPr lang="en-US" dirty="0" smtClean="0"/>
              <a:t>)</a:t>
            </a:r>
          </a:p>
          <a:p>
            <a:pPr lvl="0" algn="l" rtl="0"/>
            <a:r>
              <a:rPr lang="en-US" dirty="0" smtClean="0"/>
              <a:t>Macros &amp; Codes (</a:t>
            </a:r>
            <a:r>
              <a:rPr lang="ar-IQ" dirty="0" smtClean="0"/>
              <a:t>مجموعة وحدات الماكرو والشفرات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82859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ar-IQ" dirty="0" smtClean="0"/>
              <a:t>الأسئلة</a:t>
            </a:r>
            <a:endParaRPr lang="ar-IQ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64" t="25714" r="21071" b="8413"/>
          <a:stretch/>
        </p:blipFill>
        <p:spPr bwMode="auto">
          <a:xfrm>
            <a:off x="609600" y="907312"/>
            <a:ext cx="7924800" cy="4976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0660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68826" y="2362200"/>
                <a:ext cx="6781800" cy="32316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r-SA" sz="2400" b="1" dirty="0" smtClean="0">
                    <a:solidFill>
                      <a:srgbClr val="FF0000"/>
                    </a:solidFill>
                  </a:rPr>
                  <a:t>س: </a:t>
                </a:r>
                <a:r>
                  <a:rPr lang="ar-SA" sz="2400" b="1" dirty="0">
                    <a:solidFill>
                      <a:srgbClr val="FF0000"/>
                    </a:solidFill>
                  </a:rPr>
                  <a:t>اكتب المسار لكل أمر من الأوامر التالية:</a:t>
                </a:r>
                <a:endParaRPr lang="en-US" sz="2400" dirty="0">
                  <a:solidFill>
                    <a:srgbClr val="FF0000"/>
                  </a:solidFill>
                </a:endParaRPr>
              </a:p>
              <a:p>
                <a:pPr marL="285750" lvl="0" indent="-285750">
                  <a:buFont typeface="Arial" pitchFamily="34" charset="0"/>
                  <a:buChar char="•"/>
                </a:pPr>
                <a:r>
                  <a:rPr lang="ar-SA" dirty="0"/>
                  <a:t>حفظ قاعدة البيانات باسم </a:t>
                </a:r>
                <a:r>
                  <a:rPr lang="ar-SA" dirty="0" smtClean="0"/>
                  <a:t>جديد.</a:t>
                </a:r>
                <a:endParaRPr lang="en-US" dirty="0" smtClean="0"/>
              </a:p>
              <a:p>
                <a:pPr algn="l" rtl="0"/>
                <a:r>
                  <a:rPr lang="en-US" dirty="0" smtClean="0"/>
                  <a:t>File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→</m:t>
                    </m:r>
                  </m:oMath>
                </a14:m>
                <a:r>
                  <a:rPr lang="en-US" dirty="0"/>
                  <a:t> save database as</a:t>
                </a:r>
              </a:p>
              <a:p>
                <a:pPr marL="285750" lvl="0" indent="-285750">
                  <a:buFont typeface="Arial" pitchFamily="34" charset="0"/>
                  <a:buChar char="•"/>
                </a:pPr>
                <a:r>
                  <a:rPr lang="ar-SA" dirty="0"/>
                  <a:t>فتح قاعدة بيانات جديدة.</a:t>
                </a:r>
                <a:endParaRPr lang="en-US" dirty="0"/>
              </a:p>
              <a:p>
                <a:pPr algn="l" rtl="0"/>
                <a:r>
                  <a:rPr lang="en-US" dirty="0" smtClean="0"/>
                  <a:t>File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→</m:t>
                    </m:r>
                  </m:oMath>
                </a14:m>
                <a:r>
                  <a:rPr lang="en-US" dirty="0"/>
                  <a:t> open</a:t>
                </a:r>
              </a:p>
              <a:p>
                <a:pPr marL="285750" lvl="0" indent="-285750">
                  <a:buFont typeface="Arial" pitchFamily="34" charset="0"/>
                  <a:buChar char="•"/>
                </a:pPr>
                <a:r>
                  <a:rPr lang="ar-SA" dirty="0"/>
                  <a:t>فتح قاعدة بيانات موجودة سابقاً.</a:t>
                </a:r>
                <a:endParaRPr lang="en-US" dirty="0"/>
              </a:p>
              <a:p>
                <a:pPr algn="l" rtl="0"/>
                <a:r>
                  <a:rPr lang="en-US" dirty="0"/>
                  <a:t>File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→</m:t>
                    </m:r>
                  </m:oMath>
                </a14:m>
                <a:r>
                  <a:rPr lang="en-US" dirty="0"/>
                  <a:t> New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→</m:t>
                    </m:r>
                  </m:oMath>
                </a14:m>
                <a:r>
                  <a:rPr lang="en-US" dirty="0"/>
                  <a:t> Blank database</a:t>
                </a:r>
              </a:p>
              <a:p>
                <a:pPr marL="285750" lvl="0" indent="-285750">
                  <a:buFont typeface="Arial" pitchFamily="34" charset="0"/>
                  <a:buChar char="•"/>
                </a:pPr>
                <a:r>
                  <a:rPr lang="ar-SA" dirty="0"/>
                  <a:t>طباعة مكونات قاعدة البيانات واختيار نوع الطابعة.</a:t>
                </a:r>
                <a:endParaRPr lang="en-US" dirty="0"/>
              </a:p>
              <a:p>
                <a:pPr algn="l" rtl="0"/>
                <a:r>
                  <a:rPr lang="en-US" dirty="0"/>
                  <a:t>File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→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print</a:t>
                </a:r>
              </a:p>
              <a:p>
                <a:pPr marL="285750" lvl="0" indent="-285750">
                  <a:buFont typeface="Arial" pitchFamily="34" charset="0"/>
                  <a:buChar char="•"/>
                </a:pPr>
                <a:r>
                  <a:rPr lang="ar-SA" dirty="0"/>
                  <a:t>فرز وتصفية البيانات.</a:t>
                </a:r>
                <a:endParaRPr lang="en-US" dirty="0"/>
              </a:p>
              <a:p>
                <a:pPr algn="l" rtl="0"/>
                <a:r>
                  <a:rPr lang="en-US" dirty="0"/>
                  <a:t>Home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→</m:t>
                    </m:r>
                  </m:oMath>
                </a14:m>
                <a:r>
                  <a:rPr lang="en-US" dirty="0"/>
                  <a:t> sort and </a:t>
                </a:r>
                <a:r>
                  <a:rPr lang="en-US" dirty="0" smtClean="0"/>
                  <a:t>filter</a:t>
                </a:r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8826" y="2362200"/>
                <a:ext cx="6781800" cy="3231654"/>
              </a:xfrm>
              <a:prstGeom prst="rect">
                <a:avLst/>
              </a:prstGeom>
              <a:blipFill rotWithShape="1">
                <a:blip r:embed="rId2"/>
                <a:stretch>
                  <a:fillRect l="-719" t="-1698" r="-1348" b="-188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98" t="46349" r="21161" b="26825"/>
          <a:stretch/>
        </p:blipFill>
        <p:spPr bwMode="auto">
          <a:xfrm>
            <a:off x="1066800" y="304800"/>
            <a:ext cx="6783826" cy="1839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7247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3110</TotalTime>
  <Words>345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قواعد البيانات Microsoft Access 2010 </vt:lpstr>
      <vt:lpstr>PowerPoint Presentation</vt:lpstr>
      <vt:lpstr>PowerPoint Presentation</vt:lpstr>
      <vt:lpstr>ثالثا: شريط المجموعات Group Bar (Ribbon) : 1) تبويب ملف File Tab: ويحتوي على المجموعات والادوات والاوامر التالية :</vt:lpstr>
      <vt:lpstr>تبويب ملف File Tab</vt:lpstr>
      <vt:lpstr>2) تبويب الصفحة الرئيسية  Home Tab: يشمل طرائق العرض والحافظات والتنسيقات والبحث والسجلات ويظهر في الشكل التالي ويحتوي على المجموعات والادوات والاوامرالتالية:</vt:lpstr>
      <vt:lpstr>3) تبويب إنشاء Create Tab: يستخدم لانشاء الجداول والنماذج والتقارير ووحدات الماكرو ويظهر في الشكل التالي ويحتوي على المجموعات والادوات والاوامر التالية:</vt:lpstr>
      <vt:lpstr>الأسئلة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قواعد البيانات Microsoft Access 2010</dc:title>
  <dc:creator>user</dc:creator>
  <cp:lastModifiedBy>user</cp:lastModifiedBy>
  <cp:revision>18</cp:revision>
  <dcterms:created xsi:type="dcterms:W3CDTF">2020-04-08T03:01:16Z</dcterms:created>
  <dcterms:modified xsi:type="dcterms:W3CDTF">2020-12-22T09:24:16Z</dcterms:modified>
</cp:coreProperties>
</file>