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F18-FEF5-424E-89DE-071899571946}" type="datetimeFigureOut">
              <a:rPr lang="ar-IQ" smtClean="0"/>
              <a:t>13/04/1442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3653-032E-4DEE-9A0A-D830F422B24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F18-FEF5-424E-89DE-071899571946}" type="datetimeFigureOut">
              <a:rPr lang="ar-IQ" smtClean="0"/>
              <a:t>13/04/1442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3653-032E-4DEE-9A0A-D830F422B24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F18-FEF5-424E-89DE-071899571946}" type="datetimeFigureOut">
              <a:rPr lang="ar-IQ" smtClean="0"/>
              <a:t>13/04/1442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3653-032E-4DEE-9A0A-D830F422B24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F18-FEF5-424E-89DE-071899571946}" type="datetimeFigureOut">
              <a:rPr lang="ar-IQ" smtClean="0"/>
              <a:t>13/04/1442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3653-032E-4DEE-9A0A-D830F422B24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F18-FEF5-424E-89DE-071899571946}" type="datetimeFigureOut">
              <a:rPr lang="ar-IQ" smtClean="0"/>
              <a:t>13/04/1442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3653-032E-4DEE-9A0A-D830F422B24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F18-FEF5-424E-89DE-071899571946}" type="datetimeFigureOut">
              <a:rPr lang="ar-IQ" smtClean="0"/>
              <a:t>13/04/1442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3653-032E-4DEE-9A0A-D830F422B24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F18-FEF5-424E-89DE-071899571946}" type="datetimeFigureOut">
              <a:rPr lang="ar-IQ" smtClean="0"/>
              <a:t>13/04/1442</a:t>
            </a:fld>
            <a:endParaRPr lang="ar-IQ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3653-032E-4DEE-9A0A-D830F422B24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F18-FEF5-424E-89DE-071899571946}" type="datetimeFigureOut">
              <a:rPr lang="ar-IQ" smtClean="0"/>
              <a:t>13/04/1442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3653-032E-4DEE-9A0A-D830F422B24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F18-FEF5-424E-89DE-071899571946}" type="datetimeFigureOut">
              <a:rPr lang="ar-IQ" smtClean="0"/>
              <a:t>13/04/1442</a:t>
            </a:fld>
            <a:endParaRPr lang="ar-IQ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3653-032E-4DEE-9A0A-D830F422B24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F18-FEF5-424E-89DE-071899571946}" type="datetimeFigureOut">
              <a:rPr lang="ar-IQ" smtClean="0"/>
              <a:t>13/04/1442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3653-032E-4DEE-9A0A-D830F422B24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IQ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1AF18-FEF5-424E-89DE-071899571946}" type="datetimeFigureOut">
              <a:rPr lang="ar-IQ" smtClean="0"/>
              <a:t>13/04/1442</a:t>
            </a:fld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03653-032E-4DEE-9A0A-D830F422B244}" type="slidenum">
              <a:rPr lang="ar-IQ" smtClean="0"/>
              <a:t>‹#›</a:t>
            </a:fld>
            <a:endParaRPr lang="ar-IQ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IQ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1AF18-FEF5-424E-89DE-071899571946}" type="datetimeFigureOut">
              <a:rPr lang="ar-IQ" smtClean="0"/>
              <a:t>13/04/1442</a:t>
            </a:fld>
            <a:endParaRPr lang="ar-IQ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IQ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403653-032E-4DEE-9A0A-D830F422B244}" type="slidenum">
              <a:rPr lang="ar-IQ" smtClean="0"/>
              <a:t>‹#›</a:t>
            </a:fld>
            <a:endParaRPr lang="ar-IQ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Computational_economics" TargetMode="External"/><Relationship Id="rId3" Type="http://schemas.openxmlformats.org/officeDocument/2006/relationships/hyperlink" Target="https://en.wikipedia.org/wiki/Calculus" TargetMode="External"/><Relationship Id="rId7" Type="http://schemas.openxmlformats.org/officeDocument/2006/relationships/hyperlink" Target="https://en.wikipedia.org/wiki/Mathematical_programming" TargetMode="External"/><Relationship Id="rId2" Type="http://schemas.openxmlformats.org/officeDocument/2006/relationships/hyperlink" Target="https://en.wikipedia.org/wiki/Economics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en.wikipedia.org/wiki/Matrix_(mathematics)" TargetMode="External"/><Relationship Id="rId5" Type="http://schemas.openxmlformats.org/officeDocument/2006/relationships/hyperlink" Target="https://en.wikipedia.org/wiki/Differential_equations" TargetMode="External"/><Relationship Id="rId4" Type="http://schemas.openxmlformats.org/officeDocument/2006/relationships/hyperlink" Target="https://en.wikipedia.org/wiki/Difference_equations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Mathematics" TargetMode="External"/><Relationship Id="rId2" Type="http://schemas.openxmlformats.org/officeDocument/2006/relationships/hyperlink" Target="https://en.wikipedia.org/wiki/System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en.wikipedia.org/wiki/Economist" TargetMode="External"/><Relationship Id="rId4" Type="http://schemas.openxmlformats.org/officeDocument/2006/relationships/hyperlink" Target="https://en.wikipedia.org/wiki/Language_of_mathematic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Mathematical  Economics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Chapter 1   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 Mathematical  Economics –Basic Concepts</a:t>
            </a:r>
            <a:r>
              <a:rPr lang="en-US" dirty="0"/>
              <a:t/>
            </a:r>
            <a:br>
              <a:rPr lang="en-US" dirty="0"/>
            </a:br>
            <a:r>
              <a:rPr lang="ar-IQ" b="1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1- Definition of Mathematical  Economics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   Mathematical economics</a:t>
            </a:r>
            <a:r>
              <a:rPr lang="en-US" dirty="0"/>
              <a:t> is the application of mathematical methods to represent theories and analysis problems in </a:t>
            </a:r>
            <a:r>
              <a:rPr lang="en-US" u="sng" dirty="0">
                <a:hlinkClick r:id="rId2" tooltip="Economics"/>
              </a:rPr>
              <a:t>economics</a:t>
            </a:r>
            <a:r>
              <a:rPr lang="en-US" dirty="0"/>
              <a:t> , such as differential and integral </a:t>
            </a:r>
            <a:r>
              <a:rPr lang="en-US" u="sng" dirty="0">
                <a:hlinkClick r:id="rId3" tooltip="Calculus"/>
              </a:rPr>
              <a:t>calculus</a:t>
            </a:r>
            <a:r>
              <a:rPr lang="en-US" dirty="0"/>
              <a:t>, </a:t>
            </a:r>
            <a:r>
              <a:rPr lang="en-US" u="sng" dirty="0">
                <a:hlinkClick r:id="rId4" tooltip="Difference equations"/>
              </a:rPr>
              <a:t>difference</a:t>
            </a:r>
            <a:r>
              <a:rPr lang="en-US" dirty="0"/>
              <a:t> and </a:t>
            </a:r>
            <a:r>
              <a:rPr lang="en-US" u="sng" dirty="0">
                <a:hlinkClick r:id="rId5" tooltip="Differential equations"/>
              </a:rPr>
              <a:t>differential equations</a:t>
            </a:r>
            <a:r>
              <a:rPr lang="en-US" dirty="0"/>
              <a:t>, </a:t>
            </a:r>
            <a:r>
              <a:rPr lang="en-US" u="sng" dirty="0">
                <a:hlinkClick r:id="rId6" tooltip="Matrix (mathematics)"/>
              </a:rPr>
              <a:t>matrix algebra</a:t>
            </a:r>
            <a:r>
              <a:rPr lang="en-US" dirty="0"/>
              <a:t>, </a:t>
            </a:r>
            <a:r>
              <a:rPr lang="en-US" u="sng" dirty="0">
                <a:hlinkClick r:id="rId7" tooltip="Mathematical programming"/>
              </a:rPr>
              <a:t>mathematical programming</a:t>
            </a:r>
            <a:r>
              <a:rPr lang="en-US" dirty="0"/>
              <a:t>, and other </a:t>
            </a:r>
            <a:r>
              <a:rPr lang="en-US" u="sng" dirty="0">
                <a:hlinkClick r:id="rId8" tooltip="Computational economics"/>
              </a:rPr>
              <a:t>computational methods</a:t>
            </a:r>
            <a:r>
              <a:rPr lang="en-US" dirty="0"/>
              <a:t>. </a:t>
            </a:r>
            <a:br>
              <a:rPr lang="en-US" dirty="0"/>
            </a:br>
            <a:r>
              <a:rPr lang="en-US" b="1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 2-Why study Mathematical  Economics?   </a:t>
            </a:r>
            <a:r>
              <a:rPr lang="ar-IQ" b="1" dirty="0"/>
              <a:t>    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a-  It attempts to explain how the economy operates and to make predictions about what may happen to specified economic variables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b- Mathematical  Economics is fundamental to any serious application of economics to these areas. </a:t>
            </a:r>
            <a:r>
              <a:rPr lang="en-US" dirty="0"/>
              <a:t/>
            </a:r>
            <a:br>
              <a:rPr lang="en-US" dirty="0"/>
            </a:br>
            <a:r>
              <a:rPr lang="ar-IQ" b="1" dirty="0"/>
              <a:t> 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3- Mathematical Tools 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a- equations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b- </a:t>
            </a:r>
            <a:r>
              <a:rPr lang="en-US" b="1" dirty="0" err="1"/>
              <a:t>Differentiateds</a:t>
            </a:r>
            <a:r>
              <a:rPr lang="en-US" dirty="0"/>
              <a:t/>
            </a:r>
            <a:br>
              <a:rPr lang="en-US" dirty="0"/>
            </a:br>
            <a:endParaRPr lang="ar-IQ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c-</a:t>
            </a:r>
            <a:r>
              <a:rPr lang="en-US" b="1" dirty="0" err="1"/>
              <a:t>Inqualities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d-</a:t>
            </a:r>
            <a:r>
              <a:rPr lang="en-US" b="1" dirty="0" err="1"/>
              <a:t>Matrixs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4- Mathematical  Economics Model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a-The Concept of Mathematical  Economics Model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   A </a:t>
            </a:r>
            <a:r>
              <a:rPr lang="en-US" b="1" dirty="0"/>
              <a:t>mathematical model</a:t>
            </a:r>
            <a:r>
              <a:rPr lang="en-US" dirty="0"/>
              <a:t> is a description of a </a:t>
            </a:r>
            <a:r>
              <a:rPr lang="en-US" u="sng" dirty="0">
                <a:hlinkClick r:id="rId2" tooltip="System"/>
              </a:rPr>
              <a:t>system</a:t>
            </a:r>
            <a:r>
              <a:rPr lang="en-US" dirty="0"/>
              <a:t> using </a:t>
            </a:r>
            <a:r>
              <a:rPr lang="en-US" u="sng" dirty="0">
                <a:hlinkClick r:id="rId3" tooltip="Mathematics"/>
              </a:rPr>
              <a:t>mathematical</a:t>
            </a:r>
            <a:r>
              <a:rPr lang="en-US" dirty="0"/>
              <a:t> concepts and </a:t>
            </a:r>
            <a:r>
              <a:rPr lang="en-US" u="sng" dirty="0">
                <a:hlinkClick r:id="rId4" tooltip="Language of mathematics"/>
              </a:rPr>
              <a:t>language</a:t>
            </a:r>
            <a:r>
              <a:rPr lang="en-US" dirty="0"/>
              <a:t>. The process of developing a mathematical model is termed mathematical </a:t>
            </a:r>
            <a:r>
              <a:rPr lang="en-US" dirty="0" err="1"/>
              <a:t>modeling.Economists</a:t>
            </a:r>
            <a:r>
              <a:rPr lang="en-US" dirty="0"/>
              <a:t> use mathematical models most extensively  .A model may help to explain a system and to study the effects of different elements, and to make predictions about behaviour.</a:t>
            </a:r>
            <a:br>
              <a:rPr lang="en-US" dirty="0"/>
            </a:br>
            <a:r>
              <a:rPr lang="en-US" dirty="0"/>
              <a:t> </a:t>
            </a:r>
            <a:br>
              <a:rPr lang="en-US" dirty="0"/>
            </a:br>
            <a:r>
              <a:rPr lang="en-US" dirty="0"/>
              <a:t>b- Mathematical  Model  Elements</a:t>
            </a:r>
            <a:br>
              <a:rPr lang="en-US" dirty="0"/>
            </a:br>
            <a:r>
              <a:rPr lang="en-US" dirty="0"/>
              <a:t>The mathematical  model  consist</a:t>
            </a:r>
            <a:r>
              <a:rPr lang="en-US" b="1" dirty="0"/>
              <a:t>s  of  m</a:t>
            </a:r>
            <a:r>
              <a:rPr lang="en-US" dirty="0"/>
              <a:t>any equations , it's called Structural</a:t>
            </a:r>
            <a:r>
              <a:rPr lang="en-US" b="1" dirty="0"/>
              <a:t>  Equations </a:t>
            </a:r>
            <a:br>
              <a:rPr lang="en-US" b="1" dirty="0"/>
            </a:br>
            <a:r>
              <a:rPr lang="en-US" b="1" dirty="0"/>
              <a:t>Structur</a:t>
            </a:r>
            <a:r>
              <a:rPr lang="en-US" dirty="0"/>
              <a:t>a</a:t>
            </a:r>
            <a:r>
              <a:rPr lang="en-US" u="sng" dirty="0">
                <a:hlinkClick r:id="rId5" tooltip="Economist"/>
              </a:rPr>
              <a:t>l  Equatio</a:t>
            </a:r>
            <a:r>
              <a:rPr lang="en-US" dirty="0"/>
              <a:t>ns  consists  of :-       </a:t>
            </a:r>
            <a:br>
              <a:rPr lang="en-US" dirty="0"/>
            </a:br>
            <a:r>
              <a:rPr lang="en-US" dirty="0"/>
              <a:t>1-  Definition</a:t>
            </a:r>
            <a:r>
              <a:rPr lang="en-US" baseline="30000" dirty="0"/>
              <a:t>a</a:t>
            </a:r>
            <a:r>
              <a:rPr lang="en-US" dirty="0"/>
              <a:t>l  Equations  such as        Y=C+S</a:t>
            </a:r>
            <a:br>
              <a:rPr lang="en-US" dirty="0"/>
            </a:br>
            <a:r>
              <a:rPr lang="en-US" dirty="0"/>
              <a:t>2- Behavioral  Equations  such as   </a:t>
            </a:r>
            <a:r>
              <a:rPr lang="en-US" dirty="0" err="1"/>
              <a:t>Qd</a:t>
            </a:r>
            <a:r>
              <a:rPr lang="en-US" dirty="0"/>
              <a:t>=a- </a:t>
            </a:r>
            <a:r>
              <a:rPr lang="en-US" dirty="0" err="1"/>
              <a:t>bp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3- Technical  Equations  such as  (Cobb-Douglas </a:t>
            </a:r>
            <a:r>
              <a:rPr lang="ar-IQ" b="1" dirty="0"/>
              <a:t>P</a:t>
            </a:r>
            <a:r>
              <a:rPr lang="en-US" dirty="0" err="1"/>
              <a:t>r</a:t>
            </a:r>
            <a:r>
              <a:rPr lang="en-US" b="1" dirty="0" err="1"/>
              <a:t>oduction</a:t>
            </a:r>
            <a:r>
              <a:rPr lang="en-US" b="1" dirty="0"/>
              <a:t> )  Y=					</a:t>
            </a:r>
            <a:br>
              <a:rPr lang="en-US" b="1" dirty="0"/>
            </a:br>
            <a:r>
              <a:rPr lang="en-US" b="1" dirty="0"/>
              <a:t>4- Equilibri</a:t>
            </a:r>
            <a:r>
              <a:rPr lang="en-US" dirty="0"/>
              <a:t>u</a:t>
            </a:r>
            <a:r>
              <a:rPr lang="en-US" b="1" dirty="0"/>
              <a:t>m  Equations  such us   </a:t>
            </a:r>
            <a:r>
              <a:rPr lang="en-US" b="1" dirty="0" err="1"/>
              <a:t>Qd</a:t>
            </a:r>
            <a:r>
              <a:rPr lang="en-US" b="1" dirty="0"/>
              <a:t>=Qs</a:t>
            </a:r>
            <a:br>
              <a:rPr lang="en-US" b="1" dirty="0"/>
            </a:br>
            <a:r>
              <a:rPr lang="en-US" b="1" dirty="0"/>
              <a:t> </a:t>
            </a:r>
            <a:br>
              <a:rPr lang="en-US" b="1" dirty="0"/>
            </a:br>
            <a:r>
              <a:rPr lang="en-US" b="1" dirty="0"/>
              <a:t> </a:t>
            </a:r>
            <a:br>
              <a:rPr lang="en-US" b="1" dirty="0"/>
            </a:br>
            <a:r>
              <a:rPr lang="en-US" b="1" dirty="0"/>
              <a:t> </a:t>
            </a:r>
            <a:br>
              <a:rPr lang="en-US" b="1" dirty="0"/>
            </a:br>
            <a:r>
              <a:rPr lang="en-US" b="1" dirty="0"/>
              <a:t> </a:t>
            </a:r>
            <a:br>
              <a:rPr lang="en-US" b="1" dirty="0"/>
            </a:br>
            <a:r>
              <a:rPr lang="en-US" b="1" dirty="0"/>
              <a:t>c- Mathematical Model Variables</a:t>
            </a:r>
            <a:br>
              <a:rPr lang="en-US" b="1" dirty="0"/>
            </a:br>
            <a:r>
              <a:rPr lang="en-US" b="1" dirty="0"/>
              <a:t>1-Endogenous  Variab</a:t>
            </a:r>
            <a:r>
              <a:rPr lang="en-US" dirty="0"/>
              <a:t>l</a:t>
            </a:r>
            <a:r>
              <a:rPr lang="en-US" b="1" dirty="0"/>
              <a:t>es , it's  called  Dependent  Variables</a:t>
            </a:r>
            <a:br>
              <a:rPr lang="en-US" b="1" dirty="0"/>
            </a:br>
            <a:r>
              <a:rPr lang="en-US" b="1" dirty="0"/>
              <a:t>2-E</a:t>
            </a:r>
            <a:r>
              <a:rPr lang="ar-IQ" b="1" dirty="0"/>
              <a:t>xo</a:t>
            </a:r>
            <a:r>
              <a:rPr lang="en-US" dirty="0" err="1"/>
              <a:t>g</a:t>
            </a:r>
            <a:r>
              <a:rPr lang="en-US" b="1" dirty="0" err="1"/>
              <a:t>enous</a:t>
            </a:r>
            <a:r>
              <a:rPr lang="en-US" b="1" dirty="0"/>
              <a:t>  Variables ,it's  called  Independent</a:t>
            </a:r>
            <a:br>
              <a:rPr lang="en-US" b="1" dirty="0"/>
            </a:br>
            <a:r>
              <a:rPr lang="en-US" b="1" dirty="0"/>
              <a:t>3- Th</a:t>
            </a:r>
            <a:r>
              <a:rPr lang="en-US" dirty="0"/>
              <a:t>e</a:t>
            </a:r>
            <a:r>
              <a:rPr lang="en-US" b="1" dirty="0"/>
              <a:t> lagged  Variables  such as </a:t>
            </a:r>
            <a:br>
              <a:rPr lang="en-US" b="1" dirty="0"/>
            </a:br>
            <a:r>
              <a:rPr lang="en-US" b="1" dirty="0" err="1"/>
              <a:t>Yt</a:t>
            </a:r>
            <a:r>
              <a:rPr lang="en-US" b="1" dirty="0"/>
              <a:t>=a+b1Xt +b2Xt</a:t>
            </a:r>
            <a:r>
              <a:rPr lang="en-US" dirty="0"/>
              <a:t>-</a:t>
            </a:r>
            <a:r>
              <a:rPr lang="en-US" b="1" dirty="0"/>
              <a:t>1 +b3Xt-2 </a:t>
            </a:r>
            <a:br>
              <a:rPr lang="en-US" b="1" dirty="0"/>
            </a:br>
            <a:r>
              <a:rPr lang="en-US" b="1" dirty="0"/>
              <a:t> </a:t>
            </a:r>
            <a:br>
              <a:rPr lang="en-US" b="1" dirty="0"/>
            </a:br>
            <a:r>
              <a:rPr lang="en-US" b="1" dirty="0"/>
              <a:t>										The questions</a:t>
            </a:r>
            <a:br>
              <a:rPr lang="en-US" b="1" dirty="0"/>
            </a:br>
            <a:r>
              <a:rPr lang="en-US" b="1" dirty="0"/>
              <a:t>1- What is the  Mathematical   E</a:t>
            </a:r>
            <a:r>
              <a:rPr lang="en-US" dirty="0"/>
              <a:t>c</a:t>
            </a:r>
            <a:r>
              <a:rPr lang="en-US" b="1" dirty="0"/>
              <a:t>onomics?</a:t>
            </a:r>
            <a:br>
              <a:rPr lang="en-US" b="1" dirty="0"/>
            </a:br>
            <a:r>
              <a:rPr lang="en-US" b="1" dirty="0"/>
              <a:t>			2-What is the  </a:t>
            </a:r>
            <a:r>
              <a:rPr lang="en-US" b="1" dirty="0" err="1"/>
              <a:t>Mathematcal</a:t>
            </a:r>
            <a:r>
              <a:rPr lang="en-US" b="1" dirty="0"/>
              <a:t> Mod</a:t>
            </a:r>
            <a:r>
              <a:rPr lang="en-US" dirty="0"/>
              <a:t>e</a:t>
            </a:r>
            <a:r>
              <a:rPr lang="ar-IQ" b="1" dirty="0"/>
              <a:t>l</a:t>
            </a:r>
            <a:r>
              <a:rPr lang="en-US" dirty="0"/>
              <a:t>?</a:t>
            </a:r>
            <a:r>
              <a:rPr lang="ar-IQ" b="1" dirty="0"/>
              <a:t/>
            </a:r>
            <a:br>
              <a:rPr lang="ar-IQ" b="1" dirty="0"/>
            </a:br>
            <a:r>
              <a:rPr lang="en-US" dirty="0"/>
              <a:t>3</a:t>
            </a:r>
            <a:r>
              <a:rPr lang="ar-IQ" b="1" dirty="0"/>
              <a:t>-</a:t>
            </a:r>
            <a:r>
              <a:rPr lang="en-US" dirty="0"/>
              <a:t>W</a:t>
            </a:r>
            <a:r>
              <a:rPr lang="ar-IQ" b="1" dirty="0"/>
              <a:t>h</a:t>
            </a:r>
            <a:r>
              <a:rPr lang="en-US" dirty="0"/>
              <a:t>a</a:t>
            </a:r>
            <a:r>
              <a:rPr lang="en-US" b="1" dirty="0"/>
              <a:t>t is the Mathematical Model  El</a:t>
            </a:r>
            <a:r>
              <a:rPr lang="en-US" dirty="0"/>
              <a:t>e</a:t>
            </a:r>
            <a:r>
              <a:rPr lang="en-US" b="1" dirty="0"/>
              <a:t>ments ?</a:t>
            </a:r>
            <a:br>
              <a:rPr lang="en-US" b="1" dirty="0"/>
            </a:br>
            <a:r>
              <a:rPr lang="en-US" b="1" dirty="0"/>
              <a:t>4-What is the Mathematical Model  Variables ?</a:t>
            </a:r>
            <a:br>
              <a:rPr lang="en-US" b="1" dirty="0"/>
            </a:br>
            <a:r>
              <a:rPr lang="en-US" b="1" dirty="0"/>
              <a:t>5- Why</a:t>
            </a:r>
            <a:r>
              <a:rPr lang="en-US" dirty="0"/>
              <a:t> </a:t>
            </a:r>
            <a:r>
              <a:rPr lang="en-US" b="1" dirty="0"/>
              <a:t> study  Mathematical  Economics? </a:t>
            </a:r>
            <a:br>
              <a:rPr lang="en-US" b="1" dirty="0"/>
            </a:br>
            <a:r>
              <a:rPr lang="en-US" b="1" dirty="0"/>
              <a:t>6-What is the M</a:t>
            </a:r>
            <a:r>
              <a:rPr lang="en-US" dirty="0"/>
              <a:t>a</a:t>
            </a:r>
            <a:r>
              <a:rPr lang="en-US" b="1" dirty="0"/>
              <a:t>thematical Tools ?</a:t>
            </a:r>
            <a:br>
              <a:rPr lang="en-US" b="1" dirty="0"/>
            </a:br>
            <a:r>
              <a:rPr lang="en-US" b="1" dirty="0"/>
              <a:t>7-Why Economist</a:t>
            </a:r>
            <a:r>
              <a:rPr lang="en-US" dirty="0"/>
              <a:t>s</a:t>
            </a:r>
            <a:r>
              <a:rPr lang="en-US" b="1" dirty="0"/>
              <a:t> use mathematical models ?</a:t>
            </a:r>
            <a:r>
              <a:rPr lang="en-US" dirty="0"/>
              <a:t/>
            </a:r>
            <a:br>
              <a:rPr lang="en-US" dirty="0"/>
            </a:br>
            <a:r>
              <a:rPr lang="en-US" b="1" dirty="0"/>
              <a:t>8</a:t>
            </a:r>
            <a:r>
              <a:rPr lang="en-US" dirty="0"/>
              <a:t>-</a:t>
            </a:r>
            <a:r>
              <a:rPr lang="en-US" b="1" dirty="0"/>
              <a:t>What is the mathematica</a:t>
            </a:r>
            <a:r>
              <a:rPr lang="en-US" dirty="0"/>
              <a:t>l</a:t>
            </a:r>
            <a:r>
              <a:rPr lang="en-US" b="1"/>
              <a:t> modeling ?</a:t>
            </a:r>
            <a:br>
              <a:rPr lang="en-US" b="1"/>
            </a:br>
            <a:endParaRPr lang="ar-IQ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3</Words>
  <Application>Microsoft Office PowerPoint</Application>
  <PresentationFormat>عرض على الشاشة (3:4)‏</PresentationFormat>
  <Paragraphs>2</Paragraphs>
  <Slides>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</vt:i4>
      </vt:variant>
    </vt:vector>
  </HeadingPairs>
  <TitlesOfParts>
    <vt:vector size="3" baseType="lpstr">
      <vt:lpstr>سمة Office</vt:lpstr>
      <vt:lpstr>Mathematical  Economics Chapter 1     Mathematical  Economics –Basic Concepts   1- Definition of Mathematical  Economics    Mathematical economics is the application of mathematical methods to represent theories and analysis problems in economics , such as differential and integral calculus, difference and differential equations, matrix algebra, mathematical programming, and other computational methods.     2-Why study Mathematical  Economics?        a-  It attempts to explain how the economy operates and to make predictions about what may happen to specified economic variables b- Mathematical  Economics is fundamental to any serious application of economics to these areas.    3- Mathematical Tools  a- equations b- Differentiateds </vt:lpstr>
      <vt:lpstr>c-Inqualities d-Matrixs 4- Mathematical  Economics Model a-The Concept of Mathematical  Economics Model    A mathematical model is a description of a system using mathematical concepts and language. The process of developing a mathematical model is termed mathematical modeling.Economists use mathematical models most extensively  .A model may help to explain a system and to study the effects of different elements, and to make predictions about behaviour.   b- Mathematical  Model  Elements The mathematical  model  consists  of  many equations , it's called Structural  Equations  Structural  Equations  consists  of :-        1-  Definitional  Equations  such as        Y=C+S 2- Behavioral  Equations  such as   Qd=a- bp 3- Technical  Equations  such as  (Cobb-Douglas Production )  Y=      4- Equilibrium  Equations  such us   Qd=Qs         c- Mathematical Model Variables 1-Endogenous  Variables , it's  called  Dependent  Variables 2-Exogenous  Variables ,it's  called  Independent 3- The lagged  Variables  such as  Yt=a+b1Xt +b2Xt-1 +b3Xt-2              The questions 1- What is the  Mathematical   Economics?    2-What is the  Mathematcal Model? 3-What is the Mathematical Model  Elements ? 4-What is the Mathematical Model  Variables ? 5- Why  study  Mathematical  Economics?  6-What is the Mathematical Tools ? 7-Why Economists use mathematical models ? 8-What is the mathematical modeling ? </vt:lpstr>
    </vt:vector>
  </TitlesOfParts>
  <Company>ANGELUS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Mathematical  Economics Chapter 1     Mathematical  Economics –Basic Concepts   1- Definition of Mathematical  Economics    Mathematical economics is the application of mathematical methods to represent theories and analysis problems in economics , such as differential and integral calculus, difference and differential equations, matrix algebra, mathematical programming, and other computational methods.     2-Why study Mathematical  Economics?        a-  It attempts to explain how the economy operates and to make predictions about what may happen to specified economic variables b- Mathematical  Economics is fundamental to any serious application of economics to these areas.    3- Mathematical Tools  a- equations b- Differentiateds </dc:title>
  <dc:creator>kasper</dc:creator>
  <cp:lastModifiedBy>kasper</cp:lastModifiedBy>
  <cp:revision>4</cp:revision>
  <dcterms:created xsi:type="dcterms:W3CDTF">2020-11-28T18:44:42Z</dcterms:created>
  <dcterms:modified xsi:type="dcterms:W3CDTF">2020-11-28T18:53:18Z</dcterms:modified>
</cp:coreProperties>
</file>