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60098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92531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169433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9597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129431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D1B46E1-E278-4242-AAB0-362E30BE27F5}" type="datetimeFigureOut">
              <a:rPr lang="ar-IQ" smtClean="0"/>
              <a:t>19/01/1443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79444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D1B46E1-E278-4242-AAB0-362E30BE27F5}" type="datetimeFigureOut">
              <a:rPr lang="ar-IQ" smtClean="0"/>
              <a:t>19/01/1443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198112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D1B46E1-E278-4242-AAB0-362E30BE27F5}" type="datetimeFigureOut">
              <a:rPr lang="ar-IQ" smtClean="0"/>
              <a:t>19/01/1443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2838810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D1B46E1-E278-4242-AAB0-362E30BE27F5}" type="datetimeFigureOut">
              <a:rPr lang="ar-IQ" smtClean="0"/>
              <a:t>19/01/1443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71743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D1B46E1-E278-4242-AAB0-362E30BE27F5}" type="datetimeFigureOut">
              <a:rPr lang="ar-IQ" smtClean="0"/>
              <a:t>19/01/1443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586056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D1B46E1-E278-4242-AAB0-362E30BE27F5}" type="datetimeFigureOut">
              <a:rPr lang="ar-IQ" smtClean="0"/>
              <a:t>19/01/1443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FC1317D-63CB-4B89-AC35-47D6F756278A}" type="slidenum">
              <a:rPr lang="ar-IQ" smtClean="0"/>
              <a:t>‹#›</a:t>
            </a:fld>
            <a:endParaRPr lang="ar-IQ"/>
          </a:p>
        </p:txBody>
      </p:sp>
    </p:spTree>
    <p:extLst>
      <p:ext uri="{BB962C8B-B14F-4D97-AF65-F5344CB8AC3E}">
        <p14:creationId xmlns:p14="http://schemas.microsoft.com/office/powerpoint/2010/main" val="151081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D1B46E1-E278-4242-AAB0-362E30BE27F5}" type="datetimeFigureOut">
              <a:rPr lang="ar-IQ" smtClean="0"/>
              <a:t>19/01/1443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C1317D-63CB-4B89-AC35-47D6F756278A}" type="slidenum">
              <a:rPr lang="ar-IQ" smtClean="0"/>
              <a:t>‹#›</a:t>
            </a:fld>
            <a:endParaRPr lang="ar-IQ"/>
          </a:p>
        </p:txBody>
      </p:sp>
    </p:spTree>
    <p:extLst>
      <p:ext uri="{BB962C8B-B14F-4D97-AF65-F5344CB8AC3E}">
        <p14:creationId xmlns:p14="http://schemas.microsoft.com/office/powerpoint/2010/main" val="1547046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marL="342900" lvl="0" indent="-342900">
              <a:spcBef>
                <a:spcPct val="20000"/>
              </a:spcBef>
            </a:pPr>
            <a:r>
              <a:rPr lang="ar-IQ" sz="2500" b="1" dirty="0" smtClean="0">
                <a:solidFill>
                  <a:prstClr val="black"/>
                </a:solidFill>
                <a:latin typeface="Times New Roman"/>
                <a:ea typeface="Times New Roman"/>
                <a:cs typeface="Arial"/>
              </a:rPr>
              <a:t/>
            </a:r>
            <a:br>
              <a:rPr lang="ar-IQ" sz="2500" b="1" dirty="0" smtClean="0">
                <a:solidFill>
                  <a:prstClr val="black"/>
                </a:solidFill>
                <a:latin typeface="Times New Roman"/>
                <a:ea typeface="Times New Roman"/>
                <a:cs typeface="Arial"/>
              </a:rPr>
            </a:br>
            <a:r>
              <a:rPr lang="ar-IQ" sz="2500" b="1" dirty="0" smtClean="0">
                <a:solidFill>
                  <a:prstClr val="black"/>
                </a:solidFill>
                <a:latin typeface="Times New Roman"/>
                <a:ea typeface="Times New Roman"/>
                <a:cs typeface="Arial"/>
              </a:rPr>
              <a:t/>
            </a:r>
            <a:br>
              <a:rPr lang="ar-IQ" sz="2500" b="1" dirty="0" smtClean="0">
                <a:solidFill>
                  <a:prstClr val="black"/>
                </a:solidFill>
                <a:latin typeface="Times New Roman"/>
                <a:ea typeface="Times New Roman"/>
                <a:cs typeface="Arial"/>
              </a:rPr>
            </a:br>
            <a:r>
              <a:rPr lang="ar-IQ" sz="3100" b="1" dirty="0" smtClean="0">
                <a:solidFill>
                  <a:prstClr val="black"/>
                </a:solidFill>
                <a:latin typeface="Times New Roman"/>
                <a:ea typeface="Times New Roman"/>
                <a:cs typeface="Arial"/>
              </a:rPr>
              <a:t>اقتصاد </a:t>
            </a:r>
            <a:r>
              <a:rPr lang="ar-IQ" sz="3100" b="1" dirty="0">
                <a:solidFill>
                  <a:prstClr val="black"/>
                </a:solidFill>
                <a:latin typeface="Times New Roman"/>
                <a:ea typeface="Times New Roman"/>
                <a:cs typeface="Arial"/>
              </a:rPr>
              <a:t>المعرفة النشأة والتعريف</a:t>
            </a:r>
            <a:r>
              <a:rPr lang="en-US" sz="2700" dirty="0">
                <a:solidFill>
                  <a:prstClr val="black"/>
                </a:solidFill>
                <a:latin typeface="Times New Roman"/>
                <a:ea typeface="Times New Roman"/>
                <a:cs typeface="+mn-cs"/>
              </a:rPr>
              <a:t/>
            </a:r>
            <a:br>
              <a:rPr lang="en-US" sz="2700" dirty="0">
                <a:solidFill>
                  <a:prstClr val="black"/>
                </a:solidFill>
                <a:latin typeface="Times New Roman"/>
                <a:ea typeface="Times New Roman"/>
                <a:cs typeface="+mn-cs"/>
              </a:rPr>
            </a:br>
            <a:endParaRPr lang="ar-IQ" sz="5300" dirty="0"/>
          </a:p>
        </p:txBody>
      </p:sp>
      <p:sp>
        <p:nvSpPr>
          <p:cNvPr id="3" name="عنصر نائب للمحتوى 2"/>
          <p:cNvSpPr>
            <a:spLocks noGrp="1"/>
          </p:cNvSpPr>
          <p:nvPr>
            <p:ph idx="1"/>
          </p:nvPr>
        </p:nvSpPr>
        <p:spPr>
          <a:xfrm>
            <a:off x="457200" y="908720"/>
            <a:ext cx="8229600" cy="5217443"/>
          </a:xfrm>
        </p:spPr>
        <p:txBody>
          <a:bodyPr>
            <a:normAutofit fontScale="85000" lnSpcReduction="20000"/>
          </a:bodyPr>
          <a:lstStyle/>
          <a:p>
            <a:pPr marL="0" indent="0">
              <a:buNone/>
            </a:pPr>
            <a:r>
              <a:rPr lang="ar-IQ" sz="2800" b="1" dirty="0" smtClean="0">
                <a:effectLst/>
                <a:latin typeface="Times New Roman"/>
                <a:ea typeface="Times New Roman"/>
              </a:rPr>
              <a:t>المبحث الثاني : اقتصاد المعرفة النشأة والتعريف</a:t>
            </a:r>
            <a:endParaRPr lang="en-US" sz="2100" dirty="0" smtClean="0">
              <a:effectLst/>
              <a:latin typeface="Times New Roman"/>
              <a:ea typeface="Times New Roman"/>
            </a:endParaRPr>
          </a:p>
          <a:p>
            <a:pPr marL="0" indent="0" algn="just">
              <a:lnSpc>
                <a:spcPct val="115000"/>
              </a:lnSpc>
              <a:buNone/>
            </a:pPr>
            <a:r>
              <a:rPr lang="ar-IQ" dirty="0" smtClean="0">
                <a:effectLst/>
                <a:latin typeface="Times New Roman"/>
                <a:ea typeface="Times New Roman"/>
              </a:rPr>
              <a:t> ان اقتصاد المعرفة هو فرع جديد من فروع العلوم الاقتصادية , ظهر في الآونة الاخيرة , فأصبح كلاً  فاعلاً في ذاته , واصبح ايضا جزءً فاعلاً في كل اقتصاد , وفي كل نشاط , وفي كل عمل , وداخل كل وظيفة , وعنصر اساسي في كل مشروع , اذ يعطي  له مزيداً من الفاعلية ويجعله اكثر توافقاً مع احتياجات الناس  والمجتمع ، وقد استخدمت مصطلحات  مختلفة للتعبير عن اقتصاد المعرفة منها :</a:t>
            </a:r>
            <a:endParaRPr lang="en-US" sz="2800" dirty="0" smtClean="0">
              <a:effectLst/>
              <a:latin typeface="Times New Roman"/>
              <a:ea typeface="Times New Roman"/>
            </a:endParaRPr>
          </a:p>
          <a:p>
            <a:pPr lvl="0" algn="just">
              <a:lnSpc>
                <a:spcPct val="115000"/>
              </a:lnSpc>
              <a:buFont typeface="Times New Roman"/>
              <a:buChar char="-"/>
            </a:pPr>
            <a:r>
              <a:rPr lang="ar-IQ" dirty="0" smtClean="0">
                <a:effectLst/>
                <a:latin typeface="Times New Roman"/>
                <a:ea typeface="Times New Roman"/>
              </a:rPr>
              <a:t>اقتصاد المعلومات  - الاقتصاد الرقمي – الاقتصاد الاليكتروني – راس المال البشري –الاقتصاد العقلي –الاقتصاد الافتراضي –الاقتصاد المبني على المعرفة – الاقتصاد ما بعد الصناعة –الاقتصاد الحاسوبي – الاقتصاد </a:t>
            </a:r>
            <a:r>
              <a:rPr lang="ar-IQ" dirty="0" err="1" smtClean="0">
                <a:effectLst/>
                <a:latin typeface="Times New Roman"/>
                <a:ea typeface="Times New Roman"/>
              </a:rPr>
              <a:t>اللآملموس</a:t>
            </a:r>
            <a:r>
              <a:rPr lang="ar-IQ" dirty="0" smtClean="0">
                <a:effectLst/>
                <a:latin typeface="Times New Roman"/>
                <a:ea typeface="Times New Roman"/>
              </a:rPr>
              <a:t>  -اقتصاد الانترنيت – الاقتصاد اللامادي –الاقتصاد </a:t>
            </a:r>
            <a:r>
              <a:rPr lang="ar-IQ" dirty="0" err="1" smtClean="0">
                <a:effectLst/>
                <a:latin typeface="Times New Roman"/>
                <a:ea typeface="Times New Roman"/>
              </a:rPr>
              <a:t>اللامحسوس</a:t>
            </a:r>
            <a:r>
              <a:rPr lang="ar-IQ" dirty="0" smtClean="0">
                <a:effectLst/>
                <a:latin typeface="Times New Roman"/>
                <a:ea typeface="Times New Roman"/>
              </a:rPr>
              <a:t> – الاقتصاد الجديد –الفجوة المعرفية وغيرها .</a:t>
            </a:r>
            <a:endParaRPr lang="en-US" sz="2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30810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SA" sz="2700" b="1" dirty="0">
                <a:solidFill>
                  <a:prstClr val="black"/>
                </a:solidFill>
                <a:latin typeface="TimesNewRomanPSMT"/>
                <a:ea typeface="Calibri"/>
                <a:cs typeface="TimesNewRomanPSMT"/>
              </a:rPr>
              <a:t>تعريف اقتصاد المعرفة</a:t>
            </a:r>
            <a:endParaRPr lang="ar-IQ" dirty="0"/>
          </a:p>
        </p:txBody>
      </p:sp>
      <p:sp>
        <p:nvSpPr>
          <p:cNvPr id="3" name="عنصر نائب للمحتوى 2"/>
          <p:cNvSpPr>
            <a:spLocks noGrp="1"/>
          </p:cNvSpPr>
          <p:nvPr>
            <p:ph idx="1"/>
          </p:nvPr>
        </p:nvSpPr>
        <p:spPr>
          <a:xfrm>
            <a:off x="457200" y="1268760"/>
            <a:ext cx="8229600" cy="4857403"/>
          </a:xfrm>
        </p:spPr>
        <p:txBody>
          <a:bodyPr>
            <a:normAutofit fontScale="77500" lnSpcReduction="20000"/>
          </a:bodyPr>
          <a:lstStyle/>
          <a:p>
            <a:pPr marL="0" indent="0" algn="just">
              <a:lnSpc>
                <a:spcPct val="115000"/>
              </a:lnSpc>
              <a:buNone/>
            </a:pPr>
            <a:r>
              <a:rPr lang="ar-SA" b="1" dirty="0" smtClean="0">
                <a:effectLst/>
                <a:latin typeface="Times New Roman"/>
                <a:ea typeface="Calibri"/>
                <a:cs typeface="Times New Roman"/>
              </a:rPr>
              <a:t>اما فيرتز </a:t>
            </a:r>
            <a:r>
              <a:rPr lang="ar-SA" b="1" dirty="0" err="1" smtClean="0">
                <a:effectLst/>
                <a:latin typeface="Times New Roman"/>
                <a:ea typeface="Calibri"/>
                <a:cs typeface="Times New Roman"/>
              </a:rPr>
              <a:t>ماكلوب</a:t>
            </a:r>
            <a:r>
              <a:rPr lang="ar-SA" dirty="0" smtClean="0">
                <a:effectLst/>
                <a:latin typeface="Times New Roman"/>
                <a:ea typeface="Calibri"/>
                <a:cs typeface="Times New Roman"/>
              </a:rPr>
              <a:t> فيعرف الاقتصاد المعرفي بانه "  الاقتصاد المبني على المعرفة والذي تفوق فيه أعداد العمالة في القطاعات المنتجة للمعرفة أعداد العمالة في باقي القطاعات الاقتصادية الأخرى</a:t>
            </a:r>
            <a:r>
              <a:rPr lang="en-US" dirty="0" smtClean="0">
                <a:effectLst/>
                <a:latin typeface="Times New Roman"/>
                <a:ea typeface="Calibri"/>
                <a:cs typeface="Times New Roman"/>
              </a:rPr>
              <a:t>". </a:t>
            </a:r>
            <a:r>
              <a:rPr lang="ar-SA" dirty="0" smtClean="0">
                <a:effectLst/>
                <a:latin typeface="Times New Roman"/>
                <a:ea typeface="Calibri"/>
                <a:cs typeface="Times New Roman"/>
              </a:rPr>
              <a:t>أشار</a:t>
            </a:r>
            <a:r>
              <a:rPr lang="en-US" dirty="0" smtClean="0">
                <a:effectLst/>
                <a:latin typeface="Times New Roman"/>
                <a:ea typeface="Calibri"/>
                <a:cs typeface="Times New Roman"/>
              </a:rPr>
              <a:t> "</a:t>
            </a:r>
            <a:r>
              <a:rPr lang="ar-SA" dirty="0" err="1" smtClean="0">
                <a:effectLst/>
                <a:latin typeface="Times New Roman"/>
                <a:ea typeface="Calibri"/>
                <a:cs typeface="Times New Roman"/>
              </a:rPr>
              <a:t>ماكلوب</a:t>
            </a:r>
            <a:r>
              <a:rPr lang="en-US" dirty="0" smtClean="0">
                <a:effectLst/>
                <a:latin typeface="Times New Roman"/>
                <a:ea typeface="Calibri"/>
                <a:cs typeface="Times New Roman"/>
              </a:rPr>
              <a:t>" </a:t>
            </a:r>
            <a:r>
              <a:rPr lang="ar-SA" dirty="0" smtClean="0">
                <a:effectLst/>
                <a:latin typeface="Times New Roman"/>
                <a:ea typeface="Calibri"/>
                <a:cs typeface="Times New Roman"/>
              </a:rPr>
              <a:t>إلى وجود خمس قطاعات اقتصادية أساسية في إطار الاقتصاد الجديد وهي</a:t>
            </a:r>
            <a:r>
              <a:rPr lang="en-US" dirty="0" smtClean="0">
                <a:effectLst/>
                <a:latin typeface="Times New Roman"/>
                <a:ea typeface="Calibri"/>
                <a:cs typeface="Times New Roman"/>
              </a:rPr>
              <a:t>: 1. </a:t>
            </a:r>
            <a:r>
              <a:rPr lang="ar-SA" dirty="0" smtClean="0">
                <a:effectLst/>
                <a:latin typeface="Times New Roman"/>
                <a:ea typeface="Calibri"/>
                <a:cs typeface="Times New Roman"/>
              </a:rPr>
              <a:t>التعليم، و</a:t>
            </a:r>
            <a:r>
              <a:rPr lang="en-US" dirty="0" smtClean="0">
                <a:effectLst/>
                <a:latin typeface="Times New Roman"/>
                <a:ea typeface="Calibri"/>
                <a:cs typeface="Times New Roman"/>
              </a:rPr>
              <a:t> 2. </a:t>
            </a:r>
            <a:r>
              <a:rPr lang="ar-SA" dirty="0" smtClean="0">
                <a:effectLst/>
                <a:latin typeface="Times New Roman"/>
                <a:ea typeface="Calibri"/>
                <a:cs typeface="Times New Roman"/>
              </a:rPr>
              <a:t>البحوث والتنمية ، و</a:t>
            </a:r>
            <a:r>
              <a:rPr lang="en-US" dirty="0" smtClean="0">
                <a:effectLst/>
                <a:latin typeface="Times New Roman"/>
                <a:ea typeface="Calibri"/>
                <a:cs typeface="Times New Roman"/>
              </a:rPr>
              <a:t> 3.</a:t>
            </a:r>
            <a:r>
              <a:rPr lang="ar-SA" dirty="0" smtClean="0">
                <a:effectLst/>
                <a:latin typeface="Times New Roman"/>
                <a:ea typeface="Calibri"/>
                <a:cs typeface="Times New Roman"/>
              </a:rPr>
              <a:t> الاتصالات و</a:t>
            </a:r>
            <a:r>
              <a:rPr lang="en-US" dirty="0" smtClean="0">
                <a:effectLst/>
                <a:latin typeface="Times New Roman"/>
                <a:ea typeface="Calibri"/>
                <a:cs typeface="Times New Roman"/>
              </a:rPr>
              <a:t> 4. </a:t>
            </a:r>
            <a:r>
              <a:rPr lang="ar-SA" dirty="0" smtClean="0">
                <a:effectLst/>
                <a:latin typeface="Times New Roman"/>
                <a:ea typeface="Calibri"/>
                <a:cs typeface="Times New Roman"/>
              </a:rPr>
              <a:t>آلات المعلومات و</a:t>
            </a:r>
            <a:r>
              <a:rPr lang="en-US" dirty="0" smtClean="0">
                <a:effectLst/>
                <a:latin typeface="Times New Roman"/>
                <a:ea typeface="Calibri"/>
                <a:cs typeface="Times New Roman"/>
              </a:rPr>
              <a:t> 5. </a:t>
            </a:r>
            <a:r>
              <a:rPr lang="ar-SA" dirty="0" smtClean="0">
                <a:effectLst/>
                <a:latin typeface="Times New Roman"/>
                <a:ea typeface="Calibri"/>
                <a:cs typeface="Times New Roman"/>
              </a:rPr>
              <a:t>خدمات المعلومات ،  قدر </a:t>
            </a:r>
            <a:r>
              <a:rPr lang="ar-SA" dirty="0" err="1" smtClean="0">
                <a:effectLst/>
                <a:latin typeface="Times New Roman"/>
                <a:ea typeface="Calibri"/>
                <a:cs typeface="Times New Roman"/>
              </a:rPr>
              <a:t>ماكلوب</a:t>
            </a:r>
            <a:r>
              <a:rPr lang="ar-SA" dirty="0" smtClean="0">
                <a:effectLst/>
                <a:latin typeface="Times New Roman"/>
                <a:ea typeface="Calibri"/>
                <a:cs typeface="Times New Roman"/>
              </a:rPr>
              <a:t> حجم كافة قطاعات الاقتصاد المعرفي في الولايات المتحدة بما يقارب</a:t>
            </a:r>
            <a:r>
              <a:rPr lang="en-US" dirty="0" smtClean="0">
                <a:effectLst/>
                <a:latin typeface="Times New Roman"/>
                <a:ea typeface="Calibri"/>
                <a:cs typeface="Times New Roman"/>
              </a:rPr>
              <a:t> 30 </a:t>
            </a:r>
            <a:r>
              <a:rPr lang="ar-SA" dirty="0" smtClean="0">
                <a:effectLst/>
                <a:latin typeface="Times New Roman"/>
                <a:ea typeface="Calibri"/>
                <a:cs typeface="Times New Roman"/>
              </a:rPr>
              <a:t> % من الناتج القومي الإجمالي عام</a:t>
            </a:r>
            <a:r>
              <a:rPr lang="en-US" dirty="0" smtClean="0">
                <a:effectLst/>
                <a:latin typeface="Times New Roman"/>
                <a:ea typeface="Calibri"/>
                <a:cs typeface="Times New Roman"/>
              </a:rPr>
              <a:t> 1958 </a:t>
            </a:r>
            <a:r>
              <a:rPr lang="ar-IQ" dirty="0" smtClean="0">
                <a:effectLst/>
                <a:latin typeface="Times New Roman"/>
                <a:ea typeface="Calibri"/>
                <a:cs typeface="Times New Roman"/>
              </a:rPr>
              <a:t>.</a:t>
            </a:r>
            <a:endParaRPr lang="en-US" sz="2800" dirty="0" smtClean="0">
              <a:effectLst/>
              <a:latin typeface="Times New Roman"/>
              <a:ea typeface="Times New Roman"/>
            </a:endParaRPr>
          </a:p>
          <a:p>
            <a:pPr marL="0" indent="0" algn="just">
              <a:lnSpc>
                <a:spcPct val="115000"/>
              </a:lnSpc>
              <a:buNone/>
            </a:pPr>
            <a:r>
              <a:rPr lang="ar-IQ" b="1" dirty="0" smtClean="0">
                <a:effectLst/>
                <a:latin typeface="TimesNewRomanPSMT"/>
                <a:ea typeface="Calibri"/>
                <a:cs typeface="TimesNewRomanPSMT"/>
              </a:rPr>
              <a:t>كما عرف </a:t>
            </a:r>
            <a:r>
              <a:rPr lang="ar-SA" b="1" dirty="0" smtClean="0">
                <a:effectLst/>
                <a:latin typeface="TimesNewRomanPSMT"/>
                <a:ea typeface="Calibri"/>
                <a:cs typeface="TimesNewRomanPSMT"/>
              </a:rPr>
              <a:t>برنامج الامم المتحدة الانمائي </a:t>
            </a:r>
            <a:r>
              <a:rPr lang="ar-SA" dirty="0" smtClean="0">
                <a:effectLst/>
                <a:latin typeface="TimesNewRomanPSMT"/>
                <a:ea typeface="Calibri"/>
                <a:cs typeface="TimesNewRomanPSMT"/>
              </a:rPr>
              <a:t>اقتصاد المعرفة على انه " نشر المعرفة وإنتاجها وتوظيفها بكفاية في جميع مجالات النشاط المجتمعي ، الاقتصاد والمجتمع المدني ، والسياسة ، والحياة الخاصة وصولاً لترقية الحالة الانسانية باطراد ، أي إقامة التنمية الانسانية باطراد ، ويتطلب ذلك بناء القدرات البشرية الممكنة .</a:t>
            </a:r>
            <a:endParaRPr lang="en-US" sz="2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089010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r>
              <a:rPr lang="ar-SA" sz="2800" b="1" dirty="0">
                <a:solidFill>
                  <a:prstClr val="black"/>
                </a:solidFill>
                <a:latin typeface="TimesNewRomanPSMT"/>
                <a:ea typeface="Calibri"/>
                <a:cs typeface="TimesNewRomanPSMT"/>
              </a:rPr>
              <a:t>تعريف اقتصاد المعرفة</a:t>
            </a:r>
            <a:endParaRPr lang="ar-IQ" sz="4800" dirty="0"/>
          </a:p>
        </p:txBody>
      </p:sp>
      <p:sp>
        <p:nvSpPr>
          <p:cNvPr id="3" name="عنصر نائب للمحتوى 2"/>
          <p:cNvSpPr>
            <a:spLocks noGrp="1"/>
          </p:cNvSpPr>
          <p:nvPr>
            <p:ph idx="1"/>
          </p:nvPr>
        </p:nvSpPr>
        <p:spPr>
          <a:xfrm>
            <a:off x="457200" y="1124744"/>
            <a:ext cx="8229600" cy="5001419"/>
          </a:xfrm>
        </p:spPr>
        <p:txBody>
          <a:bodyPr>
            <a:normAutofit fontScale="92500"/>
          </a:bodyPr>
          <a:lstStyle/>
          <a:p>
            <a:pPr marL="0" indent="0" algn="just">
              <a:lnSpc>
                <a:spcPct val="115000"/>
              </a:lnSpc>
              <a:buNone/>
            </a:pPr>
            <a:r>
              <a:rPr lang="ar-SA" b="1" dirty="0" smtClean="0">
                <a:effectLst/>
                <a:latin typeface="TimesNewRomanPS-BoldMT"/>
                <a:ea typeface="Calibri"/>
                <a:cs typeface="TimesNewRomanPS-BoldMT"/>
              </a:rPr>
              <a:t>وعرفته منظمة التعاون الاقتصادي والتنمية</a:t>
            </a:r>
            <a:r>
              <a:rPr lang="ar-SA" dirty="0" smtClean="0">
                <a:effectLst/>
                <a:latin typeface="TimesNewRomanPSMT"/>
                <a:ea typeface="Calibri"/>
                <a:cs typeface="TimesNewRomanPSMT"/>
              </a:rPr>
              <a:t> على انه " الاقتصاد القائم على المعرفة المتميزة والمستندة على إنتاج واستخدام وتوزيع المعارف والمعلومات والاستثمارات ذات التقنية العالية والصناعات ذات التقنية الحديثة وتحقيق مكاسب في الانتاجية المرتبطة بها</a:t>
            </a:r>
            <a:r>
              <a:rPr lang="en-US" dirty="0" smtClean="0">
                <a:effectLst/>
                <a:latin typeface="TimesNewRomanPSMT"/>
                <a:ea typeface="Calibri"/>
              </a:rPr>
              <a:t>". </a:t>
            </a:r>
            <a:r>
              <a:rPr lang="ar-SA" dirty="0" smtClean="0">
                <a:effectLst/>
                <a:latin typeface="TimesNewRomanPSMT"/>
                <a:ea typeface="Calibri"/>
                <a:cs typeface="TimesNewRomanPSMT"/>
              </a:rPr>
              <a:t> إذ  اتجهت دول منظمة التعاون الاقتصادي إلى دعم دور قطاعات المعرفة بشكل كبير لا سيما خلال العقد الأخير من القرن الماضي من خلال دعم الاستثمارات كثيفة استخدام التقنية، والصناعات عالية التقنية، وكذلك عبر تطوير مهارات العمالة لما يرتبط بذلك من مكاسب في الإنتاجية .</a:t>
            </a:r>
            <a:endParaRPr lang="en-US" sz="28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162572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SA" sz="2800" b="1" dirty="0">
                <a:solidFill>
                  <a:prstClr val="black"/>
                </a:solidFill>
                <a:latin typeface="TimesNewRomanPSMT"/>
                <a:ea typeface="Calibri"/>
                <a:cs typeface="TimesNewRomanPSMT"/>
              </a:rPr>
              <a:t>تعريف اقتصاد المعرفة</a:t>
            </a:r>
            <a:endParaRPr lang="ar-IQ" dirty="0"/>
          </a:p>
        </p:txBody>
      </p:sp>
      <p:sp>
        <p:nvSpPr>
          <p:cNvPr id="3" name="عنصر نائب للمحتوى 2"/>
          <p:cNvSpPr>
            <a:spLocks noGrp="1"/>
          </p:cNvSpPr>
          <p:nvPr>
            <p:ph idx="1"/>
          </p:nvPr>
        </p:nvSpPr>
        <p:spPr>
          <a:xfrm>
            <a:off x="457200" y="1196752"/>
            <a:ext cx="8229600" cy="4929411"/>
          </a:xfrm>
        </p:spPr>
        <p:txBody>
          <a:bodyPr>
            <a:normAutofit fontScale="92500"/>
          </a:bodyPr>
          <a:lstStyle/>
          <a:p>
            <a:pPr algn="just">
              <a:lnSpc>
                <a:spcPct val="115000"/>
              </a:lnSpc>
            </a:pPr>
            <a:r>
              <a:rPr lang="ar-SA" dirty="0" smtClean="0">
                <a:effectLst/>
                <a:latin typeface="TimesNewRomanPSMT"/>
                <a:ea typeface="Calibri"/>
                <a:cs typeface="TimesNewRomanPSMT"/>
              </a:rPr>
              <a:t>كذلك أشار تقرير مؤشر الاقتصاد الجديد للولايات المتحدة الذي أصدرته </a:t>
            </a:r>
            <a:r>
              <a:rPr lang="ar-SA" b="1" dirty="0" smtClean="0">
                <a:effectLst/>
                <a:latin typeface="TimesNewRomanPSMT"/>
                <a:ea typeface="Calibri"/>
                <a:cs typeface="TimesNewRomanPSMT"/>
              </a:rPr>
              <a:t>مؤسسة </a:t>
            </a:r>
            <a:r>
              <a:rPr lang="ar-SA" b="1" dirty="0" err="1" smtClean="0">
                <a:effectLst/>
                <a:latin typeface="TimesNewRomanPSMT"/>
                <a:ea typeface="Calibri"/>
                <a:cs typeface="TimesNewRomanPSMT"/>
              </a:rPr>
              <a:t>كوفمان</a:t>
            </a:r>
            <a:r>
              <a:rPr lang="en-US" dirty="0" smtClean="0">
                <a:effectLst/>
                <a:latin typeface="TimesNewRomanPSMT"/>
                <a:ea typeface="Calibri"/>
              </a:rPr>
              <a:t>"  </a:t>
            </a:r>
            <a:r>
              <a:rPr lang="ar-SA" dirty="0" smtClean="0">
                <a:effectLst/>
                <a:latin typeface="TimesNewRomanPSMT"/>
                <a:ea typeface="Calibri"/>
                <a:cs typeface="TimesNewRomanPSMT"/>
              </a:rPr>
              <a:t>في عام</a:t>
            </a:r>
            <a:r>
              <a:rPr lang="en-US" dirty="0" smtClean="0">
                <a:effectLst/>
                <a:latin typeface="TimesNewRomanPSMT"/>
                <a:ea typeface="Calibri"/>
              </a:rPr>
              <a:t> 2007 </a:t>
            </a:r>
            <a:r>
              <a:rPr lang="ar-SA" dirty="0" smtClean="0">
                <a:effectLst/>
                <a:latin typeface="TimesNewRomanPSMT"/>
                <a:ea typeface="Calibri"/>
                <a:cs typeface="TimesNewRomanPSMT"/>
              </a:rPr>
              <a:t>إلى أن الاقتصاد المعرفي هو</a:t>
            </a:r>
            <a:r>
              <a:rPr lang="en-US" dirty="0" smtClean="0">
                <a:effectLst/>
                <a:latin typeface="TimesNewRomanPSMT"/>
                <a:ea typeface="Calibri"/>
              </a:rPr>
              <a:t> "</a:t>
            </a:r>
            <a:r>
              <a:rPr lang="ar-SA" dirty="0" smtClean="0">
                <a:effectLst/>
                <a:latin typeface="TimesNewRomanPSMT"/>
                <a:ea typeface="Calibri"/>
                <a:cs typeface="TimesNewRomanPSMT"/>
              </a:rPr>
              <a:t>مجموعة التحولات الكمية والكيفية التي ظهرت خلال الخمسة عشر عاما الماضية، والتي قامت بتغيير الهياكل والوظائف والقواعد الاقتصادية</a:t>
            </a:r>
            <a:r>
              <a:rPr lang="en-US" dirty="0" smtClean="0">
                <a:effectLst/>
                <a:latin typeface="TimesNewRomanPSMT"/>
                <a:ea typeface="Calibri"/>
              </a:rPr>
              <a:t>"</a:t>
            </a:r>
            <a:r>
              <a:rPr lang="en-US" dirty="0">
                <a:ea typeface="Calibri"/>
                <a:cs typeface="TimesNewRomanPSMT"/>
              </a:rPr>
              <a:t> </a:t>
            </a:r>
            <a:r>
              <a:rPr lang="ar-SA" dirty="0" smtClean="0">
                <a:effectLst/>
                <a:latin typeface="TimesNewRomanPSMT"/>
                <a:ea typeface="Calibri"/>
                <a:cs typeface="TimesNewRomanPSMT"/>
              </a:rPr>
              <a:t>، فهو الاقتصاد المنظم العالمي القائم على المعرفة</a:t>
            </a:r>
            <a:r>
              <a:rPr lang="en-US" dirty="0" smtClean="0">
                <a:effectLst/>
                <a:latin typeface="TimesNewRomanPSMT"/>
                <a:ea typeface="Calibri"/>
              </a:rPr>
              <a:t> - (Global Entrepreneur Knowledge Based Economy) </a:t>
            </a:r>
            <a:r>
              <a:rPr lang="ar-SA" dirty="0" smtClean="0">
                <a:effectLst/>
                <a:latin typeface="TimesNewRomanPSMT"/>
                <a:ea typeface="Calibri"/>
                <a:cs typeface="TimesNewRomanPSMT"/>
              </a:rPr>
              <a:t>، الذي تتمثل عوامل النجاح فيه في قدرة المنشآت على توظيف المعرفة والتقنية والابتكار لإنتاج سلع وخدمات ذات قيمة مضافة مرتفعة</a:t>
            </a:r>
            <a:r>
              <a:rPr lang="ar-SA" dirty="0">
                <a:ea typeface="Calibri"/>
                <a:cs typeface="TimesNewRomanPSMT"/>
              </a:rPr>
              <a:t> .</a:t>
            </a:r>
            <a:endParaRPr lang="en-US" sz="28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797705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fontScale="90000"/>
          </a:bodyPr>
          <a:lstStyle/>
          <a:p>
            <a:r>
              <a:rPr lang="ar-IQ" sz="3600" b="1" dirty="0" smtClean="0">
                <a:effectLst/>
                <a:latin typeface="Times New Roman"/>
                <a:ea typeface="Times New Roman"/>
              </a:rPr>
              <a:t/>
            </a:r>
            <a:br>
              <a:rPr lang="ar-IQ" sz="3600" b="1" dirty="0" smtClean="0">
                <a:effectLst/>
                <a:latin typeface="Times New Roman"/>
                <a:ea typeface="Times New Roman"/>
              </a:rPr>
            </a:br>
            <a:r>
              <a:rPr lang="ar-IQ" sz="3600" b="1" dirty="0" smtClean="0">
                <a:effectLst/>
                <a:latin typeface="Times New Roman"/>
                <a:ea typeface="Times New Roman"/>
              </a:rPr>
              <a:t>المبحث الثالث : مضامين الاقتصاد المعرفي</a:t>
            </a:r>
            <a:r>
              <a:rPr lang="en-US" sz="2700" dirty="0" smtClean="0">
                <a:effectLst/>
                <a:latin typeface="Times New Roman"/>
                <a:ea typeface="Times New Roman"/>
              </a:rPr>
              <a:t/>
            </a:r>
            <a:br>
              <a:rPr lang="en-US" sz="2700" dirty="0" smtClean="0">
                <a:effectLst/>
                <a:latin typeface="Times New Roman"/>
                <a:ea typeface="Times New Roman"/>
              </a:rPr>
            </a:br>
            <a:endParaRPr lang="ar-IQ" dirty="0"/>
          </a:p>
        </p:txBody>
      </p:sp>
      <p:sp>
        <p:nvSpPr>
          <p:cNvPr id="3" name="عنصر نائب للمحتوى 2"/>
          <p:cNvSpPr>
            <a:spLocks noGrp="1"/>
          </p:cNvSpPr>
          <p:nvPr>
            <p:ph idx="1"/>
          </p:nvPr>
        </p:nvSpPr>
        <p:spPr>
          <a:xfrm>
            <a:off x="457200" y="1268760"/>
            <a:ext cx="8229600" cy="4857403"/>
          </a:xfrm>
        </p:spPr>
        <p:txBody>
          <a:bodyPr>
            <a:normAutofit fontScale="77500" lnSpcReduction="20000"/>
          </a:bodyPr>
          <a:lstStyle/>
          <a:p>
            <a:pPr marL="26035" indent="0">
              <a:buNone/>
            </a:pPr>
            <a:r>
              <a:rPr lang="ar-IQ" b="1" dirty="0" smtClean="0">
                <a:effectLst/>
                <a:latin typeface="Times New Roman"/>
                <a:ea typeface="Times New Roman"/>
              </a:rPr>
              <a:t>اولا : اهمية اقتصاد المعرفة </a:t>
            </a:r>
            <a:endParaRPr lang="en-US" sz="2800" dirty="0" smtClean="0">
              <a:effectLst/>
              <a:latin typeface="Times New Roman"/>
              <a:ea typeface="Times New Roman"/>
            </a:endParaRPr>
          </a:p>
          <a:p>
            <a:pPr marL="0" indent="0" algn="just">
              <a:lnSpc>
                <a:spcPct val="115000"/>
              </a:lnSpc>
              <a:buNone/>
            </a:pPr>
            <a:r>
              <a:rPr lang="ar-SA" dirty="0" smtClean="0">
                <a:effectLst/>
                <a:latin typeface="Times New Roman"/>
                <a:ea typeface="Calibri"/>
                <a:cs typeface="Times New Roman"/>
              </a:rPr>
              <a:t>لقد أصبح الاقتصاد المعرفي الجديد واقعاً حياً ملموساً، وأن كان يبدو للبعض أنه ما زال تحت التكوين والتشكيل، وأن هذا الاقتصاد ينمو بمعدلات سريعة، وأنه يتفوق على الاقتصادات الأخرى كافة، وبشكل غير مسبوق ، سواء من الناحية الكمية المحسوسة ، أو من الناحية النوعية الملموسة </a:t>
            </a:r>
            <a:r>
              <a:rPr lang="en-US" dirty="0" smtClean="0">
                <a:effectLst/>
                <a:latin typeface="Times New Roman"/>
                <a:ea typeface="Calibri"/>
                <a:cs typeface="Times New Roman"/>
              </a:rPr>
              <a:t>.</a:t>
            </a:r>
            <a:endParaRPr lang="en-US" sz="2800" dirty="0" smtClean="0">
              <a:effectLst/>
              <a:latin typeface="Times New Roman"/>
              <a:ea typeface="Times New Roman"/>
            </a:endParaRPr>
          </a:p>
          <a:p>
            <a:pPr marL="114300" indent="0" algn="just">
              <a:lnSpc>
                <a:spcPct val="115000"/>
              </a:lnSpc>
              <a:buNone/>
            </a:pPr>
            <a:r>
              <a:rPr lang="ar-IQ" dirty="0" smtClean="0">
                <a:effectLst/>
                <a:latin typeface="Times New Roman"/>
                <a:ea typeface="Times New Roman"/>
              </a:rPr>
              <a:t>تبرز اهمية اقتصاد المعرفة  من خلال الدور الذي تؤديه مضامين اقتصاد المعرفة ومعطياته , وما تفرزه من تقنيات متقدمة في مختلف المجالات , والتي يجري توليدها بشكل متسارع ومتزايد , وبما ينتج عنه من اسهامات اساسية وهامة في عمل الاقتصاد وفي أداء نشاطاته , وفي الوسائل والاساليب التي يتم استخدامها فيها , وبالشكل الذي يتحقق معه تطور هذه النشاطات وتوسيعها , وهذه الاسهامات الاساسية لمضامين اقتصاد المعرفة , ومعطياته , وتقنياته  التي تقوم على الاستخدام الكثيف  للمعرفة , والعلم , والتي يتمثل بعضها فيما يلي : </a:t>
            </a:r>
            <a:endParaRPr lang="ar-IQ" dirty="0"/>
          </a:p>
        </p:txBody>
      </p:sp>
    </p:spTree>
    <p:extLst>
      <p:ext uri="{BB962C8B-B14F-4D97-AF65-F5344CB8AC3E}">
        <p14:creationId xmlns:p14="http://schemas.microsoft.com/office/powerpoint/2010/main" val="2483044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marL="26035" lvl="0">
              <a:spcBef>
                <a:spcPct val="20000"/>
              </a:spcBef>
            </a:pPr>
            <a:r>
              <a:rPr lang="ar-IQ" sz="2500" b="1" dirty="0" smtClean="0">
                <a:solidFill>
                  <a:prstClr val="black"/>
                </a:solidFill>
                <a:latin typeface="Times New Roman"/>
                <a:ea typeface="Times New Roman"/>
                <a:cs typeface="Arial"/>
              </a:rPr>
              <a:t/>
            </a:r>
            <a:br>
              <a:rPr lang="ar-IQ" sz="2500" b="1" dirty="0" smtClean="0">
                <a:solidFill>
                  <a:prstClr val="black"/>
                </a:solidFill>
                <a:latin typeface="Times New Roman"/>
                <a:ea typeface="Times New Roman"/>
                <a:cs typeface="Arial"/>
              </a:rPr>
            </a:br>
            <a:r>
              <a:rPr lang="ar-IQ" sz="2500" b="1" dirty="0" smtClean="0">
                <a:solidFill>
                  <a:prstClr val="black"/>
                </a:solidFill>
                <a:latin typeface="Times New Roman"/>
                <a:ea typeface="Times New Roman"/>
                <a:cs typeface="Arial"/>
              </a:rPr>
              <a:t/>
            </a:r>
            <a:br>
              <a:rPr lang="ar-IQ" sz="2500" b="1" dirty="0" smtClean="0">
                <a:solidFill>
                  <a:prstClr val="black"/>
                </a:solidFill>
                <a:latin typeface="Times New Roman"/>
                <a:ea typeface="Times New Roman"/>
                <a:cs typeface="Arial"/>
              </a:rPr>
            </a:br>
            <a:r>
              <a:rPr lang="ar-IQ" sz="3100" b="1" dirty="0" smtClean="0">
                <a:solidFill>
                  <a:prstClr val="black"/>
                </a:solidFill>
                <a:latin typeface="Times New Roman"/>
                <a:ea typeface="Times New Roman"/>
                <a:cs typeface="Arial"/>
              </a:rPr>
              <a:t>اهمية </a:t>
            </a:r>
            <a:r>
              <a:rPr lang="ar-IQ" sz="3100" b="1" dirty="0">
                <a:solidFill>
                  <a:prstClr val="black"/>
                </a:solidFill>
                <a:latin typeface="Times New Roman"/>
                <a:ea typeface="Times New Roman"/>
                <a:cs typeface="Arial"/>
              </a:rPr>
              <a:t>اقتصاد المعرفة </a:t>
            </a:r>
            <a:r>
              <a:rPr lang="en-US" sz="3100" dirty="0">
                <a:solidFill>
                  <a:prstClr val="black"/>
                </a:solidFill>
                <a:latin typeface="Times New Roman"/>
                <a:ea typeface="Times New Roman"/>
                <a:cs typeface="+mn-cs"/>
              </a:rPr>
              <a:t/>
            </a:r>
            <a:br>
              <a:rPr lang="en-US" sz="3100" dirty="0">
                <a:solidFill>
                  <a:prstClr val="black"/>
                </a:solidFill>
                <a:latin typeface="Times New Roman"/>
                <a:ea typeface="Times New Roman"/>
                <a:cs typeface="+mn-cs"/>
              </a:rPr>
            </a:br>
            <a:endParaRPr lang="ar-IQ" sz="5300" dirty="0"/>
          </a:p>
        </p:txBody>
      </p:sp>
      <p:sp>
        <p:nvSpPr>
          <p:cNvPr id="3" name="عنصر نائب للمحتوى 2"/>
          <p:cNvSpPr>
            <a:spLocks noGrp="1"/>
          </p:cNvSpPr>
          <p:nvPr>
            <p:ph idx="1"/>
          </p:nvPr>
        </p:nvSpPr>
        <p:spPr>
          <a:xfrm>
            <a:off x="457200" y="1052736"/>
            <a:ext cx="8229600" cy="5073427"/>
          </a:xfrm>
        </p:spPr>
        <p:txBody>
          <a:bodyPr>
            <a:normAutofit fontScale="85000" lnSpcReduction="20000"/>
          </a:bodyPr>
          <a:lstStyle/>
          <a:p>
            <a:pPr lvl="0" algn="just">
              <a:lnSpc>
                <a:spcPct val="115000"/>
              </a:lnSpc>
              <a:buFont typeface="+mj-lt"/>
              <a:buAutoNum type="arabicPeriod"/>
            </a:pPr>
            <a:r>
              <a:rPr lang="ar-IQ" dirty="0" smtClean="0">
                <a:effectLst/>
                <a:latin typeface="Times New Roman"/>
                <a:ea typeface="Times New Roman"/>
                <a:cs typeface="Times New Roman"/>
              </a:rPr>
              <a:t>ان المعرفة العلمية والعملية التي يتضمنها اقتصاد المعرفة تعتبر الاساس المهم حالياً لتوليد الثروة , وزيادتها , وتراكمها . هذه الزيادة في الثروة التي ارتبط نشوء علم الاقتصاد  بالبحث عن اسباب تحقيقها  من خلال كتاب ثروة الامم ( أدم </a:t>
            </a:r>
            <a:r>
              <a:rPr lang="ar-IQ" dirty="0" err="1" smtClean="0">
                <a:effectLst/>
                <a:latin typeface="Times New Roman"/>
                <a:ea typeface="Times New Roman"/>
                <a:cs typeface="Times New Roman"/>
              </a:rPr>
              <a:t>سمث</a:t>
            </a:r>
            <a:r>
              <a:rPr lang="ar-IQ" dirty="0" smtClean="0">
                <a:effectLst/>
                <a:latin typeface="Times New Roman"/>
                <a:ea typeface="Times New Roman"/>
                <a:cs typeface="Times New Roman"/>
              </a:rPr>
              <a:t> ) الذي يركز عليها .</a:t>
            </a:r>
            <a:endParaRPr lang="en-US" sz="2800" dirty="0" smtClean="0">
              <a:effectLst/>
              <a:latin typeface="Times New Roman"/>
              <a:ea typeface="Times New Roman"/>
              <a:cs typeface="Times New Roman"/>
            </a:endParaRPr>
          </a:p>
          <a:p>
            <a:pPr lvl="0" algn="just">
              <a:lnSpc>
                <a:spcPct val="115000"/>
              </a:lnSpc>
              <a:buFont typeface="+mj-lt"/>
              <a:buAutoNum type="arabicPeriod"/>
            </a:pPr>
            <a:r>
              <a:rPr lang="ar-IQ" dirty="0" smtClean="0">
                <a:effectLst/>
                <a:latin typeface="Times New Roman"/>
                <a:ea typeface="Times New Roman"/>
                <a:cs typeface="Times New Roman"/>
              </a:rPr>
              <a:t>الاسهام في تحسين الاداء,  ورفع الانتاجية وتخفيض كلف الانتاج وتحسين نوعيته من خلال استخدام الوسائل والاساليب  التقنية المتقدمة التي يتضمنها  اقتصاد المعرفة , وما يتاح في اطاره من معرفة علمية وعملية , يساندها قدر واسع من المعلومات , والتي تسهم في توفيرها الاتصالات , وبالشكل الذي يساعد على حسن أدارة المشروعات التي تؤدي النشاطات الاقتصادية والانتاجية , منها  خصوصاً , سلعية او خدمية , وبالذات من خلال ما يتاح لها عن طريق تكنلوجيا  المعلومات والاتصالات .</a:t>
            </a:r>
            <a:endParaRPr lang="en-US" sz="2800" dirty="0" smtClean="0">
              <a:effectLst/>
              <a:latin typeface="Times New Roman"/>
              <a:ea typeface="Times New Roman"/>
              <a:cs typeface="Times New Roman"/>
            </a:endParaRPr>
          </a:p>
          <a:p>
            <a:pPr marL="0" indent="0">
              <a:buNone/>
            </a:pPr>
            <a:endParaRPr lang="ar-IQ" dirty="0"/>
          </a:p>
        </p:txBody>
      </p:sp>
    </p:spTree>
    <p:extLst>
      <p:ext uri="{BB962C8B-B14F-4D97-AF65-F5344CB8AC3E}">
        <p14:creationId xmlns:p14="http://schemas.microsoft.com/office/powerpoint/2010/main" val="3659068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lstStyle/>
          <a:p>
            <a:r>
              <a:rPr lang="ar-IQ" sz="2800" b="1" dirty="0">
                <a:solidFill>
                  <a:prstClr val="black"/>
                </a:solidFill>
                <a:latin typeface="Times New Roman"/>
                <a:ea typeface="Times New Roman"/>
                <a:cs typeface="Arial"/>
              </a:rPr>
              <a:t>اهمية اقتصاد المعرفة</a:t>
            </a:r>
            <a:endParaRPr lang="ar-IQ" dirty="0"/>
          </a:p>
        </p:txBody>
      </p:sp>
      <p:sp>
        <p:nvSpPr>
          <p:cNvPr id="3" name="عنصر نائب للمحتوى 2"/>
          <p:cNvSpPr>
            <a:spLocks noGrp="1"/>
          </p:cNvSpPr>
          <p:nvPr>
            <p:ph idx="1"/>
          </p:nvPr>
        </p:nvSpPr>
        <p:spPr>
          <a:xfrm>
            <a:off x="457200" y="1124744"/>
            <a:ext cx="8229600" cy="5001419"/>
          </a:xfrm>
        </p:spPr>
        <p:txBody>
          <a:bodyPr>
            <a:normAutofit fontScale="92500" lnSpcReduction="10000"/>
          </a:bodyPr>
          <a:lstStyle/>
          <a:p>
            <a:pPr marL="0" lvl="0" indent="0" algn="just">
              <a:lnSpc>
                <a:spcPct val="115000"/>
              </a:lnSpc>
              <a:buNone/>
              <a:tabLst>
                <a:tab pos="323215" algn="l"/>
              </a:tabLst>
            </a:pPr>
            <a:r>
              <a:rPr lang="ar-IQ" dirty="0" smtClean="0">
                <a:effectLst/>
                <a:latin typeface="Times New Roman"/>
                <a:ea typeface="Times New Roman"/>
                <a:cs typeface="Times New Roman"/>
              </a:rPr>
              <a:t>3. اسهام مضامين اقتصاد المعرفة  في زيادة الانتاج والدخل القومي ,  وانتاج المشروعات ,والاسهام في توليد دخول الافراد الذي ترتبط نشاطاتهم بها سواء بشكل مباشر او غير مباشر , وبالذات في المجالات الصناعية التي ترتبط بذلك التي تبرز فيها صناعات الاجهزة والمعدات الالكترونية الدقيقة , ومعدات تصنيع أجهزة الحاسوب , وبرمجياته , ومعدات الآلات , والانسان الآلي , ومعدات الاتصال القريب  والبعيد المدى  منها , والصناعات الدوائية  والطبية والكيمياوية  والبيولوجية  وغيرها ، والتي تتحقق من خلالها زيادة مهمة في انتاج الاقتصاد وفي الدخول التي تتحقق ارتباطاً بذلك سواء للاقتصاد , او لمشروعاته او لا فراده .</a:t>
            </a:r>
            <a:endParaRPr lang="en-US" sz="2800" dirty="0" smtClean="0">
              <a:effectLst/>
              <a:latin typeface="Times New Roman"/>
              <a:ea typeface="Times New Roman"/>
              <a:cs typeface="Times New Roman"/>
            </a:endParaRPr>
          </a:p>
          <a:p>
            <a:endParaRPr lang="ar-IQ" dirty="0"/>
          </a:p>
        </p:txBody>
      </p:sp>
    </p:spTree>
    <p:extLst>
      <p:ext uri="{BB962C8B-B14F-4D97-AF65-F5344CB8AC3E}">
        <p14:creationId xmlns:p14="http://schemas.microsoft.com/office/powerpoint/2010/main" val="3074111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600" dirty="0" smtClean="0"/>
              <a:t>اهمية اقتصاد المعرفة</a:t>
            </a:r>
            <a:endParaRPr lang="ar-IQ" sz="3600" dirty="0"/>
          </a:p>
        </p:txBody>
      </p:sp>
      <p:sp>
        <p:nvSpPr>
          <p:cNvPr id="3" name="عنصر نائب للمحتوى 2"/>
          <p:cNvSpPr>
            <a:spLocks noGrp="1"/>
          </p:cNvSpPr>
          <p:nvPr>
            <p:ph idx="1"/>
          </p:nvPr>
        </p:nvSpPr>
        <p:spPr>
          <a:xfrm>
            <a:off x="457200" y="1268760"/>
            <a:ext cx="8229600" cy="4857403"/>
          </a:xfrm>
        </p:spPr>
        <p:txBody>
          <a:bodyPr>
            <a:normAutofit fontScale="77500" lnSpcReduction="20000"/>
          </a:bodyPr>
          <a:lstStyle/>
          <a:p>
            <a:pPr marL="0" lvl="0" indent="0" algn="just">
              <a:lnSpc>
                <a:spcPct val="115000"/>
              </a:lnSpc>
              <a:buNone/>
              <a:tabLst>
                <a:tab pos="233680" algn="l"/>
                <a:tab pos="323215" algn="l"/>
              </a:tabLst>
            </a:pPr>
            <a:r>
              <a:rPr lang="ar-IQ" dirty="0" smtClean="0">
                <a:latin typeface="Times New Roman"/>
                <a:ea typeface="Times New Roman"/>
                <a:cs typeface="Times New Roman"/>
              </a:rPr>
              <a:t>4. ا</a:t>
            </a:r>
            <a:r>
              <a:rPr lang="ar-IQ" dirty="0" smtClean="0">
                <a:effectLst/>
                <a:latin typeface="Times New Roman"/>
                <a:ea typeface="Times New Roman"/>
                <a:cs typeface="Times New Roman"/>
              </a:rPr>
              <a:t>لاسها م في توليد  فرص عمل , بالذات في المجالات التي يتم استخدام التقنيات  المتقدمة التي يتضمنها  اقتصاد المعرفة , وهي فرص عمل واسعة ومتنوعة ومتزايدة , رغم ان هذا يثير وجهات نظر متعددة بسبب انه يرتبط في الغالب بتوليد فرص عمل تتسع  باستمرار للعاملين الذين تتوفر لديهم المهارات والقدرات العلمية المتخصصة  عالية المستوى التي تتناسب  واستخدام التقنيات المتقدمة وعلى حساب تقليل فرص العمل للعاملين الذين لا تتاح لديهم مثل هذه القدرات .</a:t>
            </a:r>
            <a:endParaRPr lang="en-US" sz="2800" dirty="0" smtClean="0">
              <a:effectLst/>
              <a:latin typeface="Times New Roman"/>
              <a:ea typeface="Times New Roman"/>
              <a:cs typeface="Times New Roman"/>
            </a:endParaRPr>
          </a:p>
          <a:p>
            <a:pPr marL="0" lvl="0" indent="0" algn="just">
              <a:lnSpc>
                <a:spcPct val="115000"/>
              </a:lnSpc>
              <a:buNone/>
              <a:tabLst>
                <a:tab pos="233680" algn="l"/>
              </a:tabLst>
            </a:pPr>
            <a:r>
              <a:rPr lang="ar-IQ" dirty="0" smtClean="0">
                <a:effectLst/>
                <a:latin typeface="Times New Roman"/>
                <a:ea typeface="Times New Roman"/>
                <a:cs typeface="Times New Roman"/>
              </a:rPr>
              <a:t>5. اسهام مضامين اقتصاد المعرفة ومعطياته  وتقنياته في احداث التجديد والتحديث والتطور للنشاطات الاقتصادية  وبما يسهم في توسعها ونموها بدرجة كبيرة , وبشكل متسارع , ومتزايد , الامر الذي يتيح استمرارية التطور في النشاطات الاقتصادية , وتوسعها ونموها , وبذلك يتم تحقيق الاستدامة في تطور الاقتصاد ونموه ,  وبسرعة واضحة .</a:t>
            </a:r>
            <a:endParaRPr lang="en-US" sz="2800" dirty="0" smtClean="0">
              <a:effectLst/>
              <a:latin typeface="Times New Roman"/>
              <a:ea typeface="Times New Roman"/>
              <a:cs typeface="Times New Roman"/>
            </a:endParaRPr>
          </a:p>
          <a:p>
            <a:endParaRPr lang="ar-IQ" dirty="0"/>
          </a:p>
        </p:txBody>
      </p:sp>
    </p:spTree>
    <p:extLst>
      <p:ext uri="{BB962C8B-B14F-4D97-AF65-F5344CB8AC3E}">
        <p14:creationId xmlns:p14="http://schemas.microsoft.com/office/powerpoint/2010/main" val="843912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IQ" sz="3600" dirty="0">
                <a:solidFill>
                  <a:prstClr val="black"/>
                </a:solidFill>
              </a:rPr>
              <a:t>اهمية اقتصاد المعرفة</a:t>
            </a:r>
            <a:endParaRPr lang="ar-IQ" dirty="0"/>
          </a:p>
        </p:txBody>
      </p:sp>
      <p:sp>
        <p:nvSpPr>
          <p:cNvPr id="3" name="عنصر نائب للمحتوى 2"/>
          <p:cNvSpPr>
            <a:spLocks noGrp="1"/>
          </p:cNvSpPr>
          <p:nvPr>
            <p:ph idx="1"/>
          </p:nvPr>
        </p:nvSpPr>
        <p:spPr>
          <a:xfrm>
            <a:off x="467544" y="1052736"/>
            <a:ext cx="8219256" cy="5400600"/>
          </a:xfrm>
        </p:spPr>
        <p:txBody>
          <a:bodyPr>
            <a:normAutofit fontScale="70000" lnSpcReduction="20000"/>
          </a:bodyPr>
          <a:lstStyle/>
          <a:p>
            <a:pPr marL="0" lvl="0" indent="0" algn="just">
              <a:lnSpc>
                <a:spcPct val="115000"/>
              </a:lnSpc>
              <a:buNone/>
              <a:tabLst>
                <a:tab pos="323215" algn="l"/>
              </a:tabLst>
            </a:pPr>
            <a:r>
              <a:rPr lang="ar-IQ" dirty="0" smtClean="0">
                <a:effectLst/>
                <a:latin typeface="Times New Roman"/>
                <a:ea typeface="Times New Roman"/>
                <a:cs typeface="Times New Roman"/>
              </a:rPr>
              <a:t>6. اسهام مضامين اقتصاد المعرفة في توفير الاساس الضروري للتحفيز على التوسع في الاستثمار , وبالذات الاستثمار في المعرفة العلمية والعملية , من اجل تكوين رأسمال معرفي يسهم بشكل مباشر في توليد انتاج معرفي وزيادته , وبشكل غير مباشر في الانتاج الذي يستخدم التقنيات المتقدمة التي يتضمنها اقتصاد المعرفة .</a:t>
            </a:r>
            <a:endParaRPr lang="en-US" sz="2800" dirty="0" smtClean="0">
              <a:effectLst/>
              <a:latin typeface="Times New Roman"/>
              <a:ea typeface="Times New Roman"/>
              <a:cs typeface="Times New Roman"/>
            </a:endParaRPr>
          </a:p>
          <a:p>
            <a:pPr marL="0" lvl="0" indent="0" algn="just">
              <a:lnSpc>
                <a:spcPct val="115000"/>
              </a:lnSpc>
              <a:buNone/>
            </a:pPr>
            <a:r>
              <a:rPr lang="ar-IQ" dirty="0" smtClean="0">
                <a:effectLst/>
                <a:latin typeface="Times New Roman"/>
                <a:ea typeface="Times New Roman"/>
                <a:cs typeface="Times New Roman"/>
              </a:rPr>
              <a:t>7. اسهام مضامين اقتصاد المعرفة في تحقيق تغيرات هيكلية واضحة وملموسة في الاقتصاد , بحيث تتضمن التغيرات الهيكلية هذه ما يلي :</a:t>
            </a:r>
            <a:endParaRPr lang="en-US" sz="2800" dirty="0" smtClean="0">
              <a:effectLst/>
              <a:latin typeface="Times New Roman"/>
              <a:ea typeface="Times New Roman"/>
              <a:cs typeface="Times New Roman"/>
            </a:endParaRPr>
          </a:p>
          <a:p>
            <a:pPr lvl="0" algn="just">
              <a:lnSpc>
                <a:spcPct val="115000"/>
              </a:lnSpc>
              <a:buFont typeface="+mj-cs"/>
              <a:buAutoNum type="arabic1Minus"/>
            </a:pPr>
            <a:r>
              <a:rPr lang="ar-IQ" dirty="0" smtClean="0">
                <a:effectLst/>
                <a:latin typeface="Times New Roman"/>
                <a:ea typeface="Times New Roman"/>
              </a:rPr>
              <a:t>زيادة الاهمية النسبية للإنتاج المعرفي المباشر وغير المباشر , وبالذات الانتاج غير الملموس اي غير المادي , مقارنه مع الانتاج المادي الملموس .</a:t>
            </a:r>
            <a:endParaRPr lang="en-US" sz="2800" dirty="0" smtClean="0">
              <a:effectLst/>
              <a:latin typeface="Times New Roman"/>
              <a:ea typeface="Times New Roman"/>
            </a:endParaRPr>
          </a:p>
          <a:p>
            <a:pPr lvl="0" algn="just">
              <a:lnSpc>
                <a:spcPct val="115000"/>
              </a:lnSpc>
              <a:buFont typeface="+mj-cs"/>
              <a:buAutoNum type="arabic1Minus"/>
            </a:pPr>
            <a:r>
              <a:rPr lang="ar-IQ" dirty="0" smtClean="0">
                <a:effectLst/>
                <a:latin typeface="Times New Roman"/>
                <a:ea typeface="Times New Roman"/>
              </a:rPr>
              <a:t>زيادة الاهمية النسبية للاستثمار في المعرفة وزيادة الاهمية النسبية لتكوين رأس المال  المعرفي .</a:t>
            </a:r>
            <a:endParaRPr lang="en-US" sz="2800" dirty="0" smtClean="0">
              <a:effectLst/>
              <a:latin typeface="Times New Roman"/>
              <a:ea typeface="Times New Roman"/>
            </a:endParaRPr>
          </a:p>
          <a:p>
            <a:pPr lvl="0" algn="just">
              <a:lnSpc>
                <a:spcPct val="115000"/>
              </a:lnSpc>
              <a:buFont typeface="+mj-cs"/>
              <a:buAutoNum type="arabic1Minus"/>
            </a:pPr>
            <a:r>
              <a:rPr lang="ar-IQ" dirty="0" smtClean="0">
                <a:effectLst/>
                <a:latin typeface="Times New Roman"/>
                <a:ea typeface="Times New Roman"/>
              </a:rPr>
              <a:t>زيادة الاهمية النسبية للعاملين في مجالات المعرفة المرتبطة باستخدام التقنيات </a:t>
            </a:r>
            <a:endParaRPr lang="en-US" sz="2800" dirty="0" smtClean="0">
              <a:effectLst/>
              <a:latin typeface="Times New Roman"/>
              <a:ea typeface="Times New Roman"/>
            </a:endParaRPr>
          </a:p>
          <a:p>
            <a:pPr marL="476250" algn="just">
              <a:lnSpc>
                <a:spcPct val="115000"/>
              </a:lnSpc>
            </a:pPr>
            <a:r>
              <a:rPr lang="ar-IQ" dirty="0" smtClean="0">
                <a:effectLst/>
                <a:latin typeface="Times New Roman"/>
                <a:ea typeface="Times New Roman"/>
              </a:rPr>
              <a:t>المتقدمة  وزيادة الاهمية النسبية للعاملين من ذوي المهارات والقدرات المتخصصة عالية المستوى .</a:t>
            </a:r>
            <a:endParaRPr lang="en-US" sz="2800" dirty="0" smtClean="0">
              <a:effectLst/>
              <a:latin typeface="Times New Roman"/>
              <a:ea typeface="Times New Roman"/>
            </a:endParaRPr>
          </a:p>
          <a:p>
            <a:pPr lvl="0" algn="just">
              <a:lnSpc>
                <a:spcPct val="115000"/>
              </a:lnSpc>
              <a:buFont typeface="+mj-cs"/>
              <a:buAutoNum type="arabic1Minus"/>
            </a:pPr>
            <a:r>
              <a:rPr lang="ar-IQ" dirty="0" smtClean="0">
                <a:effectLst/>
                <a:latin typeface="Times New Roman"/>
                <a:ea typeface="Times New Roman"/>
              </a:rPr>
              <a:t>زيادة الاهمية النسبية للصادرات من المنتجات المعرفية , وبالذات الصادرات غير الملموسة , وبشكل متزايد .</a:t>
            </a:r>
            <a:endParaRPr lang="en-US" sz="2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3822132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lstStyle/>
          <a:p>
            <a:r>
              <a:rPr lang="ar-IQ" sz="3600" dirty="0">
                <a:solidFill>
                  <a:prstClr val="black"/>
                </a:solidFill>
              </a:rPr>
              <a:t>اهمية اقتصاد المعرفة</a:t>
            </a:r>
            <a:endParaRPr lang="ar-IQ" dirty="0"/>
          </a:p>
        </p:txBody>
      </p:sp>
      <p:sp>
        <p:nvSpPr>
          <p:cNvPr id="3" name="عنصر نائب للمحتوى 2"/>
          <p:cNvSpPr>
            <a:spLocks noGrp="1"/>
          </p:cNvSpPr>
          <p:nvPr>
            <p:ph idx="1"/>
          </p:nvPr>
        </p:nvSpPr>
        <p:spPr>
          <a:xfrm>
            <a:off x="457200" y="980728"/>
            <a:ext cx="8229600" cy="5145435"/>
          </a:xfrm>
        </p:spPr>
        <p:txBody>
          <a:bodyPr>
            <a:normAutofit fontScale="77500" lnSpcReduction="20000"/>
          </a:bodyPr>
          <a:lstStyle/>
          <a:p>
            <a:pPr marL="0" lvl="0" indent="0" algn="just">
              <a:buNone/>
              <a:tabLst>
                <a:tab pos="205740" algn="l"/>
              </a:tabLst>
            </a:pPr>
            <a:r>
              <a:rPr lang="ar-IQ" dirty="0" smtClean="0">
                <a:effectLst/>
                <a:latin typeface="Times New Roman"/>
                <a:ea typeface="Times New Roman"/>
                <a:cs typeface="Times New Roman"/>
              </a:rPr>
              <a:t>8. ان المعرفة العلمية والعملية اصبحت مورداً اقتصادياً هاماً , وعنصراً اساسياً من عناصر الانتاج , وبذلك يسهم اقتصاد المعرفة  لا في اضافة مورد وعنصر انتاجي مهم  فحسب , بل وإلى تخفيف من قيد الموارد ( القليلة ) وبالذات الطبيعية منها , وبالارتباط  بتكنلوجيا المعلومات التي يتم من خلالها استنباط موارد جديدة واضافة استخدامات جديدة للموارد المعروفة , وتحسين ما هو موجود منها , وبالشكل الذي يسمح بزيادة الانتاج اعتماداً على المواد الجديدة , كالمواد الصناعية التي تحل محل الطبيعية ومواد الطاقة البديلة  عن المواد المستخدمة حالياً .</a:t>
            </a:r>
            <a:endParaRPr lang="en-US" sz="2800" dirty="0" smtClean="0">
              <a:effectLst/>
              <a:latin typeface="Times New Roman"/>
              <a:ea typeface="Times New Roman"/>
              <a:cs typeface="Times New Roman"/>
            </a:endParaRPr>
          </a:p>
          <a:p>
            <a:pPr marL="0" lvl="0" indent="0" algn="just">
              <a:buNone/>
            </a:pPr>
            <a:r>
              <a:rPr lang="ar-IQ" dirty="0" smtClean="0">
                <a:effectLst/>
                <a:latin typeface="Times New Roman"/>
                <a:ea typeface="Times New Roman"/>
                <a:cs typeface="Times New Roman"/>
              </a:rPr>
              <a:t>9. اصبحت مضامين اقتصاد المعرفة هي المجالات القائدة لعملية تطور الاقتصاد ونموه , بحيث ان ثورة المعلومات والاتصالات وتقنياتهما  اصبحت المحرك الاساسي لعملية نمو الاقتصاد  وبما يضمن استدامته وتطوره وتقدمه , حالها في ذلك حال الثورة الصناعية التي كان النمو الاساسي فيها الصناعة , وهو الامر الذي يجعل المعرفة العلمية والعملية قاطرة النمو الاقتصادي ، واخيرا لابد من القول أن المعرفة مصدر رئيس </a:t>
            </a:r>
            <a:r>
              <a:rPr lang="ar-SA" dirty="0" smtClean="0">
                <a:effectLst/>
                <a:latin typeface="Times New Roman"/>
                <a:ea typeface="Calibri"/>
                <a:cs typeface="Times New Roman"/>
              </a:rPr>
              <a:t>للقوة في الحاضر، وكذلك في المستقبل، أن لم تكن هي المصدر الاهم في المستقبل، ومن ثم فإنها محور صناعات المستقبل، وسوف يحرص الجميع على الحصول عليها</a:t>
            </a:r>
            <a:r>
              <a:rPr lang="ar-IQ" dirty="0" smtClean="0">
                <a:effectLst/>
                <a:latin typeface="Times New Roman"/>
                <a:ea typeface="Calibri"/>
                <a:cs typeface="Times New Roman"/>
              </a:rPr>
              <a:t> .</a:t>
            </a:r>
            <a:endParaRPr lang="ar-IQ" dirty="0"/>
          </a:p>
        </p:txBody>
      </p:sp>
    </p:spTree>
    <p:extLst>
      <p:ext uri="{BB962C8B-B14F-4D97-AF65-F5344CB8AC3E}">
        <p14:creationId xmlns:p14="http://schemas.microsoft.com/office/powerpoint/2010/main" val="1182083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a:lnSpc>
                <a:spcPct val="115000"/>
              </a:lnSpc>
            </a:pPr>
            <a:r>
              <a:rPr lang="ar-IQ" b="1" dirty="0" smtClean="0">
                <a:effectLst/>
                <a:latin typeface="Times New Roman"/>
                <a:ea typeface="Times New Roman"/>
              </a:rPr>
              <a:t/>
            </a:r>
            <a:br>
              <a:rPr lang="ar-IQ" b="1" dirty="0" smtClean="0">
                <a:effectLst/>
                <a:latin typeface="Times New Roman"/>
                <a:ea typeface="Times New Roman"/>
              </a:rPr>
            </a:br>
            <a:r>
              <a:rPr lang="ar-IQ" sz="3600" b="1" dirty="0" smtClean="0">
                <a:effectLst/>
                <a:latin typeface="Times New Roman"/>
                <a:ea typeface="Times New Roman"/>
              </a:rPr>
              <a:t>مخطط (</a:t>
            </a:r>
            <a:r>
              <a:rPr lang="en-US" sz="3600" b="1" dirty="0" smtClean="0">
                <a:effectLst/>
                <a:latin typeface="Times New Roman"/>
                <a:ea typeface="Times New Roman"/>
              </a:rPr>
              <a:t>2</a:t>
            </a:r>
            <a:r>
              <a:rPr lang="ar-IQ" sz="3600" b="1" dirty="0" smtClean="0">
                <a:effectLst/>
                <a:latin typeface="Times New Roman"/>
                <a:ea typeface="Times New Roman"/>
              </a:rPr>
              <a:t>)</a:t>
            </a:r>
            <a:r>
              <a:rPr lang="ar-SA" sz="3600" b="1" dirty="0">
                <a:latin typeface="Times New Roman"/>
                <a:ea typeface="Calibri"/>
              </a:rPr>
              <a:t>مصادر المعرفة واستعمالاتها</a:t>
            </a:r>
            <a:r>
              <a:rPr lang="en-US" sz="4000" dirty="0" smtClean="0">
                <a:effectLst/>
                <a:latin typeface="Times New Roman"/>
                <a:ea typeface="Times New Roman"/>
              </a:rPr>
              <a:t/>
            </a:r>
            <a:br>
              <a:rPr lang="en-US" sz="4000" dirty="0" smtClean="0">
                <a:effectLst/>
                <a:latin typeface="Times New Roman"/>
                <a:ea typeface="Times New Roman"/>
              </a:rPr>
            </a:br>
            <a:endParaRPr lang="ar-IQ"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16756" y="980728"/>
            <a:ext cx="1943371" cy="58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988840"/>
            <a:ext cx="1552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9271" y="2887216"/>
            <a:ext cx="9429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2446" y="2870200"/>
            <a:ext cx="96202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1988840"/>
            <a:ext cx="1504950"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0187" y="2966591"/>
            <a:ext cx="15144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2850" y="3933056"/>
            <a:ext cx="9715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1680" y="3933055"/>
            <a:ext cx="9334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مستطيل 11"/>
          <p:cNvSpPr/>
          <p:nvPr/>
        </p:nvSpPr>
        <p:spPr>
          <a:xfrm>
            <a:off x="4113000" y="3968616"/>
            <a:ext cx="1238250" cy="526415"/>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spcAft>
                <a:spcPts val="0"/>
              </a:spcAft>
            </a:pPr>
            <a:r>
              <a:rPr lang="ar-IQ" sz="1200" b="1">
                <a:effectLst/>
                <a:latin typeface="Times New Roman"/>
                <a:ea typeface="Times New Roman"/>
              </a:rPr>
              <a:t>المعرفة  </a:t>
            </a:r>
            <a:endParaRPr lang="en-US" sz="1200">
              <a:effectLst/>
              <a:latin typeface="Times New Roman"/>
              <a:ea typeface="Times New Roman"/>
            </a:endParaRPr>
          </a:p>
        </p:txBody>
      </p:sp>
      <p:pic>
        <p:nvPicPr>
          <p:cNvPr id="1034"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70807" y="4763307"/>
            <a:ext cx="1209675"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4796" y="5074620"/>
            <a:ext cx="120967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شكل بيضاوي 14"/>
          <p:cNvSpPr/>
          <p:nvPr/>
        </p:nvSpPr>
        <p:spPr>
          <a:xfrm>
            <a:off x="4331791" y="5797613"/>
            <a:ext cx="1181100" cy="762000"/>
          </a:xfrm>
          <a:prstGeom prst="ellips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spcAft>
                <a:spcPts val="0"/>
              </a:spcAft>
            </a:pPr>
            <a:r>
              <a:rPr lang="ar-IQ" sz="1400">
                <a:effectLst/>
                <a:latin typeface="Times New Roman"/>
                <a:ea typeface="Times New Roman"/>
              </a:rPr>
              <a:t>تطبيق المعرفة </a:t>
            </a:r>
            <a:endParaRPr lang="en-US" sz="1200">
              <a:effectLst/>
              <a:latin typeface="Times New Roman"/>
              <a:ea typeface="Times New Roman"/>
            </a:endParaRPr>
          </a:p>
        </p:txBody>
      </p:sp>
      <p:pic>
        <p:nvPicPr>
          <p:cNvPr id="1036"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12850" y="5229200"/>
            <a:ext cx="12001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رابط كسهم مستقيم 4"/>
          <p:cNvCxnSpPr>
            <a:stCxn id="1026" idx="2"/>
          </p:cNvCxnSpPr>
          <p:nvPr/>
        </p:nvCxnSpPr>
        <p:spPr>
          <a:xfrm>
            <a:off x="4588442" y="1561834"/>
            <a:ext cx="0" cy="2109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رابط مستقيم 8"/>
          <p:cNvCxnSpPr/>
          <p:nvPr/>
        </p:nvCxnSpPr>
        <p:spPr>
          <a:xfrm>
            <a:off x="2912850" y="1772816"/>
            <a:ext cx="3891398" cy="0"/>
          </a:xfrm>
          <a:prstGeom prst="line">
            <a:avLst/>
          </a:prstGeom>
        </p:spPr>
        <p:style>
          <a:lnRef idx="1">
            <a:schemeClr val="dk1"/>
          </a:lnRef>
          <a:fillRef idx="0">
            <a:schemeClr val="dk1"/>
          </a:fillRef>
          <a:effectRef idx="0">
            <a:schemeClr val="dk1"/>
          </a:effectRef>
          <a:fontRef idx="minor">
            <a:schemeClr val="tx1"/>
          </a:fontRef>
        </p:style>
      </p:cxnSp>
      <p:cxnSp>
        <p:nvCxnSpPr>
          <p:cNvPr id="13" name="رابط كسهم مستقيم 12"/>
          <p:cNvCxnSpPr/>
          <p:nvPr/>
        </p:nvCxnSpPr>
        <p:spPr>
          <a:xfrm>
            <a:off x="6804248" y="1772816"/>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a:off x="2912850" y="1772816"/>
            <a:ext cx="0" cy="2160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رابط كسهم مستقيم 17"/>
          <p:cNvCxnSpPr>
            <a:stCxn id="1030" idx="2"/>
          </p:cNvCxnSpPr>
          <p:nvPr/>
        </p:nvCxnSpPr>
        <p:spPr>
          <a:xfrm>
            <a:off x="2732187" y="2541290"/>
            <a:ext cx="0" cy="3289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رابط كسهم مستقيم 19"/>
          <p:cNvCxnSpPr/>
          <p:nvPr/>
        </p:nvCxnSpPr>
        <p:spPr>
          <a:xfrm>
            <a:off x="7596336" y="2560340"/>
            <a:ext cx="0" cy="326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رابط كسهم مستقيم 22"/>
          <p:cNvCxnSpPr>
            <a:endCxn id="1029" idx="0"/>
          </p:cNvCxnSpPr>
          <p:nvPr/>
        </p:nvCxnSpPr>
        <p:spPr>
          <a:xfrm>
            <a:off x="6523458" y="2541290"/>
            <a:ext cx="1" cy="3289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رابط كسهم مستقيم 25"/>
          <p:cNvCxnSpPr/>
          <p:nvPr/>
        </p:nvCxnSpPr>
        <p:spPr>
          <a:xfrm>
            <a:off x="2158405" y="3528566"/>
            <a:ext cx="0" cy="4044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رابط كسهم مستقيم 28"/>
          <p:cNvCxnSpPr/>
          <p:nvPr/>
        </p:nvCxnSpPr>
        <p:spPr>
          <a:xfrm>
            <a:off x="3275856" y="3528566"/>
            <a:ext cx="0" cy="40448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رابط كسهم مستقيم 30"/>
          <p:cNvCxnSpPr/>
          <p:nvPr/>
        </p:nvCxnSpPr>
        <p:spPr>
          <a:xfrm flipV="1">
            <a:off x="4913971" y="2233472"/>
            <a:ext cx="1272203" cy="170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5" name="رابط كسهم مستقيم 1024"/>
          <p:cNvCxnSpPr/>
          <p:nvPr/>
        </p:nvCxnSpPr>
        <p:spPr>
          <a:xfrm flipH="1">
            <a:off x="3484662" y="2256492"/>
            <a:ext cx="142930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44" name="رابط كسهم مستقيم 1043"/>
          <p:cNvCxnSpPr/>
          <p:nvPr/>
        </p:nvCxnSpPr>
        <p:spPr>
          <a:xfrm>
            <a:off x="4633788" y="2233472"/>
            <a:ext cx="0" cy="169596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58" name="رابط كسهم مستقيم 1057"/>
          <p:cNvCxnSpPr>
            <a:stCxn id="1034" idx="3"/>
          </p:cNvCxnSpPr>
          <p:nvPr/>
        </p:nvCxnSpPr>
        <p:spPr>
          <a:xfrm>
            <a:off x="5480482" y="5120495"/>
            <a:ext cx="475780" cy="1087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60" name="رابط كسهم مستقيم 1059"/>
          <p:cNvCxnSpPr>
            <a:stCxn id="1035" idx="2"/>
          </p:cNvCxnSpPr>
          <p:nvPr/>
        </p:nvCxnSpPr>
        <p:spPr>
          <a:xfrm flipH="1">
            <a:off x="5480482" y="5779470"/>
            <a:ext cx="919152" cy="2022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62" name="رابط كسهم مستقيم 1061"/>
          <p:cNvCxnSpPr>
            <a:stCxn id="15" idx="2"/>
          </p:cNvCxnSpPr>
          <p:nvPr/>
        </p:nvCxnSpPr>
        <p:spPr>
          <a:xfrm flipH="1" flipV="1">
            <a:off x="3884400" y="5981675"/>
            <a:ext cx="447391" cy="1969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64" name="رابط كسهم مستقيم 1063"/>
          <p:cNvCxnSpPr>
            <a:stCxn id="1036" idx="0"/>
            <a:endCxn id="1034" idx="1"/>
          </p:cNvCxnSpPr>
          <p:nvPr/>
        </p:nvCxnSpPr>
        <p:spPr>
          <a:xfrm flipV="1">
            <a:off x="3512925" y="5120495"/>
            <a:ext cx="757882" cy="1087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66" name="رابط كسهم مستقيم 1065"/>
          <p:cNvCxnSpPr>
            <a:stCxn id="12" idx="2"/>
          </p:cNvCxnSpPr>
          <p:nvPr/>
        </p:nvCxnSpPr>
        <p:spPr>
          <a:xfrm>
            <a:off x="4732125" y="4495031"/>
            <a:ext cx="0" cy="2682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3579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p:txBody>
          <a:bodyPr>
            <a:normAutofit fontScale="92500" lnSpcReduction="20000"/>
          </a:bodyPr>
          <a:lstStyle/>
          <a:p>
            <a:pPr marL="0" indent="0" algn="just">
              <a:lnSpc>
                <a:spcPct val="115000"/>
              </a:lnSpc>
              <a:buNone/>
            </a:pPr>
            <a:r>
              <a:rPr lang="ar-IQ" b="1" dirty="0" smtClean="0">
                <a:effectLst/>
                <a:latin typeface="Times New Roman"/>
                <a:ea typeface="Times New Roman"/>
              </a:rPr>
              <a:t>اولا : نشأة الاقتصاد المعرفي </a:t>
            </a:r>
            <a:endParaRPr lang="en-US" sz="2800" dirty="0" smtClean="0">
              <a:effectLst/>
              <a:latin typeface="Times New Roman"/>
              <a:ea typeface="Times New Roman"/>
            </a:endParaRPr>
          </a:p>
          <a:p>
            <a:pPr marL="114300" indent="0" algn="just">
              <a:lnSpc>
                <a:spcPct val="115000"/>
              </a:lnSpc>
              <a:buNone/>
            </a:pPr>
            <a:r>
              <a:rPr lang="ar-IQ" dirty="0" smtClean="0">
                <a:effectLst/>
                <a:latin typeface="Times New Roman"/>
                <a:ea typeface="Times New Roman"/>
              </a:rPr>
              <a:t>لقد ادى النمو المتسارع لاقتصاد المعلومات ولصناعة المعرفة الى إحداث طفرة غير مسبوقة  في الفكر الاقتصادي بشكل عام , وفي فكر اقتصاد المعرفة بشكل خاص .</a:t>
            </a:r>
            <a:endParaRPr lang="en-US" sz="2800" dirty="0" smtClean="0">
              <a:effectLst/>
              <a:latin typeface="Times New Roman"/>
              <a:ea typeface="Times New Roman"/>
            </a:endParaRPr>
          </a:p>
          <a:p>
            <a:pPr marL="0" indent="0" algn="just">
              <a:lnSpc>
                <a:spcPct val="115000"/>
              </a:lnSpc>
              <a:buNone/>
            </a:pPr>
            <a:r>
              <a:rPr lang="ar-IQ" dirty="0" smtClean="0">
                <a:effectLst/>
                <a:latin typeface="Times New Roman"/>
                <a:ea typeface="Times New Roman"/>
              </a:rPr>
              <a:t>ليس فقط لما احدثه من تغييرات واضحة في طبيعة العمليات الاقتصادية , ولكن وهو الاهم , ما انتجته واحدثته من تغييرات في ادوات ووسائل  وطرق الانتاج والتسويق والتمويل  وتنمية الموارد البشرية , وما تبع ذلك من ابتكارات  ومجالات عمل غير مسبوقة في مجال الاقتصاد او الحياة بشكل عام .</a:t>
            </a:r>
            <a:endParaRPr lang="en-US" sz="28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26828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a:xfrm>
            <a:off x="457200" y="1196752"/>
            <a:ext cx="8229600" cy="4929411"/>
          </a:xfrm>
        </p:spPr>
        <p:txBody>
          <a:bodyPr>
            <a:normAutofit fontScale="85000" lnSpcReduction="20000"/>
          </a:bodyPr>
          <a:lstStyle/>
          <a:p>
            <a:pPr marL="0" indent="0" algn="just">
              <a:lnSpc>
                <a:spcPct val="115000"/>
              </a:lnSpc>
              <a:buNone/>
            </a:pPr>
            <a:r>
              <a:rPr lang="ar-IQ" dirty="0" smtClean="0">
                <a:effectLst/>
                <a:latin typeface="Times New Roman"/>
                <a:ea typeface="Times New Roman"/>
              </a:rPr>
              <a:t>واذا كان الاقتصاد هو علم الندرة , او هو العلم الذي يدرس الخيارات في عالم الندرة , فأن اقتصاد المعرفة هو ( في ابرز خصائصه  وخاصة في ظل التكنلوجيا الرقمية  و الانترنيت ) اقتصاد الوفرة ، فمبدأ الندرة يعني ان امتلاك المزيد من سلعة يكون على حساب امتلاك ما هو اقل من سلعة اخرى لنفس الشخص او لشخص اخر . لكن مع المعرفة حيث هي سلع لا تستهلك وتتولد  ذاتيا بالاستهلاك ( اي عند نقلها الى الاخر او الاخرين )  ومع التكنلوجيا الرقمية تكون التكلفة الحدية لأية نسخة لاحقة على النسخة الاولية اقرب الى الصفر , فأن مبدأ الوفرة هو الشكل  الاكثر بروزا في اقتصاد المعرفة </a:t>
            </a:r>
          </a:p>
          <a:p>
            <a:pPr marL="0" indent="0" algn="just">
              <a:lnSpc>
                <a:spcPct val="115000"/>
              </a:lnSpc>
              <a:buNone/>
            </a:pPr>
            <a:r>
              <a:rPr lang="ar-IQ" dirty="0">
                <a:latin typeface="Times New Roman"/>
                <a:ea typeface="Times New Roman"/>
              </a:rPr>
              <a:t> </a:t>
            </a:r>
            <a:r>
              <a:rPr lang="ar-IQ" dirty="0" smtClean="0">
                <a:latin typeface="Times New Roman"/>
                <a:ea typeface="Times New Roman"/>
              </a:rPr>
              <a:t>     </a:t>
            </a:r>
            <a:r>
              <a:rPr lang="ar-IQ" dirty="0" smtClean="0">
                <a:effectLst/>
                <a:latin typeface="Times New Roman"/>
                <a:ea typeface="Times New Roman"/>
              </a:rPr>
              <a:t>ان الاقتصاد الجديد ( المعرفة ) افرز اوضاعاً غير مسبوقة , ووضع من التحديات ما جعل عملية  اثبات القدرة , وتحقيق الذات التزاماً  ومسؤولية تضامنية وجعل من صوت العلم والمعرفة اساساً للوصول اليه .</a:t>
            </a:r>
            <a:endParaRPr lang="en-US" sz="2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20764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a:xfrm>
            <a:off x="457200" y="1268760"/>
            <a:ext cx="8229600" cy="4857403"/>
          </a:xfrm>
        </p:spPr>
        <p:txBody>
          <a:bodyPr>
            <a:normAutofit fontScale="92500" lnSpcReduction="20000"/>
          </a:bodyPr>
          <a:lstStyle/>
          <a:p>
            <a:pPr marL="0" indent="0" algn="just">
              <a:lnSpc>
                <a:spcPct val="115000"/>
              </a:lnSpc>
              <a:buNone/>
            </a:pPr>
            <a:r>
              <a:rPr lang="ar-SA" dirty="0" smtClean="0">
                <a:effectLst/>
                <a:latin typeface="TimesNewRomanPSMT"/>
                <a:ea typeface="Calibri"/>
                <a:cs typeface="TimesNewRomanPSMT"/>
              </a:rPr>
              <a:t>على العكس من الاقتصاد التقليدي ، إذ يكون النمو مدفوعا بعوامل الإنتاج التقليدية </a:t>
            </a:r>
            <a:r>
              <a:rPr lang="en-US" dirty="0" smtClean="0">
                <a:effectLst/>
                <a:latin typeface="TimesNewRomanPSMT"/>
                <a:ea typeface="Calibri"/>
              </a:rPr>
              <a:t>)</a:t>
            </a:r>
            <a:r>
              <a:rPr lang="ar-SA" dirty="0" smtClean="0">
                <a:effectLst/>
                <a:latin typeface="TimesNewRomanPSMT"/>
                <a:ea typeface="Calibri"/>
                <a:cs typeface="TimesNewRomanPSMT"/>
              </a:rPr>
              <a:t>العمل والأرض ورأس المال والتنظيم</a:t>
            </a:r>
            <a:r>
              <a:rPr lang="ar-SA" dirty="0" smtClean="0">
                <a:effectLst/>
                <a:latin typeface="Times New Roman"/>
                <a:ea typeface="Calibri"/>
                <a:cs typeface="Calibri"/>
              </a:rPr>
              <a:t> </a:t>
            </a:r>
            <a:r>
              <a:rPr lang="en-US" dirty="0" smtClean="0">
                <a:effectLst/>
                <a:latin typeface="TimesNewRomanPSMT"/>
                <a:ea typeface="Calibri"/>
              </a:rPr>
              <a:t>(</a:t>
            </a:r>
            <a:r>
              <a:rPr lang="en-US" dirty="0">
                <a:ea typeface="Calibri"/>
                <a:cs typeface="TimesNewRomanPSMT"/>
              </a:rPr>
              <a:t> </a:t>
            </a:r>
            <a:r>
              <a:rPr lang="ar-SA" dirty="0" smtClean="0">
                <a:effectLst/>
                <a:latin typeface="TimesNewRomanPSMT"/>
                <a:ea typeface="Calibri"/>
                <a:cs typeface="TimesNewRomanPSMT"/>
              </a:rPr>
              <a:t>، فإن الموارد البشرية المؤهلة وذات المهارات المتقدمة ، أو رأس المال المعرفي ، هي أكثر الأصول قيمة في اقتصاد المعرفة</a:t>
            </a:r>
            <a:r>
              <a:rPr lang="en-US" dirty="0" smtClean="0">
                <a:effectLst/>
                <a:latin typeface="TimesNewRomanPSMT"/>
                <a:ea typeface="Calibri"/>
              </a:rPr>
              <a:t>. </a:t>
            </a:r>
            <a:r>
              <a:rPr lang="ar-SA" dirty="0" smtClean="0">
                <a:effectLst/>
                <a:latin typeface="TimesNewRomanPSMT"/>
                <a:ea typeface="Calibri"/>
                <a:cs typeface="TimesNewRomanPSMT"/>
              </a:rPr>
              <a:t>وفي الاقتصاد المبني على المعرفة ترتفع كذلك المساهمة النسبية للصناعات المبنية على المعرفة أو تمكينها، وتتمثل في الغالب في الأنشطة التي تندرج في إطار قطاع الخدمات</a:t>
            </a:r>
            <a:r>
              <a:rPr lang="en-US" dirty="0" smtClean="0">
                <a:effectLst/>
                <a:latin typeface="TimesNewRomanPSMT"/>
                <a:ea typeface="Calibri"/>
              </a:rPr>
              <a:t>  Tertiary Sector  </a:t>
            </a:r>
            <a:r>
              <a:rPr lang="ar-SA" dirty="0" smtClean="0">
                <a:effectLst/>
                <a:latin typeface="TimesNewRomanPSMT"/>
                <a:ea typeface="Calibri"/>
                <a:cs typeface="TimesNewRomanPSMT"/>
              </a:rPr>
              <a:t>بأنشطته المختلفة التي استفادت بشكل كبير من تزاوج الثورات العلمية المختلفة مثل الثورة الرقمية ، وثورة الاتصالات، وثورة الهندسة الوراثية </a:t>
            </a:r>
            <a:r>
              <a:rPr lang="en-US" dirty="0" smtClean="0">
                <a:effectLst/>
                <a:latin typeface="TimesNewRomanPSMT"/>
                <a:ea typeface="Calibri"/>
              </a:rPr>
              <a:t>.</a:t>
            </a:r>
            <a:endParaRPr lang="en-US" sz="2800" dirty="0" smtClean="0">
              <a:effectLst/>
              <a:latin typeface="Times New Roman"/>
              <a:ea typeface="Times New Roman"/>
            </a:endParaRPr>
          </a:p>
          <a:p>
            <a:endParaRPr lang="ar-IQ" dirty="0" smtClean="0"/>
          </a:p>
        </p:txBody>
      </p:sp>
    </p:spTree>
    <p:extLst>
      <p:ext uri="{BB962C8B-B14F-4D97-AF65-F5344CB8AC3E}">
        <p14:creationId xmlns:p14="http://schemas.microsoft.com/office/powerpoint/2010/main" val="277925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a:xfrm>
            <a:off x="457200" y="1196752"/>
            <a:ext cx="8229600" cy="4929411"/>
          </a:xfrm>
        </p:spPr>
        <p:txBody>
          <a:bodyPr>
            <a:normAutofit fontScale="92500" lnSpcReduction="20000"/>
          </a:bodyPr>
          <a:lstStyle/>
          <a:p>
            <a:pPr marL="0" indent="0">
              <a:buNone/>
            </a:pPr>
            <a:r>
              <a:rPr lang="ar-SA" dirty="0" smtClean="0">
                <a:effectLst/>
                <a:latin typeface="TimesNewRomanPSMT"/>
                <a:ea typeface="Calibri"/>
                <a:cs typeface="TimesNewRomanPSMT"/>
              </a:rPr>
              <a:t>على الرغم من أن المعرفة تعد منذ فترة طويلة عاملا مه</a:t>
            </a:r>
            <a:r>
              <a:rPr lang="ar-IQ" dirty="0" smtClean="0">
                <a:effectLst/>
                <a:latin typeface="TimesNewRomanPSMT"/>
                <a:ea typeface="Calibri"/>
                <a:cs typeface="TimesNewRomanPSMT"/>
              </a:rPr>
              <a:t>ماً </a:t>
            </a:r>
            <a:r>
              <a:rPr lang="ar-SA" dirty="0" smtClean="0">
                <a:effectLst/>
                <a:latin typeface="TimesNewRomanPSMT"/>
                <a:ea typeface="Calibri"/>
                <a:cs typeface="TimesNewRomanPSMT"/>
              </a:rPr>
              <a:t>في النمو الاقتصادي ، إلا أن الاقتصاديين قد سعوا لدمجها بشكل مباشر في نظريات ونماذج النمو وخاصة فيما يتعلق بنظرية النمو الحديثة</a:t>
            </a:r>
            <a:r>
              <a:rPr lang="en-US" dirty="0" smtClean="0">
                <a:effectLst/>
                <a:latin typeface="TimesNewRomanPSMT"/>
                <a:ea typeface="Calibri"/>
              </a:rPr>
              <a:t> ( New Growth Theory ) </a:t>
            </a:r>
            <a:r>
              <a:rPr lang="ar-SA" dirty="0" smtClean="0">
                <a:effectLst/>
                <a:latin typeface="TimesNewRomanPSMT"/>
                <a:ea typeface="Calibri"/>
                <a:cs typeface="TimesNewRomanPSMT"/>
              </a:rPr>
              <a:t>في محاولة لفهم دور المعرفة والتقنية في دفع الإنتاجية والنمو الاقتصادي عبر قنوات وآليات رئيسة تتمثل في الاستثمار في البحث والتطوير والتعليم والتدريب ونماذج الإدارة</a:t>
            </a:r>
            <a:r>
              <a:rPr lang="ar-IQ" dirty="0" smtClean="0">
                <a:effectLst/>
                <a:latin typeface="TimesNewRomanPSMT"/>
                <a:ea typeface="Calibri"/>
                <a:cs typeface="TimesNewRomanPSMT"/>
              </a:rPr>
              <a:t> الجيدة ، </a:t>
            </a:r>
            <a:r>
              <a:rPr lang="ar-SA" dirty="0" smtClean="0">
                <a:effectLst/>
                <a:latin typeface="TimesNewRomanPSMT"/>
                <a:ea typeface="Calibri"/>
                <a:cs typeface="TimesNewRomanPSMT"/>
              </a:rPr>
              <a:t>ظهر مصطلح </a:t>
            </a:r>
            <a:r>
              <a:rPr lang="en-US" dirty="0" smtClean="0">
                <a:effectLst/>
                <a:latin typeface="TimesNewRomanPSMT"/>
                <a:ea typeface="Calibri"/>
              </a:rPr>
              <a:t>  "</a:t>
            </a:r>
            <a:r>
              <a:rPr lang="ar-SA" dirty="0" smtClean="0">
                <a:effectLst/>
                <a:latin typeface="TimesNewRomanPSMT"/>
                <a:ea typeface="Calibri"/>
                <a:cs typeface="TimesNewRomanPSMT"/>
              </a:rPr>
              <a:t>اقتصاد المعرفة</a:t>
            </a:r>
            <a:r>
              <a:rPr lang="en-US" dirty="0" smtClean="0">
                <a:effectLst/>
                <a:latin typeface="TimesNewRomanPSMT"/>
                <a:ea typeface="Calibri"/>
              </a:rPr>
              <a:t>"  </a:t>
            </a:r>
            <a:r>
              <a:rPr lang="ar-SA" dirty="0" smtClean="0">
                <a:effectLst/>
                <a:latin typeface="TimesNewRomanPSMT"/>
                <a:ea typeface="Calibri"/>
              </a:rPr>
              <a:t>لأول</a:t>
            </a:r>
            <a:r>
              <a:rPr lang="ar-SA" dirty="0" smtClean="0">
                <a:effectLst/>
                <a:latin typeface="TimesNewRomanPSMT"/>
                <a:ea typeface="Calibri"/>
                <a:cs typeface="TimesNewRomanPSMT"/>
              </a:rPr>
              <a:t> مرة في الخمسينيات عندما بدأ الباحثون يلاحظون التطوّر التصاعدي لقطاعات جديدة في الدول المتقدمة على حساب قطاعي الزراعة والصناعة ،  هذه القطاعات الجديدة وصفت حينها بالنواة لاقتصاد جديد أو كما أطلق عليها في ذلك الوقت بمصطلح</a:t>
            </a:r>
            <a:r>
              <a:rPr lang="en-US" dirty="0" smtClean="0">
                <a:effectLst/>
                <a:latin typeface="TimesNewRomanPSMT"/>
                <a:ea typeface="Calibri"/>
              </a:rPr>
              <a:t> "</a:t>
            </a:r>
            <a:r>
              <a:rPr lang="ar-SA" dirty="0" smtClean="0">
                <a:effectLst/>
                <a:latin typeface="TimesNewRomanPSMT"/>
                <a:ea typeface="Calibri"/>
                <a:cs typeface="TimesNewRomanPSMT"/>
              </a:rPr>
              <a:t>مرحلة ما بعد الصناعة</a:t>
            </a:r>
            <a:r>
              <a:rPr lang="en-US" dirty="0" smtClean="0">
                <a:effectLst/>
                <a:latin typeface="TimesNewRomanPSMT"/>
                <a:ea typeface="Calibri"/>
              </a:rPr>
              <a:t>"</a:t>
            </a:r>
            <a:r>
              <a:rPr lang="en-US" dirty="0">
                <a:ea typeface="Calibri"/>
                <a:cs typeface="TimesNewRomanPSMT"/>
              </a:rPr>
              <a:t> </a:t>
            </a:r>
            <a:r>
              <a:rPr lang="ar-SA" dirty="0" smtClean="0">
                <a:effectLst/>
                <a:latin typeface="TimesNewRomanPSMT"/>
                <a:ea typeface="Calibri"/>
                <a:cs typeface="TimesNewRomanPSMT"/>
              </a:rPr>
              <a:t>  </a:t>
            </a:r>
            <a:r>
              <a:rPr lang="en-US" dirty="0" smtClean="0">
                <a:effectLst/>
                <a:latin typeface="TimesNewRomanPSMT"/>
                <a:ea typeface="Calibri"/>
              </a:rPr>
              <a:t>.</a:t>
            </a:r>
            <a:endParaRPr lang="ar-IQ" dirty="0"/>
          </a:p>
        </p:txBody>
      </p:sp>
    </p:spTree>
    <p:extLst>
      <p:ext uri="{BB962C8B-B14F-4D97-AF65-F5344CB8AC3E}">
        <p14:creationId xmlns:p14="http://schemas.microsoft.com/office/powerpoint/2010/main" val="1890684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a:xfrm>
            <a:off x="457200" y="1052736"/>
            <a:ext cx="8229600" cy="5073427"/>
          </a:xfrm>
        </p:spPr>
        <p:txBody>
          <a:bodyPr>
            <a:normAutofit fontScale="92500" lnSpcReduction="20000"/>
          </a:bodyPr>
          <a:lstStyle/>
          <a:p>
            <a:pPr marL="0" indent="0">
              <a:buNone/>
            </a:pPr>
            <a:r>
              <a:rPr lang="ar-SA" dirty="0" smtClean="0">
                <a:effectLst/>
                <a:latin typeface="TimesNewRomanPSMT"/>
                <a:ea typeface="Calibri"/>
                <a:cs typeface="TimesNewRomanPSMT"/>
              </a:rPr>
              <a:t>ظهرت أول دراسة للاقتصاد الجديد في الستينيات من القرن الماضي على يد الاقتصادي</a:t>
            </a:r>
            <a:r>
              <a:rPr lang="en-US" dirty="0" smtClean="0">
                <a:effectLst/>
                <a:latin typeface="TimesNewRomanPSMT"/>
                <a:ea typeface="Calibri"/>
              </a:rPr>
              <a:t> "</a:t>
            </a:r>
            <a:r>
              <a:rPr lang="ar-SA" dirty="0" smtClean="0">
                <a:effectLst/>
                <a:latin typeface="TimesNewRomanPSMT"/>
                <a:ea typeface="Calibri"/>
              </a:rPr>
              <a:t>فيرتز </a:t>
            </a:r>
            <a:r>
              <a:rPr lang="ar-SA" dirty="0" err="1" smtClean="0">
                <a:effectLst/>
                <a:latin typeface="TimesNewRomanPSMT"/>
                <a:ea typeface="Calibri"/>
              </a:rPr>
              <a:t>ماكلوب</a:t>
            </a:r>
            <a:r>
              <a:rPr lang="ar-SA" dirty="0" smtClean="0">
                <a:effectLst/>
                <a:ea typeface="Calibri"/>
                <a:cs typeface="Calibri"/>
              </a:rPr>
              <a:t> </a:t>
            </a:r>
            <a:r>
              <a:rPr lang="en-US" dirty="0" smtClean="0">
                <a:effectLst/>
                <a:latin typeface="TimesNewRomanPSMT"/>
                <a:ea typeface="Calibri"/>
              </a:rPr>
              <a:t>"</a:t>
            </a:r>
            <a:r>
              <a:rPr lang="ar-SA" dirty="0" smtClean="0">
                <a:effectLst/>
                <a:latin typeface="TimesNewRomanPSMT"/>
                <a:ea typeface="Calibri"/>
              </a:rPr>
              <a:t>، الذي أشار فيها إلى أن الاقتصاد الجديد يتمثل في اقتصاد الخدمات</a:t>
            </a:r>
            <a:r>
              <a:rPr lang="en-US" dirty="0" smtClean="0">
                <a:effectLst/>
                <a:latin typeface="TimesNewRomanPSMT"/>
                <a:ea typeface="Calibri"/>
              </a:rPr>
              <a:t>. </a:t>
            </a:r>
            <a:r>
              <a:rPr lang="ar-SA" dirty="0" smtClean="0">
                <a:effectLst/>
                <a:latin typeface="TimesNewRomanPSMT"/>
                <a:ea typeface="Calibri"/>
              </a:rPr>
              <a:t>ففي ذلك الوقت كانت الدراسات متجهة نحو دراسة وتحليل المخرجات المادية للإنتاج، وهو ما دفع </a:t>
            </a:r>
            <a:r>
              <a:rPr lang="ar-SA" dirty="0" err="1" smtClean="0">
                <a:effectLst/>
                <a:latin typeface="TimesNewRomanPSMT"/>
                <a:ea typeface="Calibri"/>
              </a:rPr>
              <a:t>ماكلوب</a:t>
            </a:r>
            <a:r>
              <a:rPr lang="ar-SA" dirty="0" smtClean="0">
                <a:effectLst/>
                <a:latin typeface="TimesNewRomanPSMT"/>
                <a:ea typeface="Calibri"/>
              </a:rPr>
              <a:t> لدراسة المنتجات المعرفية وتطوير تحليله لمفهوم</a:t>
            </a:r>
            <a:r>
              <a:rPr lang="en-US" dirty="0" smtClean="0">
                <a:effectLst/>
                <a:latin typeface="TimesNewRomanPSMT"/>
                <a:ea typeface="Calibri"/>
              </a:rPr>
              <a:t> "</a:t>
            </a:r>
            <a:r>
              <a:rPr lang="ar-SA" dirty="0" smtClean="0">
                <a:effectLst/>
                <a:latin typeface="TimesNewRomanPSMT"/>
                <a:ea typeface="Calibri"/>
              </a:rPr>
              <a:t>اقتصاد المعرفة</a:t>
            </a:r>
            <a:r>
              <a:rPr lang="en-US" dirty="0" smtClean="0">
                <a:effectLst/>
                <a:latin typeface="TimesNewRomanPSMT"/>
                <a:ea typeface="Calibri"/>
              </a:rPr>
              <a:t>"  </a:t>
            </a:r>
            <a:r>
              <a:rPr lang="ar-SA" dirty="0" smtClean="0">
                <a:effectLst/>
                <a:latin typeface="TimesNewRomanPSMT"/>
                <a:ea typeface="Calibri"/>
                <a:cs typeface="TimesNewRomanPSMT"/>
              </a:rPr>
              <a:t>من خلال عمل علمي متميز كان له عظيم الإسهام في خروج مفهوم الاقتصاد المعرفي للنور وذلك من خلال مؤلفه </a:t>
            </a:r>
            <a:r>
              <a:rPr lang="en-US" dirty="0">
                <a:ea typeface="Calibri"/>
                <a:cs typeface="TimesNewRomanPSMT"/>
              </a:rPr>
              <a:t>“</a:t>
            </a:r>
            <a:r>
              <a:rPr lang="en-US" dirty="0" smtClean="0">
                <a:effectLst/>
                <a:latin typeface="TimesNewRomanPSMT"/>
                <a:ea typeface="Calibri"/>
              </a:rPr>
              <a:t>The Production and Distribution of Knowledge in the United States</a:t>
            </a:r>
            <a:r>
              <a:rPr lang="en-US" dirty="0">
                <a:ea typeface="Calibri"/>
                <a:cs typeface="TimesNewRomanPSMT"/>
              </a:rPr>
              <a:t>”</a:t>
            </a:r>
            <a:r>
              <a:rPr lang="en-US" dirty="0" smtClean="0">
                <a:effectLst/>
                <a:latin typeface="TimesNewRomanPSMT"/>
                <a:ea typeface="Calibri"/>
              </a:rPr>
              <a:t>  </a:t>
            </a:r>
            <a:r>
              <a:rPr lang="ar-SA" dirty="0" smtClean="0">
                <a:effectLst/>
                <a:latin typeface="TimesNewRomanPSMT"/>
                <a:ea typeface="Calibri"/>
              </a:rPr>
              <a:t>من جهة أخرى استخدم</a:t>
            </a:r>
            <a:r>
              <a:rPr lang="en-US" dirty="0" smtClean="0">
                <a:effectLst/>
                <a:latin typeface="TimesNewRomanPSMT"/>
                <a:ea typeface="Calibri"/>
              </a:rPr>
              <a:t> "</a:t>
            </a:r>
            <a:r>
              <a:rPr lang="ar-SA" dirty="0" smtClean="0">
                <a:effectLst/>
                <a:latin typeface="TimesNewRomanPSMT"/>
                <a:ea typeface="Calibri"/>
              </a:rPr>
              <a:t>بيتر </a:t>
            </a:r>
            <a:r>
              <a:rPr lang="ar-SA" dirty="0" err="1" smtClean="0">
                <a:effectLst/>
                <a:latin typeface="TimesNewRomanPSMT"/>
                <a:ea typeface="Calibri"/>
              </a:rPr>
              <a:t>دراكر</a:t>
            </a:r>
            <a:r>
              <a:rPr lang="en-US" dirty="0" smtClean="0">
                <a:effectLst/>
                <a:latin typeface="TimesNewRomanPSMT"/>
                <a:ea typeface="Calibri"/>
              </a:rPr>
              <a:t>" </a:t>
            </a:r>
            <a:r>
              <a:rPr lang="ar-SA" dirty="0" smtClean="0">
                <a:effectLst/>
                <a:latin typeface="TimesNewRomanPSMT"/>
                <a:ea typeface="Calibri"/>
              </a:rPr>
              <a:t>مصطلح</a:t>
            </a:r>
            <a:r>
              <a:rPr lang="en-US" dirty="0" smtClean="0">
                <a:effectLst/>
                <a:latin typeface="TimesNewRomanPSMT"/>
                <a:ea typeface="Calibri"/>
              </a:rPr>
              <a:t> "</a:t>
            </a:r>
            <a:r>
              <a:rPr lang="ar-SA" dirty="0" smtClean="0">
                <a:effectLst/>
                <a:latin typeface="TimesNewRomanPSMT"/>
                <a:ea typeface="Calibri"/>
              </a:rPr>
              <a:t>اقتصاد المعرفة</a:t>
            </a:r>
            <a:r>
              <a:rPr lang="en-US" dirty="0" smtClean="0">
                <a:effectLst/>
                <a:latin typeface="TimesNewRomanPSMT"/>
                <a:ea typeface="Calibri"/>
              </a:rPr>
              <a:t>"</a:t>
            </a:r>
            <a:r>
              <a:rPr lang="ar-SA" dirty="0" smtClean="0">
                <a:effectLst/>
                <a:latin typeface="TimesNewRomanPSMT"/>
                <a:ea typeface="Calibri"/>
              </a:rPr>
              <a:t> و</a:t>
            </a:r>
            <a:r>
              <a:rPr lang="en-US" dirty="0" smtClean="0">
                <a:effectLst/>
                <a:latin typeface="TimesNewRomanPSMT"/>
                <a:ea typeface="Calibri"/>
              </a:rPr>
              <a:t>"</a:t>
            </a:r>
            <a:r>
              <a:rPr lang="ar-SA" dirty="0" smtClean="0">
                <a:effectLst/>
                <a:latin typeface="TimesNewRomanPSMT"/>
                <a:ea typeface="Calibri"/>
              </a:rPr>
              <a:t>مجتمع المعرفة</a:t>
            </a:r>
            <a:r>
              <a:rPr lang="en-US" dirty="0" smtClean="0">
                <a:effectLst/>
                <a:latin typeface="TimesNewRomanPSMT"/>
                <a:ea typeface="Calibri"/>
              </a:rPr>
              <a:t>" knowledge Society and knowledge Economy</a:t>
            </a:r>
            <a:r>
              <a:rPr lang="ar-SA" dirty="0" smtClean="0">
                <a:effectLst/>
                <a:latin typeface="TimesNewRomanPSMT"/>
                <a:ea typeface="Calibri"/>
              </a:rPr>
              <a:t> في الفصل الثاني عشر من كتابه</a:t>
            </a:r>
            <a:r>
              <a:rPr lang="en-US" dirty="0" smtClean="0">
                <a:effectLst/>
                <a:latin typeface="TimesNewRomanPSMT"/>
                <a:ea typeface="Calibri"/>
              </a:rPr>
              <a:t> "The Age of Discontinuity </a:t>
            </a:r>
            <a:r>
              <a:rPr lang="ar-IQ" dirty="0" smtClean="0">
                <a:effectLst/>
                <a:latin typeface="TimesNewRomanPSMT"/>
                <a:ea typeface="Calibri"/>
              </a:rPr>
              <a:t>.</a:t>
            </a:r>
            <a:endParaRPr lang="ar-IQ" dirty="0"/>
          </a:p>
        </p:txBody>
      </p:sp>
    </p:spTree>
    <p:extLst>
      <p:ext uri="{BB962C8B-B14F-4D97-AF65-F5344CB8AC3E}">
        <p14:creationId xmlns:p14="http://schemas.microsoft.com/office/powerpoint/2010/main" val="74587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a:xfrm>
            <a:off x="457200" y="980728"/>
            <a:ext cx="8229600" cy="5145435"/>
          </a:xfrm>
        </p:spPr>
        <p:txBody>
          <a:bodyPr>
            <a:normAutofit fontScale="70000" lnSpcReduction="20000"/>
          </a:bodyPr>
          <a:lstStyle/>
          <a:p>
            <a:pPr marL="0" indent="0" algn="just">
              <a:lnSpc>
                <a:spcPct val="115000"/>
              </a:lnSpc>
              <a:buNone/>
            </a:pPr>
            <a:r>
              <a:rPr lang="ar-SA" dirty="0" smtClean="0">
                <a:effectLst/>
                <a:latin typeface="TimesNewRomanPSMT"/>
                <a:ea typeface="Calibri"/>
                <a:cs typeface="TimesNewRomanPSMT"/>
              </a:rPr>
              <a:t>وفي عام</a:t>
            </a:r>
            <a:r>
              <a:rPr lang="en-US" dirty="0" smtClean="0">
                <a:effectLst/>
                <a:latin typeface="TimesNewRomanPSMT"/>
                <a:ea typeface="Calibri"/>
              </a:rPr>
              <a:t> 1977 </a:t>
            </a:r>
            <a:r>
              <a:rPr lang="ar-SA" dirty="0" smtClean="0">
                <a:effectLst/>
                <a:latin typeface="TimesNewRomanPSMT"/>
                <a:ea typeface="Calibri"/>
                <a:cs typeface="TimesNewRomanPSMT"/>
              </a:rPr>
              <a:t>قدم كل من</a:t>
            </a:r>
            <a:r>
              <a:rPr lang="en-US" dirty="0" smtClean="0">
                <a:effectLst/>
                <a:latin typeface="TimesNewRomanPSMT"/>
                <a:ea typeface="Calibri"/>
              </a:rPr>
              <a:t> "</a:t>
            </a:r>
            <a:r>
              <a:rPr lang="ar-SA" dirty="0" smtClean="0">
                <a:effectLst/>
                <a:latin typeface="TimesNewRomanPSMT"/>
                <a:ea typeface="Calibri"/>
                <a:cs typeface="TimesNewRomanPSMT"/>
              </a:rPr>
              <a:t>مارك يوري بورات</a:t>
            </a:r>
            <a:r>
              <a:rPr lang="en-US" dirty="0" smtClean="0">
                <a:effectLst/>
                <a:latin typeface="TimesNewRomanPSMT"/>
                <a:ea typeface="Calibri"/>
              </a:rPr>
              <a:t>"</a:t>
            </a:r>
            <a:r>
              <a:rPr lang="ar-SA" dirty="0" smtClean="0">
                <a:effectLst/>
                <a:latin typeface="TimesNewRomanPSMT"/>
                <a:ea typeface="Calibri"/>
                <a:cs typeface="TimesNewRomanPSMT"/>
              </a:rPr>
              <a:t>، و</a:t>
            </a:r>
            <a:r>
              <a:rPr lang="en-US" dirty="0" smtClean="0">
                <a:effectLst/>
                <a:latin typeface="TimesNewRomanPSMT"/>
                <a:ea typeface="Calibri"/>
              </a:rPr>
              <a:t>"</a:t>
            </a:r>
            <a:r>
              <a:rPr lang="ar-SA" dirty="0" smtClean="0">
                <a:effectLst/>
                <a:latin typeface="TimesNewRomanPSMT"/>
                <a:ea typeface="Calibri"/>
                <a:cs typeface="TimesNewRomanPSMT"/>
              </a:rPr>
              <a:t>مايكل روبين</a:t>
            </a:r>
            <a:r>
              <a:rPr lang="ar-SA" dirty="0" smtClean="0">
                <a:effectLst/>
                <a:latin typeface="Times New Roman"/>
                <a:ea typeface="Calibri"/>
                <a:cs typeface="Calibri"/>
              </a:rPr>
              <a:t> </a:t>
            </a:r>
            <a:r>
              <a:rPr lang="en-US" dirty="0" smtClean="0">
                <a:effectLst/>
                <a:latin typeface="TimesNewRomanPSMT"/>
                <a:ea typeface="Calibri"/>
              </a:rPr>
              <a:t>" </a:t>
            </a:r>
            <a:r>
              <a:rPr lang="ar-SA" dirty="0" smtClean="0">
                <a:effectLst/>
                <a:latin typeface="TimesNewRomanPSMT"/>
                <a:ea typeface="Calibri"/>
                <a:cs typeface="TimesNewRomanPSMT"/>
              </a:rPr>
              <a:t>إسهاما نظريا متكاملا عن الاقتصاد الجديد في مؤلف مكون من</a:t>
            </a:r>
            <a:r>
              <a:rPr lang="en-US" dirty="0" smtClean="0">
                <a:effectLst/>
                <a:latin typeface="TimesNewRomanPSMT"/>
                <a:ea typeface="Calibri"/>
              </a:rPr>
              <a:t> 9 </a:t>
            </a:r>
            <a:r>
              <a:rPr lang="ar-SA" dirty="0" smtClean="0">
                <a:effectLst/>
                <a:latin typeface="TimesNewRomanPSMT"/>
                <a:ea typeface="Calibri"/>
                <a:cs typeface="TimesNewRomanPSMT"/>
              </a:rPr>
              <a:t>أجزاء تحت عنوان</a:t>
            </a:r>
            <a:r>
              <a:rPr lang="en-US" dirty="0" smtClean="0">
                <a:effectLst/>
                <a:latin typeface="TimesNewRomanPSMT"/>
                <a:ea typeface="Calibri"/>
              </a:rPr>
              <a:t> " The Information </a:t>
            </a:r>
            <a:r>
              <a:rPr lang="en-US" dirty="0">
                <a:ea typeface="Calibri"/>
                <a:cs typeface="TimesNewRomanPSMT"/>
              </a:rPr>
              <a:t>  </a:t>
            </a:r>
            <a:r>
              <a:rPr lang="en-US" dirty="0" smtClean="0">
                <a:effectLst/>
                <a:latin typeface="TimesNewRomanPSMT"/>
                <a:ea typeface="Calibri"/>
              </a:rPr>
              <a:t> Economy ".  </a:t>
            </a:r>
            <a:r>
              <a:rPr lang="ar-SA" dirty="0" smtClean="0">
                <a:effectLst/>
                <a:latin typeface="TimesNewRomanPSMT"/>
                <a:ea typeface="Calibri"/>
              </a:rPr>
              <a:t>حاولا</a:t>
            </a:r>
            <a:r>
              <a:rPr lang="ar-SA" dirty="0" smtClean="0">
                <a:effectLst/>
                <a:latin typeface="TimesNewRomanPSMT"/>
                <a:ea typeface="Calibri"/>
                <a:cs typeface="TimesNewRomanPSMT"/>
              </a:rPr>
              <a:t> من خلاله قياس وتقدير حجم الاقتصاد الجديد ووصفاه عبر أبحاثهما</a:t>
            </a:r>
            <a:r>
              <a:rPr lang="en-US" dirty="0" smtClean="0">
                <a:effectLst/>
                <a:latin typeface="TimesNewRomanPSMT"/>
                <a:ea typeface="Calibri"/>
              </a:rPr>
              <a:t> "</a:t>
            </a:r>
            <a:r>
              <a:rPr lang="ar-SA" dirty="0" smtClean="0">
                <a:effectLst/>
                <a:latin typeface="TimesNewRomanPSMT"/>
                <a:ea typeface="Calibri"/>
                <a:cs typeface="TimesNewRomanPSMT"/>
              </a:rPr>
              <a:t>باقتصاد المعلومات</a:t>
            </a:r>
            <a:r>
              <a:rPr lang="en-US" dirty="0" smtClean="0">
                <a:effectLst/>
                <a:latin typeface="TimesNewRomanPSMT"/>
                <a:ea typeface="Calibri"/>
              </a:rPr>
              <a:t>". </a:t>
            </a:r>
            <a:r>
              <a:rPr lang="ar-SA" dirty="0" smtClean="0">
                <a:effectLst/>
                <a:latin typeface="TimesNewRomanPSMT"/>
                <a:ea typeface="Calibri"/>
                <a:cs typeface="TimesNewRomanPSMT"/>
              </a:rPr>
              <a:t>خلصا من خلال هذا المؤلف إلى التحديد الدقيق لطبيعة القطاعات الاقتصادية المتضمنة في إطار الاقتصاد الجديد والفرق بينها وبين القطاعات التقليدية الأخرى</a:t>
            </a:r>
            <a:r>
              <a:rPr lang="ar-IQ" sz="3600" dirty="0" smtClean="0">
                <a:effectLst/>
                <a:latin typeface="TimesNewRomanPSMT"/>
                <a:ea typeface="Calibri"/>
                <a:cs typeface="TimesNewRomanPSMT"/>
              </a:rPr>
              <a:t> ،</a:t>
            </a:r>
            <a:r>
              <a:rPr lang="ar-IQ" dirty="0" smtClean="0">
                <a:effectLst/>
                <a:latin typeface="TimesNewRomanPSMT"/>
                <a:ea typeface="Calibri"/>
                <a:cs typeface="TimesNewRomanPSMT"/>
              </a:rPr>
              <a:t> </a:t>
            </a:r>
            <a:r>
              <a:rPr lang="ar-SA" dirty="0" smtClean="0">
                <a:effectLst/>
                <a:latin typeface="TimesNewRomanPSMT"/>
                <a:ea typeface="Calibri"/>
                <a:cs typeface="TimesNewRomanPSMT"/>
              </a:rPr>
              <a:t>وأوضحا أن العالم صار يتعامل فعلا مع صناعات معرفية تكون الأفكار منتجاتها ، والبيانات موادها الأولية والعقل البشري أداتها ، إلى حد باتت المعرفة المكون الرئيس للنظام الاقتصادي والاجتماعي المعاصر، من هذا المنطلق أصبحت البشرية على عتبة عصر جديد تلعب فيه إجراءات حق الاختراعات في الاقتصاد </a:t>
            </a:r>
            <a:r>
              <a:rPr lang="en-US" dirty="0" smtClean="0">
                <a:effectLst/>
                <a:latin typeface="TimesNewRomanPSMT"/>
                <a:ea typeface="Calibri"/>
              </a:rPr>
              <a:t> Innovations Injection )</a:t>
            </a:r>
            <a:r>
              <a:rPr lang="ar-IQ" dirty="0" smtClean="0">
                <a:effectLst/>
                <a:latin typeface="TimesNewRomanPSMT"/>
                <a:ea typeface="Calibri"/>
                <a:cs typeface="TimesNewRomanPSMT"/>
              </a:rPr>
              <a:t>) </a:t>
            </a:r>
            <a:r>
              <a:rPr lang="ar-SA" dirty="0" smtClean="0">
                <a:effectLst/>
                <a:latin typeface="TimesNewRomanPSMT"/>
                <a:ea typeface="Calibri"/>
                <a:cs typeface="TimesNewRomanPSMT"/>
              </a:rPr>
              <a:t>، وتقارب التقانة العالية ، دورا أساسيا في تسريع حركة المعرفة وضخها ونشرها عبر موجات العولمة ،  وفي هذا السياق بزغت مفاهيم الاقتصاد الرقمي والتجارة الإلكترونية التي تشكل المعرفة جوهرها والقوة المحركة الرئيسة فيها </a:t>
            </a:r>
            <a:endParaRPr lang="en-US" sz="2800" dirty="0" smtClean="0">
              <a:effectLst/>
              <a:latin typeface="Times New Roman"/>
              <a:ea typeface="Times New Roman"/>
            </a:endParaRPr>
          </a:p>
        </p:txBody>
      </p:sp>
    </p:spTree>
    <p:extLst>
      <p:ext uri="{BB962C8B-B14F-4D97-AF65-F5344CB8AC3E}">
        <p14:creationId xmlns:p14="http://schemas.microsoft.com/office/powerpoint/2010/main" val="275863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p:spPr>
        <p:txBody>
          <a:bodyPr>
            <a:normAutofit/>
          </a:bodyPr>
          <a:lstStyle/>
          <a:p>
            <a:r>
              <a:rPr lang="ar-IQ" sz="3000" b="1" dirty="0">
                <a:solidFill>
                  <a:prstClr val="black"/>
                </a:solidFill>
                <a:latin typeface="Times New Roman"/>
                <a:ea typeface="Times New Roman"/>
                <a:cs typeface="Arial"/>
              </a:rPr>
              <a:t>نشأة الاقتصاد المعرفي</a:t>
            </a:r>
            <a:endParaRPr lang="ar-IQ" dirty="0"/>
          </a:p>
        </p:txBody>
      </p:sp>
      <p:sp>
        <p:nvSpPr>
          <p:cNvPr id="3" name="عنصر نائب للمحتوى 2"/>
          <p:cNvSpPr>
            <a:spLocks noGrp="1"/>
          </p:cNvSpPr>
          <p:nvPr>
            <p:ph idx="1"/>
          </p:nvPr>
        </p:nvSpPr>
        <p:spPr/>
        <p:txBody>
          <a:bodyPr>
            <a:normAutofit/>
          </a:bodyPr>
          <a:lstStyle/>
          <a:p>
            <a:pPr marL="0" indent="0" algn="just">
              <a:lnSpc>
                <a:spcPct val="115000"/>
              </a:lnSpc>
              <a:buNone/>
            </a:pPr>
            <a:r>
              <a:rPr lang="ar-SA" dirty="0" smtClean="0">
                <a:effectLst/>
                <a:latin typeface="TimesNewRomanPSMT"/>
                <a:ea typeface="Calibri"/>
                <a:cs typeface="TimesNewRomanPSMT"/>
              </a:rPr>
              <a:t>توالت بعد ذلك الإسهامات النظرية في هذا الإطار، إذ كان للاقتصادي الأميركي</a:t>
            </a:r>
            <a:r>
              <a:rPr lang="en-US" dirty="0" smtClean="0">
                <a:effectLst/>
                <a:latin typeface="TimesNewRomanPSMT"/>
                <a:ea typeface="Calibri"/>
              </a:rPr>
              <a:t>"</a:t>
            </a:r>
            <a:r>
              <a:rPr lang="ar-SA" dirty="0" smtClean="0">
                <a:effectLst/>
                <a:latin typeface="TimesNewRomanPSMT"/>
                <a:ea typeface="Calibri"/>
                <a:cs typeface="TimesNewRomanPSMT"/>
              </a:rPr>
              <a:t>جوزيف </a:t>
            </a:r>
            <a:r>
              <a:rPr lang="ar-SA" dirty="0" err="1" smtClean="0">
                <a:effectLst/>
                <a:latin typeface="TimesNewRomanPSMT"/>
                <a:ea typeface="Calibri"/>
                <a:cs typeface="TimesNewRomanPSMT"/>
              </a:rPr>
              <a:t>ستيجلتز</a:t>
            </a:r>
            <a:r>
              <a:rPr lang="en-US" dirty="0" smtClean="0">
                <a:effectLst/>
                <a:latin typeface="TimesNewRomanPSMT"/>
                <a:ea typeface="Calibri"/>
              </a:rPr>
              <a:t>" </a:t>
            </a:r>
            <a:r>
              <a:rPr lang="ar-SA" dirty="0" smtClean="0">
                <a:effectLst/>
                <a:latin typeface="TimesNewRomanPSMT"/>
                <a:ea typeface="Calibri"/>
                <a:cs typeface="TimesNewRomanPSMT"/>
              </a:rPr>
              <a:t>الحائز على جائزة نوبل إسهام آخر في إطار اقتصاد المعرفة اهتم من خلاله بدراسة طبيعة التحول الذي من الضروري أن تشهده السياسات الحكومية في إطار الاقتصاد الجديد وذلك في مؤلفه بعنوان</a:t>
            </a:r>
            <a:r>
              <a:rPr lang="en-US" dirty="0" smtClean="0">
                <a:effectLst/>
                <a:latin typeface="TimesNewRomanPSMT"/>
                <a:ea typeface="Calibri"/>
              </a:rPr>
              <a:t> " Public Policy for A Knowledge Economy «</a:t>
            </a:r>
            <a:r>
              <a:rPr lang="ar-IQ" dirty="0" smtClean="0">
                <a:effectLst/>
                <a:latin typeface="TimesNewRomanPSMT"/>
                <a:ea typeface="Calibri"/>
              </a:rPr>
              <a:t>.</a:t>
            </a:r>
            <a:endParaRPr lang="en-US" sz="28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3228854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lstStyle/>
          <a:p>
            <a:r>
              <a:rPr lang="ar-SA" sz="2700" b="1" dirty="0">
                <a:solidFill>
                  <a:prstClr val="black"/>
                </a:solidFill>
                <a:latin typeface="TimesNewRomanPSMT"/>
                <a:ea typeface="Calibri"/>
                <a:cs typeface="TimesNewRomanPSMT"/>
              </a:rPr>
              <a:t> تعريف اقتصاد المعرفة </a:t>
            </a:r>
            <a:endParaRPr lang="ar-IQ" dirty="0"/>
          </a:p>
        </p:txBody>
      </p:sp>
      <p:sp>
        <p:nvSpPr>
          <p:cNvPr id="3" name="عنصر نائب للمحتوى 2"/>
          <p:cNvSpPr>
            <a:spLocks noGrp="1"/>
          </p:cNvSpPr>
          <p:nvPr>
            <p:ph idx="1"/>
          </p:nvPr>
        </p:nvSpPr>
        <p:spPr>
          <a:xfrm>
            <a:off x="457200" y="1340768"/>
            <a:ext cx="8229600" cy="4785395"/>
          </a:xfrm>
        </p:spPr>
        <p:txBody>
          <a:bodyPr>
            <a:normAutofit fontScale="85000" lnSpcReduction="10000"/>
          </a:bodyPr>
          <a:lstStyle/>
          <a:p>
            <a:pPr marL="0" indent="0" algn="just">
              <a:lnSpc>
                <a:spcPct val="115000"/>
              </a:lnSpc>
              <a:buNone/>
            </a:pPr>
            <a:r>
              <a:rPr lang="ar-SA" b="1" dirty="0" smtClean="0">
                <a:effectLst/>
                <a:latin typeface="TimesNewRomanPSMT"/>
                <a:ea typeface="Calibri"/>
                <a:cs typeface="TimesNewRomanPSMT"/>
              </a:rPr>
              <a:t>ثانيا :  تعريف اقتصاد المعرفة </a:t>
            </a:r>
            <a:r>
              <a:rPr lang="ar-IQ" b="1" dirty="0" smtClean="0">
                <a:effectLst/>
                <a:latin typeface="Times New Roman"/>
                <a:ea typeface="Times New Roman"/>
              </a:rPr>
              <a:t>          </a:t>
            </a:r>
            <a:endParaRPr lang="en-US" sz="2800" dirty="0" smtClean="0">
              <a:effectLst/>
              <a:latin typeface="Times New Roman"/>
              <a:ea typeface="Times New Roman"/>
            </a:endParaRPr>
          </a:p>
          <a:p>
            <a:pPr marL="0" indent="0" algn="just">
              <a:lnSpc>
                <a:spcPct val="115000"/>
              </a:lnSpc>
              <a:buNone/>
            </a:pPr>
            <a:r>
              <a:rPr lang="ar-IQ" b="1" dirty="0" smtClean="0">
                <a:effectLst/>
                <a:latin typeface="Times New Roman"/>
                <a:ea typeface="Times New Roman"/>
              </a:rPr>
              <a:t>يعرف اقتصاد </a:t>
            </a:r>
            <a:r>
              <a:rPr lang="ar-IQ" dirty="0" smtClean="0">
                <a:effectLst/>
                <a:latin typeface="Times New Roman"/>
                <a:ea typeface="Times New Roman"/>
              </a:rPr>
              <a:t>واستخدامها </a:t>
            </a:r>
            <a:r>
              <a:rPr lang="ar-IQ" b="1" dirty="0" smtClean="0">
                <a:effectLst/>
                <a:latin typeface="Times New Roman"/>
                <a:ea typeface="Times New Roman"/>
              </a:rPr>
              <a:t>المعرفة</a:t>
            </a:r>
            <a:r>
              <a:rPr lang="ar-IQ" dirty="0" smtClean="0">
                <a:effectLst/>
                <a:latin typeface="Times New Roman"/>
                <a:ea typeface="Times New Roman"/>
              </a:rPr>
              <a:t> بانه " الاقتصاد الذي يدور حول الحصول على المعرفة , والمشاركة فيها, وتوظيفها , وابتكارها , بهدف تحسين نوعية الحياة بمجالاتها كافة , من خلال الافادة من خدمة معلوماتية ثرية , وتطبيقات تكنلوجية  متطورة , واستخدام العقل البشري كراس للمال , وتوظيف البحث العلمي , لإحداث مجموعة من التغييرات الاستراتيجية في طبيعة المحيط الاقتصادي وتنظيمه ليصبح اكثر استجابة وانسجاما مع تحديات العولمة وتكنلوجيا  المعلومات والاتصالات وعالمية المعرفة , والتنمية المستدامة بمفهومها الشمولي  التكاملي " ، كما يعرف على انه </a:t>
            </a:r>
            <a:r>
              <a:rPr lang="ar-SA" b="1" dirty="0" smtClean="0">
                <a:effectLst/>
                <a:latin typeface="TimesNewRomanPS-BoldMT"/>
                <a:ea typeface="Calibri"/>
                <a:cs typeface="TimesNewRomanPS-BoldMT"/>
              </a:rPr>
              <a:t>" الاقتصاد الذي تحقق فيه المعرفة الجزء الاعظم من القيمة المضافة </a:t>
            </a:r>
            <a:r>
              <a:rPr lang="ar-IQ" dirty="0" smtClean="0">
                <a:effectLst/>
                <a:latin typeface="Times New Roman"/>
                <a:ea typeface="Times New Roman"/>
              </a:rPr>
              <a:t>"</a:t>
            </a:r>
            <a:r>
              <a:rPr lang="ar-SA" b="1" dirty="0" smtClean="0">
                <a:effectLst/>
                <a:latin typeface="TimesNewRomanPS-BoldMT"/>
                <a:ea typeface="Calibri"/>
                <a:cs typeface="TimesNewRomanPS-BoldMT"/>
              </a:rPr>
              <a:t> .</a:t>
            </a:r>
            <a:endParaRPr lang="en-US" sz="2800" dirty="0" smtClean="0">
              <a:effectLst/>
              <a:latin typeface="Times New Roman"/>
              <a:ea typeface="Times New Roman"/>
            </a:endParaRPr>
          </a:p>
        </p:txBody>
      </p:sp>
    </p:spTree>
    <p:extLst>
      <p:ext uri="{BB962C8B-B14F-4D97-AF65-F5344CB8AC3E}">
        <p14:creationId xmlns:p14="http://schemas.microsoft.com/office/powerpoint/2010/main" val="29456915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2174</Words>
  <Application>Microsoft Office PowerPoint</Application>
  <PresentationFormat>عرض على الشاشة (3:4)‏</PresentationFormat>
  <Paragraphs>57</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  اقتصاد المعرفة النشأة والتعريف </vt:lpstr>
      <vt:lpstr>نشأة الاقتصاد المعرفي</vt:lpstr>
      <vt:lpstr>نشأة الاقتصاد المعرفي</vt:lpstr>
      <vt:lpstr>نشأة الاقتصاد المعرفي</vt:lpstr>
      <vt:lpstr>نشأة الاقتصاد المعرفي</vt:lpstr>
      <vt:lpstr>نشأة الاقتصاد المعرفي</vt:lpstr>
      <vt:lpstr>نشأة الاقتصاد المعرفي</vt:lpstr>
      <vt:lpstr>نشأة الاقتصاد المعرفي</vt:lpstr>
      <vt:lpstr> تعريف اقتصاد المعرفة </vt:lpstr>
      <vt:lpstr>تعريف اقتصاد المعرفة</vt:lpstr>
      <vt:lpstr>تعريف اقتصاد المعرفة</vt:lpstr>
      <vt:lpstr>تعريف اقتصاد المعرفة</vt:lpstr>
      <vt:lpstr> المبحث الثالث : مضامين الاقتصاد المعرفي </vt:lpstr>
      <vt:lpstr>  اهمية اقتصاد المعرفة  </vt:lpstr>
      <vt:lpstr>اهمية اقتصاد المعرفة</vt:lpstr>
      <vt:lpstr>اهمية اقتصاد المعرفة</vt:lpstr>
      <vt:lpstr>اهمية اقتصاد المعرفة</vt:lpstr>
      <vt:lpstr>اهمية اقتصاد المعرفة</vt:lpstr>
      <vt:lpstr> مخطط (2)مصادر المعرفة واستعمالاتها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المعرفة النشأة والتعريف</dc:title>
  <dc:creator>robian</dc:creator>
  <cp:lastModifiedBy>robian</cp:lastModifiedBy>
  <cp:revision>5</cp:revision>
  <dcterms:created xsi:type="dcterms:W3CDTF">2021-08-26T21:27:46Z</dcterms:created>
  <dcterms:modified xsi:type="dcterms:W3CDTF">2021-08-26T22:15:40Z</dcterms:modified>
</cp:coreProperties>
</file>