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60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b="1" dirty="0"/>
              <a:t>هيكـل السـوق الماليــة </a:t>
            </a:r>
            <a:endParaRPr lang="en-US" dirty="0"/>
          </a:p>
        </p:txBody>
      </p:sp>
      <p:sp>
        <p:nvSpPr>
          <p:cNvPr id="3" name="Content Placeholder 2"/>
          <p:cNvSpPr>
            <a:spLocks noGrp="1"/>
          </p:cNvSpPr>
          <p:nvPr>
            <p:ph idx="1"/>
          </p:nvPr>
        </p:nvSpPr>
        <p:spPr/>
        <p:txBody>
          <a:bodyPr/>
          <a:lstStyle/>
          <a:p>
            <a:pPr marL="0" indent="0" algn="r" rtl="1">
              <a:buNone/>
            </a:pPr>
            <a:r>
              <a:rPr lang="ar-IQ" b="1" dirty="0"/>
              <a:t>اولا: ســوق النقــد </a:t>
            </a:r>
            <a:endParaRPr lang="en-US" dirty="0"/>
          </a:p>
          <a:p>
            <a:pPr marL="0" indent="0" algn="just" rtl="1">
              <a:buNone/>
            </a:pPr>
            <a:r>
              <a:rPr lang="ar-IQ" dirty="0"/>
              <a:t>وهي السوق التي فيها يتم تداول الأوراق المالية قصيرة الاجل التي تقل مدة استحقاقها عن سنة واحدة، وتعد هذه السوق الميدان الاقتصادي الذي تهتم مؤسساته بالاستثمار والائتمان قصير الاجل لسد احتياجاتها من السيولة، فهي تمثل أدوات مديونية. ويتم التداول فيها استنادا إلى سعر الفائدة. ويعد البنك المركزي اهم المؤسسات في هذه السوق كونه السلطة النقدية التي تضع السياسة النقدية وتنفذها. </a:t>
            </a:r>
            <a:endParaRPr lang="en-US" dirty="0"/>
          </a:p>
        </p:txBody>
      </p:sp>
    </p:spTree>
    <p:extLst>
      <p:ext uri="{BB962C8B-B14F-4D97-AF65-F5344CB8AC3E}">
        <p14:creationId xmlns:p14="http://schemas.microsoft.com/office/powerpoint/2010/main" val="1073205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b="1" dirty="0" smtClean="0"/>
              <a:t>ادوات الاستثمار في سوق النقد</a:t>
            </a:r>
            <a:endParaRPr lang="en-US" b="1" dirty="0"/>
          </a:p>
        </p:txBody>
      </p:sp>
      <p:sp>
        <p:nvSpPr>
          <p:cNvPr id="3" name="Content Placeholder 2"/>
          <p:cNvSpPr>
            <a:spLocks noGrp="1"/>
          </p:cNvSpPr>
          <p:nvPr>
            <p:ph idx="1"/>
          </p:nvPr>
        </p:nvSpPr>
        <p:spPr/>
        <p:txBody>
          <a:bodyPr>
            <a:normAutofit fontScale="77500" lnSpcReduction="20000"/>
          </a:bodyPr>
          <a:lstStyle/>
          <a:p>
            <a:pPr marL="0" lvl="0" indent="0" algn="r" rtl="1">
              <a:buNone/>
            </a:pPr>
            <a:r>
              <a:rPr lang="ar-IQ" b="1" dirty="0" smtClean="0"/>
              <a:t>1- حـوالات </a:t>
            </a:r>
            <a:r>
              <a:rPr lang="ar-IQ" b="1" dirty="0"/>
              <a:t>(إذونـات) الخزينـة</a:t>
            </a:r>
            <a:r>
              <a:rPr lang="ar-IQ" b="1" dirty="0" smtClean="0"/>
              <a:t>:</a:t>
            </a:r>
          </a:p>
          <a:p>
            <a:pPr marL="0" lvl="0" indent="0" algn="just" rtl="1">
              <a:buNone/>
            </a:pPr>
            <a:r>
              <a:rPr lang="ar-IQ" dirty="0" smtClean="0"/>
              <a:t>هي </a:t>
            </a:r>
            <a:r>
              <a:rPr lang="ar-IQ" dirty="0"/>
              <a:t>إحدى أدوات الدين العام للحكومة تصدر عن السلطة النقدية لحاملها (في اغلب الاحيان) وتباع عبر المزايدة العلنية بخصم عن القيمة الاسمية المثبتة في شهادة الحوالة، ويتم على اساس سعر خصم للبيع واخر للشراء من خلال الاعلان في الصحف المحلية</a:t>
            </a:r>
            <a:r>
              <a:rPr lang="ar-IQ" dirty="0" smtClean="0"/>
              <a:t>.</a:t>
            </a:r>
          </a:p>
          <a:p>
            <a:pPr marL="0" lvl="0" indent="0" algn="just" rtl="1">
              <a:buNone/>
            </a:pPr>
            <a:endParaRPr lang="en-US" sz="1400" dirty="0"/>
          </a:p>
          <a:p>
            <a:pPr marL="0" indent="0" algn="r" rtl="1">
              <a:buNone/>
            </a:pPr>
            <a:r>
              <a:rPr lang="ar-IQ" b="1" dirty="0" smtClean="0"/>
              <a:t>2-</a:t>
            </a:r>
            <a:r>
              <a:rPr lang="ar-IQ" dirty="0" smtClean="0"/>
              <a:t> </a:t>
            </a:r>
            <a:r>
              <a:rPr lang="ar-IQ" b="1" dirty="0" smtClean="0"/>
              <a:t>الاوراق التجارية:</a:t>
            </a:r>
          </a:p>
          <a:p>
            <a:pPr marL="0" lvl="0" indent="0" algn="just" rtl="1">
              <a:buNone/>
            </a:pPr>
            <a:r>
              <a:rPr lang="ar-IQ" dirty="0"/>
              <a:t>هي تعهدات غير مضمونة بموجودات مادية تصدرها الشركات ذات المراكز الائتمانية القوية بآجال تتراوح ما بين (3-270) يوماً وأحيانا بالأشهر (2-6) أشهر، وتباع بخصم معين عن القيمة الاسمية. وتستعمل هذه الأوراق لتغطية الاحتياجات المالية القصيرة الاجل للشركات، وتتسم بمخاطرة مرتفعة نسبيا قياسا بإذونات الخزينة، لذلك يكون معدل الخصم مرتفعاً. ويتم تسويقها إلى الجمهور إما من قبل الشركة ذات العلاقة </a:t>
            </a:r>
            <a:r>
              <a:rPr lang="ar-IQ" dirty="0" smtClean="0"/>
              <a:t>أوعن </a:t>
            </a:r>
            <a:r>
              <a:rPr lang="ar-IQ" dirty="0"/>
              <a:t>طريق الوسطاء.</a:t>
            </a:r>
            <a:endParaRPr lang="en-US" dirty="0"/>
          </a:p>
          <a:p>
            <a:pPr marL="0" indent="0" algn="r" rtl="1">
              <a:buNone/>
            </a:pPr>
            <a:endParaRPr lang="en-US" b="1" dirty="0"/>
          </a:p>
        </p:txBody>
      </p:sp>
    </p:spTree>
    <p:extLst>
      <p:ext uri="{BB962C8B-B14F-4D97-AF65-F5344CB8AC3E}">
        <p14:creationId xmlns:p14="http://schemas.microsoft.com/office/powerpoint/2010/main" val="3327060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204</Words>
  <Application>Microsoft Office PowerPoint</Application>
  <PresentationFormat>On-screen Show (4:3)</PresentationFormat>
  <Paragraphs>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هيكـل السـوق الماليــة </vt:lpstr>
      <vt:lpstr>ادوات الاستثمار في سوق النقد</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DR.Ahmed Saker 2o1O</cp:lastModifiedBy>
  <cp:revision>4</cp:revision>
  <dcterms:created xsi:type="dcterms:W3CDTF">2006-08-16T00:00:00Z</dcterms:created>
  <dcterms:modified xsi:type="dcterms:W3CDTF">2022-09-09T21:00:27Z</dcterms:modified>
</cp:coreProperties>
</file>