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7" d="100"/>
          <a:sy n="37" d="100"/>
        </p:scale>
        <p:origin x="-60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rtl="1"/>
            <a:r>
              <a:rPr lang="ar-SA" b="1" dirty="0"/>
              <a:t>شروط قيام الأسواق المالية</a:t>
            </a:r>
            <a:endParaRPr lang="en-US" dirty="0"/>
          </a:p>
        </p:txBody>
      </p:sp>
      <p:sp>
        <p:nvSpPr>
          <p:cNvPr id="3" name="Content Placeholder 2"/>
          <p:cNvSpPr>
            <a:spLocks noGrp="1"/>
          </p:cNvSpPr>
          <p:nvPr>
            <p:ph idx="1"/>
          </p:nvPr>
        </p:nvSpPr>
        <p:spPr>
          <a:xfrm>
            <a:off x="457200" y="762000"/>
            <a:ext cx="8229600" cy="6096000"/>
          </a:xfrm>
        </p:spPr>
        <p:txBody>
          <a:bodyPr>
            <a:noAutofit/>
          </a:bodyPr>
          <a:lstStyle/>
          <a:p>
            <a:pPr algn="r" rtl="1"/>
            <a:endParaRPr lang="en-US" sz="2400" dirty="0">
              <a:latin typeface="Simplified Arabic" pitchFamily="18" charset="-78"/>
              <a:cs typeface="Simplified Arabic" pitchFamily="18" charset="-78"/>
            </a:endParaRPr>
          </a:p>
          <a:p>
            <a:pPr marL="0" indent="0" algn="r" rtl="1">
              <a:buNone/>
            </a:pPr>
            <a:r>
              <a:rPr lang="ar-IQ" sz="2400" dirty="0" smtClean="0">
                <a:latin typeface="Simplified Arabic" pitchFamily="18" charset="-78"/>
                <a:cs typeface="Simplified Arabic" pitchFamily="18" charset="-78"/>
              </a:rPr>
              <a:t>11- </a:t>
            </a:r>
            <a:r>
              <a:rPr lang="en-US"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يجوز التعامل على أي عدد من الأوراق المالية ويكون سعر التداول للأوراق المالية </a:t>
            </a:r>
            <a:r>
              <a:rPr lang="ar-SA" sz="2400" dirty="0" smtClean="0">
                <a:latin typeface="Simplified Arabic" pitchFamily="18" charset="-78"/>
                <a:cs typeface="Simplified Arabic" pitchFamily="18" charset="-78"/>
              </a:rPr>
              <a:t>آخرسعر </a:t>
            </a:r>
            <a:r>
              <a:rPr lang="ar-SA" sz="2400" dirty="0">
                <a:latin typeface="Simplified Arabic" pitchFamily="18" charset="-78"/>
                <a:cs typeface="Simplified Arabic" pitchFamily="18" charset="-78"/>
              </a:rPr>
              <a:t>تم التنفيذ به خلال يوم العمل</a:t>
            </a:r>
            <a:r>
              <a:rPr lang="en-US" sz="2400" dirty="0">
                <a:latin typeface="Simplified Arabic" pitchFamily="18" charset="-78"/>
                <a:cs typeface="Simplified Arabic" pitchFamily="18" charset="-78"/>
              </a:rPr>
              <a:t> .</a:t>
            </a:r>
          </a:p>
          <a:p>
            <a:pPr marL="0" indent="0" algn="r" rtl="1">
              <a:buNone/>
            </a:pPr>
            <a:r>
              <a:rPr lang="ar-SA" sz="2400" dirty="0">
                <a:latin typeface="Simplified Arabic" pitchFamily="18" charset="-78"/>
                <a:cs typeface="Simplified Arabic" pitchFamily="18" charset="-78"/>
              </a:rPr>
              <a:t> 12- تلتزم شركات السمسرة التي نفذت عملية على خلاف آراء العميل أو على ورقة مالية غير جائز تداولها قانونا أو محجوز عليها بتسليم ورقة غيرها خلال أسبوع من تاريخ المطالبة وإلا وجب تعويض العميل</a:t>
            </a:r>
            <a:r>
              <a:rPr lang="en-US" sz="2400" dirty="0">
                <a:latin typeface="Simplified Arabic" pitchFamily="18" charset="-78"/>
                <a:cs typeface="Simplified Arabic" pitchFamily="18" charset="-78"/>
              </a:rPr>
              <a:t> .</a:t>
            </a:r>
          </a:p>
          <a:p>
            <a:pPr marL="0" indent="0" algn="r" rtl="1">
              <a:buNone/>
            </a:pPr>
            <a:r>
              <a:rPr lang="ar-IQ" sz="2400" dirty="0" smtClean="0">
                <a:latin typeface="Simplified Arabic" pitchFamily="18" charset="-78"/>
                <a:cs typeface="Simplified Arabic" pitchFamily="18" charset="-78"/>
              </a:rPr>
              <a:t>13</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تلتزم كل بورصة بتقديم التقارير الدولية الآتية عن حركة تداول الأوراق المالية المقيدة بها إلى هيئة سوق المال وهي</a:t>
            </a:r>
            <a:r>
              <a:rPr lang="en-US" sz="2400" dirty="0">
                <a:latin typeface="Simplified Arabic" pitchFamily="18" charset="-78"/>
                <a:cs typeface="Simplified Arabic" pitchFamily="18" charset="-78"/>
              </a:rPr>
              <a:t> :</a:t>
            </a:r>
          </a:p>
          <a:p>
            <a:pPr algn="r" rtl="1"/>
            <a:r>
              <a:rPr lang="ar-SA" sz="2400" dirty="0">
                <a:latin typeface="Simplified Arabic" pitchFamily="18" charset="-78"/>
                <a:cs typeface="Simplified Arabic" pitchFamily="18" charset="-78"/>
              </a:rPr>
              <a:t>إخطار يومي عن حركة التداول.</a:t>
            </a:r>
            <a:endParaRPr lang="en-US" sz="2400" dirty="0">
              <a:latin typeface="Simplified Arabic" pitchFamily="18" charset="-78"/>
              <a:cs typeface="Simplified Arabic" pitchFamily="18" charset="-78"/>
            </a:endParaRPr>
          </a:p>
          <a:p>
            <a:pPr algn="r" rtl="1"/>
            <a:r>
              <a:rPr lang="ar-SA" sz="2400" dirty="0">
                <a:latin typeface="Simplified Arabic" pitchFamily="18" charset="-78"/>
                <a:cs typeface="Simplified Arabic" pitchFamily="18" charset="-78"/>
              </a:rPr>
              <a:t>إخطار نصف شهري ٬ وشهري عن حركة التداول.</a:t>
            </a:r>
            <a:endParaRPr lang="en-US" sz="2400" dirty="0">
              <a:latin typeface="Simplified Arabic" pitchFamily="18" charset="-78"/>
              <a:cs typeface="Simplified Arabic" pitchFamily="18" charset="-78"/>
            </a:endParaRPr>
          </a:p>
          <a:p>
            <a:pPr algn="r" rtl="1"/>
            <a:r>
              <a:rPr lang="ar-SA" sz="2400" dirty="0">
                <a:latin typeface="Simplified Arabic" pitchFamily="18" charset="-78"/>
                <a:cs typeface="Simplified Arabic" pitchFamily="18" charset="-78"/>
              </a:rPr>
              <a:t>إخطار سنوي عن حركة التداول.</a:t>
            </a:r>
            <a:endParaRPr lang="en-US" sz="2400" dirty="0">
              <a:latin typeface="Simplified Arabic" pitchFamily="18" charset="-78"/>
              <a:cs typeface="Simplified Arabic" pitchFamily="18" charset="-78"/>
            </a:endParaRPr>
          </a:p>
          <a:p>
            <a:pPr marL="0" indent="0" algn="r" rtl="1">
              <a:buNone/>
            </a:pPr>
            <a:r>
              <a:rPr lang="ar-IQ" sz="2400" dirty="0" smtClean="0">
                <a:latin typeface="Simplified Arabic" pitchFamily="18" charset="-78"/>
                <a:cs typeface="Simplified Arabic" pitchFamily="18" charset="-78"/>
              </a:rPr>
              <a:t>14</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التزام البورصة بإعداد نشرة شهرية تتضمن بيانا بالأوراق المالية التي تم قيدها خلال </a:t>
            </a:r>
            <a:r>
              <a:rPr lang="ar-SA" sz="2400" dirty="0" smtClean="0">
                <a:latin typeface="Simplified Arabic" pitchFamily="18" charset="-78"/>
                <a:cs typeface="Simplified Arabic" pitchFamily="18" charset="-78"/>
              </a:rPr>
              <a:t>الشهر</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واجمالي </a:t>
            </a:r>
            <a:r>
              <a:rPr lang="ar-SA" sz="2400" dirty="0">
                <a:latin typeface="Simplified Arabic" pitchFamily="18" charset="-78"/>
                <a:cs typeface="Simplified Arabic" pitchFamily="18" charset="-78"/>
              </a:rPr>
              <a:t>حجم التداول الشهري للأوراق المالية المقيدة موزعة على مطالبات النشاط المختلفة</a:t>
            </a:r>
            <a:r>
              <a:rPr lang="en-US" sz="2400" dirty="0">
                <a:latin typeface="Simplified Arabic" pitchFamily="18" charset="-78"/>
                <a:cs typeface="Simplified Arabic" pitchFamily="18" charset="-78"/>
              </a:rPr>
              <a:t>.</a:t>
            </a:r>
          </a:p>
          <a:p>
            <a:pPr marL="0" indent="0" algn="r" rtl="1">
              <a:buNone/>
            </a:pPr>
            <a:endParaRPr lang="en-US"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612480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IQ" b="1" dirty="0"/>
              <a:t>مؤشرات درجة تطور سوق الأوراق المالية </a:t>
            </a:r>
            <a:endParaRPr lang="en-US" dirty="0"/>
          </a:p>
        </p:txBody>
      </p:sp>
      <p:sp>
        <p:nvSpPr>
          <p:cNvPr id="3" name="Content Placeholder 2"/>
          <p:cNvSpPr>
            <a:spLocks noGrp="1"/>
          </p:cNvSpPr>
          <p:nvPr>
            <p:ph idx="1"/>
          </p:nvPr>
        </p:nvSpPr>
        <p:spPr/>
        <p:txBody>
          <a:bodyPr>
            <a:normAutofit fontScale="85000" lnSpcReduction="10000"/>
          </a:bodyPr>
          <a:lstStyle/>
          <a:p>
            <a:pPr marL="0" indent="0" algn="r" rtl="1">
              <a:buNone/>
            </a:pPr>
            <a:r>
              <a:rPr lang="ar-IQ" b="1" dirty="0">
                <a:latin typeface="Simplified Arabic" pitchFamily="18" charset="-78"/>
                <a:cs typeface="Simplified Arabic" pitchFamily="18" charset="-78"/>
              </a:rPr>
              <a:t>أولا : مؤشـرات حجـم السـوق </a:t>
            </a:r>
            <a:endParaRPr lang="en-US" dirty="0">
              <a:latin typeface="Simplified Arabic" pitchFamily="18" charset="-78"/>
              <a:cs typeface="Simplified Arabic" pitchFamily="18" charset="-78"/>
            </a:endParaRPr>
          </a:p>
          <a:p>
            <a:pPr marL="0" indent="0" algn="r" rtl="1">
              <a:buNone/>
            </a:pPr>
            <a:r>
              <a:rPr lang="ar-IQ" b="1" dirty="0">
                <a:latin typeface="Simplified Arabic" pitchFamily="18" charset="-78"/>
                <a:cs typeface="Simplified Arabic" pitchFamily="18" charset="-78"/>
              </a:rPr>
              <a:t>1</a:t>
            </a:r>
            <a:r>
              <a:rPr lang="ar-IQ" b="1" dirty="0" smtClean="0">
                <a:latin typeface="Simplified Arabic" pitchFamily="18" charset="-78"/>
                <a:cs typeface="Simplified Arabic" pitchFamily="18" charset="-78"/>
              </a:rPr>
              <a:t>- </a:t>
            </a:r>
            <a:r>
              <a:rPr lang="ar-IQ" b="1" dirty="0">
                <a:latin typeface="Simplified Arabic" pitchFamily="18" charset="-78"/>
                <a:cs typeface="Simplified Arabic" pitchFamily="18" charset="-78"/>
              </a:rPr>
              <a:t>رأس مـال السـوق/الناتج المحلي الاجمالي (نسبة رأس مال السوق</a:t>
            </a:r>
            <a:r>
              <a:rPr lang="ar-IQ" b="1" dirty="0" smtClean="0">
                <a:latin typeface="Simplified Arabic" pitchFamily="18" charset="-78"/>
                <a:cs typeface="Simplified Arabic" pitchFamily="18" charset="-78"/>
              </a:rPr>
              <a:t>)</a:t>
            </a:r>
          </a:p>
          <a:p>
            <a:pPr marL="0" indent="0" algn="r" rtl="1">
              <a:buNone/>
            </a:pPr>
            <a:endParaRPr lang="en-US" sz="1300" dirty="0">
              <a:latin typeface="Simplified Arabic" pitchFamily="18" charset="-78"/>
              <a:cs typeface="Simplified Arabic" pitchFamily="18" charset="-78"/>
            </a:endParaRPr>
          </a:p>
          <a:p>
            <a:pPr marL="0" indent="0" algn="just" rtl="1">
              <a:buNone/>
            </a:pPr>
            <a:r>
              <a:rPr lang="ar-IQ" dirty="0">
                <a:latin typeface="Simplified Arabic" pitchFamily="18" charset="-78"/>
                <a:cs typeface="Simplified Arabic" pitchFamily="18" charset="-78"/>
              </a:rPr>
              <a:t>تمثل هذه النسبة قيمة الأوراق المالية المدرجة في سوق الأوراق المالية مقسومة على الناتج المحلي الإجمالي. ويقيس عمق القيمة السوقية في الاقتصاد الوطني ، إذ يستند استعمال هذا المؤشر، من الناحية الاقتصادية، إلى افتراض أن حجم سوق الأوراق المالية يرتبط إيجابا أو سلبا بقدرته على حشد وتعبئة رؤوس الاموال وتنويع المخاطر على مستوى الاقتصاد الكلي. إلا انه لا يمكن الاعتماد على هذا المؤشر لوحده بشكل كامل للدلالة على درجة تنمية السوق، إذ إن بعض الأسواق تتميز بارتفاع نسبة رأس مال السوق، في حين إن حجم التعاملات فيها يكون صغيراً. </a:t>
            </a:r>
            <a:endParaRPr lang="en-US" dirty="0">
              <a:latin typeface="Simplified Arabic" pitchFamily="18" charset="-78"/>
              <a:cs typeface="Simplified Arabic" pitchFamily="18" charset="-78"/>
            </a:endParaRPr>
          </a:p>
        </p:txBody>
      </p:sp>
    </p:spTree>
    <p:extLst>
      <p:ext uri="{BB962C8B-B14F-4D97-AF65-F5344CB8AC3E}">
        <p14:creationId xmlns:p14="http://schemas.microsoft.com/office/powerpoint/2010/main" val="2803222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253</Words>
  <Application>Microsoft Office PowerPoint</Application>
  <PresentationFormat>On-screen Show (4:3)</PresentationFormat>
  <Paragraphs>14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شروط قيام الأسواق المالية</vt:lpstr>
      <vt:lpstr>مؤشرات درجة تطور سوق الأوراق المالية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win7</dc:creator>
  <cp:lastModifiedBy>DR.Ahmed Saker 2o1O</cp:lastModifiedBy>
  <cp:revision>11</cp:revision>
  <dcterms:created xsi:type="dcterms:W3CDTF">2006-08-16T00:00:00Z</dcterms:created>
  <dcterms:modified xsi:type="dcterms:W3CDTF">2022-09-09T21:08:13Z</dcterms:modified>
</cp:coreProperties>
</file>