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a:xfrm>
            <a:off x="304800" y="1143000"/>
            <a:ext cx="8382000" cy="4525963"/>
          </a:xfrm>
        </p:spPr>
        <p:txBody>
          <a:bodyPr>
            <a:noAutofit/>
          </a:bodyPr>
          <a:lstStyle/>
          <a:p>
            <a:pPr marL="0" indent="0" algn="r" rtl="1">
              <a:buNone/>
            </a:pPr>
            <a:r>
              <a:rPr lang="ar-SA" sz="2000" b="1" dirty="0" smtClean="0">
                <a:latin typeface="Simplified Arabic" pitchFamily="18" charset="-78"/>
                <a:cs typeface="Simplified Arabic" pitchFamily="18" charset="-78"/>
              </a:rPr>
              <a:t>خامسا </a:t>
            </a:r>
            <a:r>
              <a:rPr lang="ar-SA" sz="2000" b="1" dirty="0">
                <a:latin typeface="Simplified Arabic" pitchFamily="18" charset="-78"/>
                <a:cs typeface="Simplified Arabic" pitchFamily="18" charset="-78"/>
              </a:rPr>
              <a:t>- مؤشر</a:t>
            </a:r>
            <a:r>
              <a:rPr lang="en-US" sz="2000" b="1" dirty="0">
                <a:latin typeface="Simplified Arabic" pitchFamily="18" charset="-78"/>
                <a:cs typeface="Simplified Arabic" pitchFamily="18" charset="-78"/>
              </a:rPr>
              <a:t> CAC 40 </a:t>
            </a:r>
            <a:r>
              <a:rPr lang="ar-SA" sz="2000" b="1" dirty="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a:p>
            <a:pPr marL="0" indent="0" algn="just" rtl="1">
              <a:buNone/>
            </a:pPr>
            <a:r>
              <a:rPr lang="ar-IQ" sz="2000" dirty="0">
                <a:latin typeface="Simplified Arabic" pitchFamily="18" charset="-78"/>
                <a:cs typeface="Simplified Arabic" pitchFamily="18" charset="-78"/>
              </a:rPr>
              <a:t>ت</a:t>
            </a:r>
            <a:r>
              <a:rPr lang="ar-SA" sz="2000" dirty="0" smtClean="0">
                <a:latin typeface="Simplified Arabic" pitchFamily="18" charset="-78"/>
                <a:cs typeface="Simplified Arabic" pitchFamily="18" charset="-78"/>
              </a:rPr>
              <a:t>قوم </a:t>
            </a:r>
            <a:r>
              <a:rPr lang="ar-SA" sz="2000" dirty="0">
                <a:latin typeface="Simplified Arabic" pitchFamily="18" charset="-78"/>
                <a:cs typeface="Simplified Arabic" pitchFamily="18" charset="-78"/>
              </a:rPr>
              <a:t>بورصة باريس بحساب هذا المؤشر على أساس أنه مؤشر مرجح بالأسعار للأسهم الحرة المتاحة للتداول لعدد من الشركات يبلغ أربعين شركة تمثل الشركات التي يتم تداول أسهمها في السوق </a:t>
            </a:r>
            <a:r>
              <a:rPr lang="en-US" sz="2000" dirty="0">
                <a:latin typeface="Simplified Arabic" pitchFamily="18" charset="-78"/>
                <a:cs typeface="Simplified Arabic" pitchFamily="18" charset="-78"/>
              </a:rPr>
              <a:t> </a:t>
            </a:r>
            <a:r>
              <a:rPr lang="ar-SA" sz="2000" dirty="0" smtClean="0">
                <a:latin typeface="Simplified Arabic" pitchFamily="18" charset="-78"/>
                <a:cs typeface="Simplified Arabic" pitchFamily="18" charset="-78"/>
              </a:rPr>
              <a:t>والأسهم </a:t>
            </a:r>
            <a:r>
              <a:rPr lang="ar-SA" sz="2000" dirty="0">
                <a:latin typeface="Simplified Arabic" pitchFamily="18" charset="-78"/>
                <a:cs typeface="Simplified Arabic" pitchFamily="18" charset="-78"/>
              </a:rPr>
              <a:t>الحرة هي الأسهم غير المملوكة لمالكين ثابتين أو دائمين وهذا يعني أنها أسهم الشركة مطروحا منها أسهم المالكين الدائمين ويدخل ضمن ذلك</a:t>
            </a:r>
            <a:r>
              <a:rPr lang="en-US" sz="2000" dirty="0">
                <a:latin typeface="Simplified Arabic" pitchFamily="18" charset="-78"/>
                <a:cs typeface="Simplified Arabic" pitchFamily="18" charset="-78"/>
              </a:rPr>
              <a:t> :</a:t>
            </a:r>
          </a:p>
          <a:p>
            <a:pPr marL="0" indent="0" algn="just" rtl="1">
              <a:buNone/>
            </a:pPr>
            <a:r>
              <a:rPr lang="en-US" sz="2000" dirty="0">
                <a:latin typeface="Simplified Arabic" pitchFamily="18" charset="-78"/>
                <a:cs typeface="Simplified Arabic" pitchFamily="18" charset="-78"/>
              </a:rPr>
              <a:t> </a:t>
            </a:r>
            <a:r>
              <a:rPr lang="ar-SA" sz="2000" dirty="0">
                <a:latin typeface="Simplified Arabic" pitchFamily="18" charset="-78"/>
                <a:cs typeface="Simplified Arabic" pitchFamily="18" charset="-78"/>
              </a:rPr>
              <a:t>1- الأسهم المملوكة لشركات أخرى</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2</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للمؤسسين</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3</a:t>
            </a:r>
            <a:r>
              <a:rPr lang="ar-IQ"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للحكومة أو لمؤسسات حكومية</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4</a:t>
            </a:r>
            <a:r>
              <a:rPr lang="ar-SA" sz="2000" dirty="0" smtClean="0">
                <a:latin typeface="Simplified Arabic" pitchFamily="18" charset="-78"/>
                <a:cs typeface="Simplified Arabic" pitchFamily="18" charset="-78"/>
              </a:rPr>
              <a:t>- </a:t>
            </a:r>
            <a:r>
              <a:rPr lang="ar-SA" sz="2000" dirty="0">
                <a:latin typeface="Simplified Arabic" pitchFamily="18" charset="-78"/>
                <a:cs typeface="Simplified Arabic" pitchFamily="18" charset="-78"/>
              </a:rPr>
              <a:t>الأسهم المملوكة لأشخاص لهم اتفاقيات مهمة مع الشركة</a:t>
            </a:r>
            <a:r>
              <a:rPr lang="en-US" sz="2000" dirty="0">
                <a:latin typeface="Simplified Arabic" pitchFamily="18" charset="-78"/>
                <a:cs typeface="Simplified Arabic" pitchFamily="18" charset="-78"/>
              </a:rPr>
              <a:t> .</a:t>
            </a:r>
          </a:p>
          <a:p>
            <a:pPr marL="0" lvl="0" indent="0" algn="r" rtl="1">
              <a:buNone/>
            </a:pPr>
            <a:r>
              <a:rPr lang="ar-IQ" sz="2000" dirty="0" smtClean="0">
                <a:latin typeface="Simplified Arabic" pitchFamily="18" charset="-78"/>
                <a:cs typeface="Simplified Arabic" pitchFamily="18" charset="-78"/>
              </a:rPr>
              <a:t>5- ت</a:t>
            </a:r>
            <a:r>
              <a:rPr lang="ar-SA" sz="2000" dirty="0" smtClean="0">
                <a:latin typeface="Simplified Arabic" pitchFamily="18" charset="-78"/>
                <a:cs typeface="Simplified Arabic" pitchFamily="18" charset="-78"/>
              </a:rPr>
              <a:t>فصيلات </a:t>
            </a:r>
            <a:r>
              <a:rPr lang="ar-SA" sz="2000" dirty="0">
                <a:latin typeface="Simplified Arabic" pitchFamily="18" charset="-78"/>
                <a:cs typeface="Simplified Arabic" pitchFamily="18" charset="-78"/>
              </a:rPr>
              <a:t>أخرى ذات علاقة بالقانون التجاري الفرنسي وغيره من القوانين الفرنسية ذات العلاقة.</a:t>
            </a:r>
            <a:r>
              <a:rPr lang="en-US" sz="2000" dirty="0">
                <a:latin typeface="Simplified Arabic" pitchFamily="18" charset="-78"/>
                <a:cs typeface="Simplified Arabic" pitchFamily="18" charset="-78"/>
              </a:rPr>
              <a:t> </a:t>
            </a:r>
          </a:p>
          <a:p>
            <a:pPr marL="0" indent="0" algn="r" rtl="1">
              <a:buNone/>
            </a:pPr>
            <a:r>
              <a:rPr lang="ar-SA" sz="2000" dirty="0" smtClean="0">
                <a:latin typeface="Simplified Arabic" pitchFamily="18" charset="-78"/>
                <a:cs typeface="Simplified Arabic" pitchFamily="18" charset="-78"/>
              </a:rPr>
              <a:t>ومن </a:t>
            </a:r>
            <a:r>
              <a:rPr lang="ar-SA" sz="2000" dirty="0">
                <a:latin typeface="Simplified Arabic" pitchFamily="18" charset="-78"/>
                <a:cs typeface="Simplified Arabic" pitchFamily="18" charset="-78"/>
              </a:rPr>
              <a:t>المهم معرفة أن القيمة السوقية للأسهم وسهولة بيعها (سيولتها) سيظلان العاملين الرئيسيين في</a:t>
            </a:r>
            <a:endParaRPr lang="en-US" sz="2000" dirty="0">
              <a:latin typeface="Simplified Arabic" pitchFamily="18" charset="-78"/>
              <a:cs typeface="Simplified Arabic" pitchFamily="18" charset="-78"/>
            </a:endParaRPr>
          </a:p>
          <a:p>
            <a:pPr marL="0" indent="0" algn="r" rtl="1">
              <a:buNone/>
            </a:pPr>
            <a:r>
              <a:rPr lang="ar-SA" sz="2000" dirty="0">
                <a:latin typeface="Simplified Arabic" pitchFamily="18" charset="-78"/>
                <a:cs typeface="Simplified Arabic" pitchFamily="18" charset="-78"/>
              </a:rPr>
              <a:t>اختيار هوية الشركات الداخلة في حسابه ولكن تقدير القيمة السوقية سيتم من خلال أسعار الأسهم الحرة</a:t>
            </a:r>
            <a:r>
              <a:rPr lang="en-US" sz="2000" dirty="0">
                <a:latin typeface="Simplified Arabic" pitchFamily="18" charset="-78"/>
                <a:cs typeface="Simplified Arabic" pitchFamily="18" charset="-78"/>
              </a:rPr>
              <a:t> .</a:t>
            </a:r>
          </a:p>
          <a:p>
            <a:pPr marL="0" indent="0" algn="r" rtl="1">
              <a:buNone/>
            </a:pPr>
            <a:r>
              <a:rPr lang="ar-SA" sz="2000" dirty="0">
                <a:latin typeface="Simplified Arabic" pitchFamily="18" charset="-78"/>
                <a:cs typeface="Simplified Arabic" pitchFamily="18" charset="-78"/>
              </a:rPr>
              <a:t>يتم استعمال أسعار الأسهم الحرة المتاحة للتداول وليس جميع الأسهم كما هو مستعمل في المؤشرات الأخرى بسبب أن أسعار الأسهم الحرة هي الأسعار التي تمثل الأسعار العادلة لأسهم الشركات التي تمثلها هذه الأسهم والأسعار العادلة تتقرر مقاديرها في الأسواق ذات الكفاءة التسعيرية</a:t>
            </a:r>
            <a:r>
              <a:rPr lang="en-US" sz="2000" dirty="0">
                <a:latin typeface="Simplified Arabic" pitchFamily="18" charset="-78"/>
                <a:cs typeface="Simplified Arabic" pitchFamily="18" charset="-78"/>
              </a:rPr>
              <a:t> .</a:t>
            </a:r>
          </a:p>
          <a:p>
            <a:pPr marL="0" indent="0" algn="r">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413047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مؤش</a:t>
            </a:r>
            <a:r>
              <a:rPr lang="ar-IQ" b="1" dirty="0"/>
              <a:t>را</a:t>
            </a:r>
            <a:r>
              <a:rPr lang="ar-SA" b="1" dirty="0"/>
              <a:t>ت البورصات العالمية</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marL="0" indent="0" algn="just" rtl="1">
              <a:buNone/>
            </a:pPr>
            <a:r>
              <a:rPr lang="ar-SA" sz="2000" b="1" dirty="0">
                <a:latin typeface="Simplified Arabic" pitchFamily="18" charset="-78"/>
                <a:cs typeface="Simplified Arabic" pitchFamily="18" charset="-78"/>
              </a:rPr>
              <a:t>سادسا </a:t>
            </a:r>
            <a:r>
              <a:rPr lang="ar-IQ" sz="2000" b="1" dirty="0">
                <a:latin typeface="Simplified Arabic" pitchFamily="18" charset="-78"/>
                <a:cs typeface="Simplified Arabic" pitchFamily="18" charset="-78"/>
              </a:rPr>
              <a:t>- </a:t>
            </a:r>
            <a:r>
              <a:rPr lang="ar-SA" sz="2000" b="1" dirty="0">
                <a:latin typeface="Simplified Arabic" pitchFamily="18" charset="-78"/>
                <a:cs typeface="Simplified Arabic" pitchFamily="18" charset="-78"/>
              </a:rPr>
              <a:t>مؤشر</a:t>
            </a:r>
            <a:r>
              <a:rPr lang="en-US" sz="2000" b="1" dirty="0">
                <a:latin typeface="Simplified Arabic" pitchFamily="18" charset="-78"/>
                <a:cs typeface="Simplified Arabic" pitchFamily="18" charset="-78"/>
              </a:rPr>
              <a:t> DAX 30 </a:t>
            </a:r>
            <a:r>
              <a:rPr lang="ar-IQ" sz="2000" b="1" dirty="0">
                <a:latin typeface="Simplified Arabic" pitchFamily="18" charset="-78"/>
                <a:cs typeface="Simplified Arabic" pitchFamily="18" charset="-78"/>
              </a:rPr>
              <a:t>:</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وهو مؤشر ألماني يحسب من أسعار أسهم ثلاثين شركة ويتم اختيار هذه الشركات التي يتم التعامل</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بأسهمها الكترونيا من خلال شاشات خاصة ٬ علما بأن سوق الأسهم الألمانية يتم التعامل فيها إما</a:t>
            </a:r>
            <a:endParaRPr lang="en-US" sz="2000" dirty="0">
              <a:latin typeface="Simplified Arabic" pitchFamily="18" charset="-78"/>
              <a:cs typeface="Simplified Arabic" pitchFamily="18" charset="-78"/>
            </a:endParaRPr>
          </a:p>
          <a:p>
            <a:pPr marL="0" indent="0" algn="just" rtl="1">
              <a:buNone/>
            </a:pPr>
            <a:r>
              <a:rPr lang="ar-SA" sz="2000" dirty="0">
                <a:latin typeface="Simplified Arabic" pitchFamily="18" charset="-78"/>
                <a:cs typeface="Simplified Arabic" pitchFamily="18" charset="-78"/>
              </a:rPr>
              <a:t>إلكترونيا وإما بشكل اعتيادي في قاعة التداول ٬ ومؤشر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يتم حسابه من أسعار أسهم أكبر ثلاثين شركة يتم تداولها في بورصة فرانكفورت ٬ وهو مؤشر مرجح بالفوائد (الارباح الموزعة) والأسعار وبدأ استعماله عام</a:t>
            </a:r>
            <a:r>
              <a:rPr lang="en-US" sz="2000" dirty="0">
                <a:latin typeface="Simplified Arabic" pitchFamily="18" charset="-78"/>
                <a:cs typeface="Simplified Arabic" pitchFamily="18" charset="-78"/>
              </a:rPr>
              <a:t> 1987 </a:t>
            </a:r>
            <a:r>
              <a:rPr lang="ar-SA" sz="2000" dirty="0">
                <a:latin typeface="Simplified Arabic" pitchFamily="18" charset="-78"/>
                <a:cs typeface="Simplified Arabic" pitchFamily="18" charset="-78"/>
              </a:rPr>
              <a:t>وكان عدد الشركات الداخلة في حسابه</a:t>
            </a:r>
            <a:r>
              <a:rPr lang="en-US" sz="2000" dirty="0">
                <a:latin typeface="Simplified Arabic" pitchFamily="18" charset="-78"/>
                <a:cs typeface="Simplified Arabic" pitchFamily="18" charset="-78"/>
              </a:rPr>
              <a:t> 1000 </a:t>
            </a:r>
            <a:r>
              <a:rPr lang="ar-SA" sz="2000" dirty="0">
                <a:latin typeface="Simplified Arabic" pitchFamily="18" charset="-78"/>
                <a:cs typeface="Simplified Arabic" pitchFamily="18" charset="-78"/>
              </a:rPr>
              <a:t>شركة ولكن تم تعديل عدد الشركات ليصبح</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شركة في وقت لاحق</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اذاً فإن 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هو المؤشر الأساس في سوق رأس المال الألمانية وهو معيار أداء الأسهم في البورصة الألمانية ومعيار التطورات في أسعار أكبر ثلاثين شركة مساهمة في المانيا ويتم اختيار هذه الشركات الثلاثين بناء على الأسس الآتية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1- حجم أعمال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2- حجم أرباح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3- عدد فرص العمل التي توفرها الشركة</a:t>
            </a:r>
            <a:r>
              <a:rPr lang="en-US" sz="2000" dirty="0">
                <a:latin typeface="Simplified Arabic" pitchFamily="18" charset="-78"/>
                <a:cs typeface="Simplified Arabic" pitchFamily="18" charset="-78"/>
              </a:rPr>
              <a:t> .</a:t>
            </a:r>
          </a:p>
          <a:p>
            <a:pPr marL="0" indent="0" algn="just" rtl="1">
              <a:buNone/>
            </a:pPr>
            <a:r>
              <a:rPr lang="ar-SA" sz="2000" dirty="0">
                <a:latin typeface="Simplified Arabic" pitchFamily="18" charset="-78"/>
                <a:cs typeface="Simplified Arabic" pitchFamily="18" charset="-78"/>
              </a:rPr>
              <a:t>وأخيراً فإن مؤشر داكس</a:t>
            </a:r>
            <a:r>
              <a:rPr lang="en-US" sz="2000" dirty="0">
                <a:latin typeface="Simplified Arabic" pitchFamily="18" charset="-78"/>
                <a:cs typeface="Simplified Arabic" pitchFamily="18" charset="-78"/>
              </a:rPr>
              <a:t> 30 </a:t>
            </a:r>
            <a:r>
              <a:rPr lang="ar-SA" sz="2000" dirty="0">
                <a:latin typeface="Simplified Arabic" pitchFamily="18" charset="-78"/>
                <a:cs typeface="Simplified Arabic" pitchFamily="18" charset="-78"/>
              </a:rPr>
              <a:t>في حقيقته هو المعادل الألماني لمؤشر داو جونز الأمريكي</a:t>
            </a:r>
            <a:r>
              <a:rPr lang="en-US" sz="2000" dirty="0">
                <a:latin typeface="Simplified Arabic" pitchFamily="18" charset="-78"/>
                <a:cs typeface="Simplified Arabic" pitchFamily="18" charset="-78"/>
              </a:rPr>
              <a:t> .</a:t>
            </a:r>
          </a:p>
          <a:p>
            <a:pPr marL="0" indent="0" algn="just" rtl="1">
              <a:buNone/>
            </a:pPr>
            <a:r>
              <a:rPr lang="ar-IQ" sz="2000" dirty="0">
                <a:latin typeface="Simplified Arabic" pitchFamily="18" charset="-78"/>
                <a:cs typeface="Simplified Arabic" pitchFamily="18" charset="-78"/>
              </a:rPr>
              <a:t> </a:t>
            </a:r>
            <a:endParaRPr lang="en-US" sz="2000" dirty="0">
              <a:latin typeface="Simplified Arabic" pitchFamily="18" charset="-78"/>
              <a:cs typeface="Simplified Arabic" pitchFamily="18" charset="-78"/>
            </a:endParaRPr>
          </a:p>
          <a:p>
            <a:pPr marL="0" indent="0" algn="just" rtl="1">
              <a:buNone/>
            </a:pPr>
            <a:endParaRPr lang="en-US"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389731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364</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مؤشرات البورصات العالمية</vt:lpstr>
      <vt:lpstr>مؤشرات البورصات العالمية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17</cp:revision>
  <dcterms:created xsi:type="dcterms:W3CDTF">2006-08-16T00:00:00Z</dcterms:created>
  <dcterms:modified xsi:type="dcterms:W3CDTF">2022-09-09T21:22:04Z</dcterms:modified>
</cp:coreProperties>
</file>