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7" d="100"/>
          <a:sy n="37" d="100"/>
        </p:scale>
        <p:origin x="-60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rtl="1"/>
            <a:r>
              <a:rPr lang="ar-SA" b="1" dirty="0"/>
              <a:t>أدوات وخدمات الأسواق المشتقة</a:t>
            </a:r>
            <a:endParaRPr lang="en-US" dirty="0"/>
          </a:p>
        </p:txBody>
      </p:sp>
      <p:sp>
        <p:nvSpPr>
          <p:cNvPr id="3" name="Content Placeholder 2"/>
          <p:cNvSpPr>
            <a:spLocks noGrp="1"/>
          </p:cNvSpPr>
          <p:nvPr>
            <p:ph idx="1"/>
          </p:nvPr>
        </p:nvSpPr>
        <p:spPr>
          <a:xfrm>
            <a:off x="457200" y="990600"/>
            <a:ext cx="8503920" cy="6217920"/>
          </a:xfrm>
        </p:spPr>
        <p:txBody>
          <a:bodyPr>
            <a:noAutofit/>
          </a:bodyPr>
          <a:lstStyle/>
          <a:p>
            <a:pPr marL="0" indent="0" algn="just" rtl="1">
              <a:spcBef>
                <a:spcPts val="0"/>
              </a:spcBef>
              <a:buNone/>
            </a:pPr>
            <a:r>
              <a:rPr lang="ar-IQ" sz="2400" dirty="0">
                <a:latin typeface="Simplified Arabic" pitchFamily="18" charset="-78"/>
                <a:cs typeface="Simplified Arabic" pitchFamily="18" charset="-78"/>
              </a:rPr>
              <a:t>1</a:t>
            </a:r>
            <a:r>
              <a:rPr lang="ar-IQ" sz="2400" dirty="0" smtClean="0">
                <a:latin typeface="Simplified Arabic" pitchFamily="18" charset="-78"/>
                <a:cs typeface="Simplified Arabic" pitchFamily="18" charset="-78"/>
              </a:rPr>
              <a:t>-</a:t>
            </a:r>
            <a:r>
              <a:rPr lang="ar-SA" sz="2400" b="1" dirty="0" smtClean="0">
                <a:latin typeface="Simplified Arabic" pitchFamily="18" charset="-78"/>
                <a:cs typeface="Simplified Arabic" pitchFamily="18" charset="-78"/>
              </a:rPr>
              <a:t>العقود </a:t>
            </a:r>
            <a:r>
              <a:rPr lang="ar-SA" sz="2400" b="1" dirty="0">
                <a:latin typeface="Simplified Arabic" pitchFamily="18" charset="-78"/>
                <a:cs typeface="Simplified Arabic" pitchFamily="18" charset="-78"/>
              </a:rPr>
              <a:t>الآجلة</a:t>
            </a:r>
            <a:r>
              <a:rPr lang="en-US" sz="2400" b="1"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وهي مشتقة بسيطة أي أنها اتفاق على شراء أوبيع أصل في وقت مستقبلي معين مقابل سعر معين ويكون العقد عادة بين مؤسستين ماليتين أو بين مؤسسة مالية وأحد عملائها من المؤسسات ، ولايتم تداولها في البورصة الأوراق المالية عادة ، ويتخذ أحد الطرفين في العقد الآجل مركزا قصيرا (البائع) ويوافق على بيع الاصل في نفس التاريخ مقابل نفس السعر ، ويشار لسعر المحدد في العقد باسم سعر التسليم في وقت الدخول إلى تنفيذ العقد ويتم اختيار سعر التسليم بحيث تكون قيمة العقد الآجل صفراً بالنسبة للطرفين</a:t>
            </a:r>
            <a:r>
              <a:rPr lang="en-US"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ويعني ذلك أن اتخاذ مركز قصير أو طويل لا يكلف شيئا</a:t>
            </a:r>
            <a:r>
              <a:rPr lang="en-US" sz="2400" dirty="0">
                <a:latin typeface="Simplified Arabic" pitchFamily="18" charset="-78"/>
                <a:cs typeface="Simplified Arabic" pitchFamily="18" charset="-78"/>
              </a:rPr>
              <a:t> . </a:t>
            </a:r>
            <a:r>
              <a:rPr lang="ar-SA" sz="2400" dirty="0">
                <a:latin typeface="Simplified Arabic" pitchFamily="18" charset="-78"/>
                <a:cs typeface="Simplified Arabic" pitchFamily="18" charset="-78"/>
              </a:rPr>
              <a:t>وتتم تسوية العقد الآجل عند استحقاقه حيث يقوم البائع بتسليم الأصل إلى المشتري مقابل مبلغ نقدي مساوي لسعر التسليم . ومن المتغيرات الرئيسية التي تقرر قيمة أي عقد آجل في وقت ما هو السعر السوقي للأصل اي ان:</a:t>
            </a:r>
            <a:endParaRPr lang="en-US" sz="2400" dirty="0">
              <a:latin typeface="Simplified Arabic" pitchFamily="18" charset="-78"/>
              <a:cs typeface="Simplified Arabic" pitchFamily="18" charset="-78"/>
            </a:endParaRPr>
          </a:p>
          <a:p>
            <a:pPr marL="0" indent="0" algn="just" rtl="1">
              <a:spcBef>
                <a:spcPts val="0"/>
              </a:spcBef>
              <a:buNone/>
            </a:pPr>
            <a:r>
              <a:rPr lang="ar-SA" sz="2400" b="1" dirty="0">
                <a:latin typeface="Simplified Arabic" pitchFamily="18" charset="-78"/>
                <a:cs typeface="Simplified Arabic" pitchFamily="18" charset="-78"/>
              </a:rPr>
              <a:t> سعر العقد الآجل = السعر الفوري + تكلفة الاحتفاظ </a:t>
            </a:r>
            <a:endParaRPr lang="en-US" sz="2400" dirty="0">
              <a:latin typeface="Simplified Arabic" pitchFamily="18" charset="-78"/>
              <a:cs typeface="Simplified Arabic" pitchFamily="18" charset="-78"/>
            </a:endParaRPr>
          </a:p>
          <a:p>
            <a:pPr marL="0" indent="0" algn="just" rtl="1">
              <a:spcBef>
                <a:spcPts val="0"/>
              </a:spcBef>
              <a:buNone/>
            </a:pPr>
            <a:r>
              <a:rPr lang="ar-SA" sz="2400" dirty="0">
                <a:latin typeface="Simplified Arabic" pitchFamily="18" charset="-78"/>
                <a:cs typeface="Simplified Arabic" pitchFamily="18" charset="-78"/>
              </a:rPr>
              <a:t>تكلفة الاحتفاظ هي مجموع كل التكاليف المدفوعة في حالة اتخاذ نفس المركز في السوق الفوري والمحافظة علية حتى تاريخ الانقضاء ، منقوصاً منه أي عائد ممكن الحصول عليه خلال تلك الفترة </a:t>
            </a:r>
            <a:endParaRPr lang="en-US" sz="2400" dirty="0">
              <a:latin typeface="Simplified Arabic" pitchFamily="18" charset="-78"/>
              <a:cs typeface="Simplified Arabic" pitchFamily="18" charset="-78"/>
            </a:endParaRPr>
          </a:p>
          <a:p>
            <a:pPr marL="0" indent="0" algn="just" rtl="1">
              <a:spcBef>
                <a:spcPts val="0"/>
              </a:spcBef>
              <a:buNone/>
            </a:pPr>
            <a:r>
              <a:rPr lang="ar-SA" sz="2400" dirty="0">
                <a:latin typeface="Simplified Arabic" pitchFamily="18" charset="-78"/>
                <a:cs typeface="Simplified Arabic" pitchFamily="18" charset="-78"/>
              </a:rPr>
              <a:t>  </a:t>
            </a:r>
            <a:r>
              <a:rPr lang="en-US"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مثال</a:t>
            </a:r>
            <a:r>
              <a:rPr lang="en-US" sz="2400" dirty="0">
                <a:latin typeface="Simplified Arabic" pitchFamily="18" charset="-78"/>
                <a:cs typeface="Simplified Arabic" pitchFamily="18" charset="-78"/>
              </a:rPr>
              <a:t> : </a:t>
            </a:r>
            <a:r>
              <a:rPr lang="ar-SA" sz="2400" dirty="0">
                <a:latin typeface="Simplified Arabic" pitchFamily="18" charset="-78"/>
                <a:cs typeface="Simplified Arabic" pitchFamily="18" charset="-78"/>
              </a:rPr>
              <a:t>السعر الفوري للسلعة أ = 500 </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سعر </a:t>
            </a:r>
            <a:r>
              <a:rPr lang="ar-SA" sz="2400" dirty="0">
                <a:latin typeface="Simplified Arabic" pitchFamily="18" charset="-78"/>
                <a:cs typeface="Simplified Arabic" pitchFamily="18" charset="-78"/>
              </a:rPr>
              <a:t>الفائدة = 12</a:t>
            </a:r>
            <a:r>
              <a:rPr lang="en-US" sz="2400" dirty="0">
                <a:latin typeface="Simplified Arabic" pitchFamily="18" charset="-78"/>
                <a:cs typeface="Simplified Arabic" pitchFamily="18" charset="-78"/>
              </a:rPr>
              <a:t>% </a:t>
            </a:r>
          </a:p>
          <a:p>
            <a:pPr marL="0" indent="0" algn="just" rtl="1">
              <a:spcBef>
                <a:spcPts val="0"/>
              </a:spcBef>
              <a:buNone/>
            </a:pPr>
            <a:r>
              <a:rPr lang="ar-SA" sz="2400" dirty="0">
                <a:latin typeface="Simplified Arabic" pitchFamily="18" charset="-78"/>
                <a:cs typeface="Simplified Arabic" pitchFamily="18" charset="-78"/>
              </a:rPr>
              <a:t>         السعرالآجل لعقد شهر واحد = 500 + 500 * %12= 560</a:t>
            </a:r>
            <a:r>
              <a:rPr lang="en-US" sz="2400" dirty="0">
                <a:latin typeface="Simplified Arabic" pitchFamily="18" charset="-78"/>
                <a:cs typeface="Simplified Arabic" pitchFamily="18" charset="-78"/>
              </a:rPr>
              <a:t>   </a:t>
            </a:r>
          </a:p>
          <a:p>
            <a:pPr marL="0" indent="0" algn="just" rtl="1">
              <a:spcBef>
                <a:spcPts val="0"/>
              </a:spcBef>
              <a:buNone/>
            </a:pPr>
            <a:endParaRPr lang="en-US"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717110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a:t>أدوات وخدمات الأسواق المشتقة</a:t>
            </a:r>
            <a:endParaRPr lang="en-US" dirty="0"/>
          </a:p>
        </p:txBody>
      </p:sp>
      <p:sp>
        <p:nvSpPr>
          <p:cNvPr id="3" name="Content Placeholder 2"/>
          <p:cNvSpPr>
            <a:spLocks noGrp="1"/>
          </p:cNvSpPr>
          <p:nvPr>
            <p:ph idx="1"/>
          </p:nvPr>
        </p:nvSpPr>
        <p:spPr/>
        <p:txBody>
          <a:bodyPr>
            <a:normAutofit fontScale="77500" lnSpcReduction="20000"/>
          </a:bodyPr>
          <a:lstStyle/>
          <a:p>
            <a:pPr marL="0" indent="0" algn="just" rtl="1">
              <a:buNone/>
            </a:pPr>
            <a:r>
              <a:rPr lang="ar-SA" b="1" dirty="0">
                <a:latin typeface="Simplified Arabic" pitchFamily="18" charset="-78"/>
                <a:cs typeface="Simplified Arabic" pitchFamily="18" charset="-78"/>
              </a:rPr>
              <a:t>2-</a:t>
            </a:r>
            <a:r>
              <a:rPr lang="ar-SA" dirty="0">
                <a:latin typeface="Simplified Arabic" pitchFamily="18" charset="-78"/>
                <a:cs typeface="Simplified Arabic" pitchFamily="18" charset="-78"/>
              </a:rPr>
              <a:t> </a:t>
            </a:r>
            <a:r>
              <a:rPr lang="ar-SA" b="1" dirty="0">
                <a:latin typeface="Simplified Arabic" pitchFamily="18" charset="-78"/>
                <a:cs typeface="Simplified Arabic" pitchFamily="18" charset="-78"/>
              </a:rPr>
              <a:t>العقود المستقبلية </a:t>
            </a:r>
            <a:r>
              <a:rPr lang="en-US" dirty="0" smtClean="0">
                <a:latin typeface="Simplified Arabic" pitchFamily="18" charset="-78"/>
                <a:cs typeface="Simplified Arabic" pitchFamily="18" charset="-78"/>
              </a:rPr>
              <a:t>:</a:t>
            </a:r>
            <a:endParaRPr lang="ar-IQ" dirty="0" smtClean="0">
              <a:latin typeface="Simplified Arabic" pitchFamily="18" charset="-78"/>
              <a:cs typeface="Simplified Arabic" pitchFamily="18" charset="-78"/>
            </a:endParaRPr>
          </a:p>
          <a:p>
            <a:pPr marL="0" indent="0" algn="just" rtl="1">
              <a:buNone/>
            </a:pPr>
            <a:r>
              <a:rPr lang="ar-SA" dirty="0" smtClean="0">
                <a:latin typeface="Simplified Arabic" pitchFamily="18" charset="-78"/>
                <a:cs typeface="Simplified Arabic" pitchFamily="18" charset="-78"/>
              </a:rPr>
              <a:t>على </a:t>
            </a:r>
            <a:r>
              <a:rPr lang="ar-SA" dirty="0">
                <a:latin typeface="Simplified Arabic" pitchFamily="18" charset="-78"/>
                <a:cs typeface="Simplified Arabic" pitchFamily="18" charset="-78"/>
              </a:rPr>
              <a:t>غرار العقد الآجل فإن العقود المستقبلية هي اتفاق بين طرفين على    شراء أوبيع أصل ما في وقت معين في المستقبل بسعر معين ولكن خلاف العقود الآجلة يتم تداولها في البورصات . ومن أ جل جعل التداول ممكنا تحدد البورصة سمات معيارية معينة للعقد نظرا لأن طرفي العقد قد لايعرفان بعضهما البعض بالضرورة فإن البورصة توفر آلية تعطي كلا من الطرفين ضمانا بأن العقد سوف </a:t>
            </a:r>
            <a:r>
              <a:rPr lang="ar-SA" dirty="0" smtClean="0">
                <a:latin typeface="Simplified Arabic" pitchFamily="18" charset="-78"/>
                <a:cs typeface="Simplified Arabic" pitchFamily="18" charset="-78"/>
              </a:rPr>
              <a:t>يحترم</a:t>
            </a:r>
            <a:r>
              <a:rPr lang="ar-IQ" dirty="0" smtClean="0">
                <a:latin typeface="Simplified Arabic" pitchFamily="18" charset="-78"/>
                <a:cs typeface="Simplified Arabic" pitchFamily="18" charset="-78"/>
              </a:rPr>
              <a:t> .</a:t>
            </a:r>
          </a:p>
          <a:p>
            <a:pPr marL="0" indent="0" algn="just" rtl="1">
              <a:buNone/>
            </a:pPr>
            <a:r>
              <a:rPr lang="en-US" dirty="0">
                <a:latin typeface="Simplified Arabic" pitchFamily="18" charset="-78"/>
                <a:cs typeface="Simplified Arabic" pitchFamily="18" charset="-78"/>
              </a:rPr>
              <a:t> </a:t>
            </a:r>
            <a:r>
              <a:rPr lang="ar-SA" dirty="0">
                <a:latin typeface="Simplified Arabic" pitchFamily="18" charset="-78"/>
                <a:cs typeface="Simplified Arabic" pitchFamily="18" charset="-78"/>
              </a:rPr>
              <a:t>تضم التكاليف بشكل عام  (الفائدة ، التأمين والتخزين في حالة عقد مستقبلي للسلع) بغض النظر عن السعر </a:t>
            </a:r>
            <a:r>
              <a:rPr lang="ar-SA" dirty="0" smtClean="0">
                <a:latin typeface="Simplified Arabic" pitchFamily="18" charset="-78"/>
                <a:cs typeface="Simplified Arabic" pitchFamily="18" charset="-78"/>
              </a:rPr>
              <a:t>النظري</a:t>
            </a:r>
            <a:r>
              <a:rPr lang="ar-IQ" dirty="0" smtClean="0">
                <a:latin typeface="Simplified Arabic" pitchFamily="18" charset="-78"/>
                <a:cs typeface="Simplified Arabic" pitchFamily="18" charset="-78"/>
              </a:rPr>
              <a:t>.</a:t>
            </a:r>
          </a:p>
          <a:p>
            <a:pPr marL="0" indent="0" algn="just" rtl="1">
              <a:buNone/>
            </a:pPr>
            <a:r>
              <a:rPr lang="ar-SA" dirty="0" smtClean="0">
                <a:latin typeface="Simplified Arabic" pitchFamily="18" charset="-78"/>
                <a:cs typeface="Simplified Arabic" pitchFamily="18" charset="-78"/>
              </a:rPr>
              <a:t>قد </a:t>
            </a:r>
            <a:r>
              <a:rPr lang="ar-SA" dirty="0">
                <a:latin typeface="Simplified Arabic" pitchFamily="18" charset="-78"/>
                <a:cs typeface="Simplified Arabic" pitchFamily="18" charset="-78"/>
              </a:rPr>
              <a:t>يتغير السعر الحالي على حسب الطلب والعرض على الأصل في الوقت الحاضر أو على حسب التوقعات في </a:t>
            </a:r>
            <a:r>
              <a:rPr lang="ar-SA" dirty="0" smtClean="0">
                <a:latin typeface="Simplified Arabic" pitchFamily="18" charset="-78"/>
                <a:cs typeface="Simplified Arabic" pitchFamily="18" charset="-78"/>
              </a:rPr>
              <a:t>المستقبل</a:t>
            </a:r>
            <a:r>
              <a:rPr lang="ar-IQ" dirty="0" smtClean="0">
                <a:latin typeface="Simplified Arabic" pitchFamily="18" charset="-78"/>
                <a:cs typeface="Simplified Arabic" pitchFamily="18" charset="-78"/>
              </a:rPr>
              <a:t>.</a:t>
            </a:r>
          </a:p>
          <a:p>
            <a:pPr marL="0" indent="0" algn="just" rtl="1">
              <a:buNone/>
            </a:pPr>
            <a:r>
              <a:rPr lang="ar-SA" dirty="0" smtClean="0">
                <a:latin typeface="Simplified Arabic" pitchFamily="18" charset="-78"/>
                <a:cs typeface="Simplified Arabic" pitchFamily="18" charset="-78"/>
              </a:rPr>
              <a:t>تؤدي </a:t>
            </a:r>
            <a:r>
              <a:rPr lang="ar-SA" dirty="0">
                <a:latin typeface="Simplified Arabic" pitchFamily="18" charset="-78"/>
                <a:cs typeface="Simplified Arabic" pitchFamily="18" charset="-78"/>
              </a:rPr>
              <a:t>هذه العوامل دوراً </a:t>
            </a:r>
            <a:r>
              <a:rPr lang="ar-IQ" dirty="0" smtClean="0">
                <a:latin typeface="Simplified Arabic" pitchFamily="18" charset="-78"/>
                <a:cs typeface="Simplified Arabic" pitchFamily="18" charset="-78"/>
              </a:rPr>
              <a:t>م</a:t>
            </a:r>
            <a:r>
              <a:rPr lang="ar-SA" dirty="0" smtClean="0">
                <a:latin typeface="Simplified Arabic" pitchFamily="18" charset="-78"/>
                <a:cs typeface="Simplified Arabic" pitchFamily="18" charset="-78"/>
              </a:rPr>
              <a:t>هماً </a:t>
            </a:r>
            <a:r>
              <a:rPr lang="ar-SA" dirty="0">
                <a:latin typeface="Simplified Arabic" pitchFamily="18" charset="-78"/>
                <a:cs typeface="Simplified Arabic" pitchFamily="18" charset="-78"/>
              </a:rPr>
              <a:t>في سوق السلع ، لاسيما السلع المعرضة للتلف مقارنة مع العقود المالية المستقبلية</a:t>
            </a:r>
            <a:r>
              <a:rPr lang="en-US" dirty="0">
                <a:latin typeface="Simplified Arabic" pitchFamily="18" charset="-78"/>
                <a:cs typeface="Simplified Arabic" pitchFamily="18" charset="-78"/>
              </a:rPr>
              <a:t>.</a:t>
            </a:r>
          </a:p>
          <a:p>
            <a:pPr marL="0" indent="0" algn="just" rtl="1">
              <a:buNone/>
            </a:pPr>
            <a:endParaRPr lang="en-US" dirty="0">
              <a:latin typeface="Simplified Arabic" pitchFamily="18" charset="-78"/>
              <a:cs typeface="Simplified Arabic" pitchFamily="18" charset="-78"/>
            </a:endParaRPr>
          </a:p>
        </p:txBody>
      </p:sp>
    </p:spTree>
    <p:extLst>
      <p:ext uri="{BB962C8B-B14F-4D97-AF65-F5344CB8AC3E}">
        <p14:creationId xmlns:p14="http://schemas.microsoft.com/office/powerpoint/2010/main" val="3481188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171</Words>
  <Application>Microsoft Office PowerPoint</Application>
  <PresentationFormat>On-screen Show (4:3)</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أدوات وخدمات الأسواق المشتقة</vt:lpstr>
      <vt:lpstr>أدوات وخدمات الأسواق المشتقة</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win7</dc:creator>
  <cp:lastModifiedBy>DR.Ahmed Saker 2o1O</cp:lastModifiedBy>
  <cp:revision>19</cp:revision>
  <dcterms:created xsi:type="dcterms:W3CDTF">2006-08-16T00:00:00Z</dcterms:created>
  <dcterms:modified xsi:type="dcterms:W3CDTF">2022-09-09T21:23:59Z</dcterms:modified>
</cp:coreProperties>
</file>