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7" d="100"/>
          <a:sy n="37" d="100"/>
        </p:scale>
        <p:origin x="-60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a:t>أدوات وخدمات الأسواق المشتقة</a:t>
            </a:r>
            <a:endParaRPr lang="en-US" dirty="0"/>
          </a:p>
        </p:txBody>
      </p:sp>
      <p:sp>
        <p:nvSpPr>
          <p:cNvPr id="3" name="Content Placeholder 2"/>
          <p:cNvSpPr>
            <a:spLocks noGrp="1"/>
          </p:cNvSpPr>
          <p:nvPr>
            <p:ph idx="1"/>
          </p:nvPr>
        </p:nvSpPr>
        <p:spPr/>
        <p:txBody>
          <a:bodyPr>
            <a:normAutofit fontScale="85000" lnSpcReduction="10000"/>
          </a:bodyPr>
          <a:lstStyle/>
          <a:p>
            <a:pPr marL="0" indent="0" algn="just" rtl="1">
              <a:buNone/>
            </a:pPr>
            <a:r>
              <a:rPr lang="ar-SA" b="1" dirty="0">
                <a:latin typeface="Simplified Arabic" pitchFamily="18" charset="-78"/>
                <a:cs typeface="Simplified Arabic" pitchFamily="18" charset="-78"/>
              </a:rPr>
              <a:t>3-</a:t>
            </a:r>
            <a:r>
              <a:rPr lang="ar-SA" dirty="0">
                <a:latin typeface="Simplified Arabic" pitchFamily="18" charset="-78"/>
                <a:cs typeface="Simplified Arabic" pitchFamily="18" charset="-78"/>
              </a:rPr>
              <a:t> </a:t>
            </a:r>
            <a:r>
              <a:rPr lang="ar-SA" b="1" dirty="0">
                <a:latin typeface="Simplified Arabic" pitchFamily="18" charset="-78"/>
                <a:cs typeface="Simplified Arabic" pitchFamily="18" charset="-78"/>
              </a:rPr>
              <a:t>عقود الخيارات (الأختيار</a:t>
            </a:r>
            <a:r>
              <a:rPr lang="ar-SA" b="1" dirty="0" smtClean="0">
                <a:latin typeface="Simplified Arabic" pitchFamily="18" charset="-78"/>
                <a:cs typeface="Simplified Arabic" pitchFamily="18" charset="-78"/>
              </a:rPr>
              <a:t>):</a:t>
            </a:r>
            <a:endParaRPr lang="ar-IQ" b="1" dirty="0" smtClean="0">
              <a:latin typeface="Simplified Arabic" pitchFamily="18" charset="-78"/>
              <a:cs typeface="Simplified Arabic" pitchFamily="18" charset="-78"/>
            </a:endParaRPr>
          </a:p>
          <a:p>
            <a:pPr marL="0" indent="0" algn="just" rtl="1">
              <a:buNone/>
            </a:pPr>
            <a:r>
              <a:rPr lang="ar-SA" dirty="0" smtClean="0">
                <a:latin typeface="Simplified Arabic" pitchFamily="18" charset="-78"/>
                <a:cs typeface="Simplified Arabic" pitchFamily="18" charset="-78"/>
              </a:rPr>
              <a:t>تم </a:t>
            </a:r>
            <a:r>
              <a:rPr lang="ar-SA" dirty="0">
                <a:latin typeface="Simplified Arabic" pitchFamily="18" charset="-78"/>
                <a:cs typeface="Simplified Arabic" pitchFamily="18" charset="-78"/>
              </a:rPr>
              <a:t>تداول عقود خيارات الشراء</a:t>
            </a:r>
            <a:r>
              <a:rPr lang="en-US" dirty="0">
                <a:latin typeface="Simplified Arabic" pitchFamily="18" charset="-78"/>
                <a:cs typeface="Simplified Arabic" pitchFamily="18" charset="-78"/>
              </a:rPr>
              <a:t>  </a:t>
            </a:r>
            <a:r>
              <a:rPr lang="ar-SA" dirty="0">
                <a:latin typeface="Simplified Arabic" pitchFamily="18" charset="-78"/>
                <a:cs typeface="Simplified Arabic" pitchFamily="18" charset="-78"/>
              </a:rPr>
              <a:t>أو البيع للأسهم أول مدة في بورصة منظمة عام 1973 ومنذ ذلك الوقت حدث نمو كبير في أسواق خيارات الشراء والبيع الآجل ويتم تداولها الآن في بورصات كثيرة حول العالم ويتم تداولها بشكل كبير في الأسواق غير الرسمية بواسطة البنوك والمؤسسات المالية الاخرى وتشمل الاصول موضوع الخيارات كل من الأسهم والعملات وأدوات الدين والسلع .العقود المستقبلية. </a:t>
            </a:r>
            <a:endParaRPr lang="en-US" dirty="0">
              <a:latin typeface="Simplified Arabic" pitchFamily="18" charset="-78"/>
              <a:cs typeface="Simplified Arabic" pitchFamily="18" charset="-78"/>
            </a:endParaRPr>
          </a:p>
          <a:p>
            <a:pPr marL="0" indent="0" algn="just" rtl="1">
              <a:buNone/>
            </a:pPr>
            <a:r>
              <a:rPr lang="ar-SA" dirty="0" smtClean="0"/>
              <a:t>أن </a:t>
            </a:r>
            <a:r>
              <a:rPr lang="ar-SA" dirty="0"/>
              <a:t>خيار الشراء أو البيع الآجل يعطي حائزه الحق في فعل شئ معين إما الشراء أو البيع لكن لا يتعين عليه بالضرورة أن يمارس عملية الشراء أو البيع إجباريا ، ويعد هذا هو الفرق الأساسي ما بين العقد الآجل أو العقد المستقبلي.</a:t>
            </a:r>
            <a:endParaRPr lang="en-US" dirty="0">
              <a:latin typeface="Simplified Arabic" pitchFamily="18" charset="-78"/>
              <a:cs typeface="Simplified Arabic" pitchFamily="18" charset="-78"/>
            </a:endParaRPr>
          </a:p>
        </p:txBody>
      </p:sp>
    </p:spTree>
    <p:extLst>
      <p:ext uri="{BB962C8B-B14F-4D97-AF65-F5344CB8AC3E}">
        <p14:creationId xmlns:p14="http://schemas.microsoft.com/office/powerpoint/2010/main" val="1537325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a:t>دور الاسواق المالية في النمو الاقتصادي</a:t>
            </a:r>
            <a:endParaRPr lang="en-US" dirty="0"/>
          </a:p>
        </p:txBody>
      </p:sp>
      <p:sp>
        <p:nvSpPr>
          <p:cNvPr id="3" name="Content Placeholder 2"/>
          <p:cNvSpPr>
            <a:spLocks noGrp="1"/>
          </p:cNvSpPr>
          <p:nvPr>
            <p:ph idx="1"/>
          </p:nvPr>
        </p:nvSpPr>
        <p:spPr/>
        <p:txBody>
          <a:bodyPr>
            <a:normAutofit fontScale="77500" lnSpcReduction="20000"/>
          </a:bodyPr>
          <a:lstStyle/>
          <a:p>
            <a:pPr marL="0" indent="0" algn="just" rtl="1">
              <a:buNone/>
            </a:pPr>
            <a:r>
              <a:rPr lang="ar-SA" dirty="0" smtClean="0">
                <a:latin typeface="Simplified Arabic" pitchFamily="18" charset="-78"/>
                <a:cs typeface="Simplified Arabic" pitchFamily="18" charset="-78"/>
              </a:rPr>
              <a:t>فيما يخص العلاقة بين تنمية أسواق رأس المال والنمو الاقتصادي، لا يزال الجدل النظري دائرا بين معارض ومؤيد ، ولم يصل الأدب الاقتصادي إلى اتفاق تام حول دور تطور الاسواق المالية في تحقيق النمو الاقتصادي ، وينظر المشككون في هذه العلاقة والناقدون إلى أن الاسواق المالية ما هي إلا نوادي للقمار، وليس لها تأثير ايجابي في النمو الاقتصادي</a:t>
            </a:r>
            <a:r>
              <a:rPr lang="en-US"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وقد أكد (</a:t>
            </a:r>
            <a:r>
              <a:rPr lang="en-US" dirty="0" smtClean="0">
                <a:latin typeface="Simplified Arabic" pitchFamily="18" charset="-78"/>
                <a:cs typeface="Simplified Arabic" pitchFamily="18" charset="-78"/>
              </a:rPr>
              <a:t>MAYER</a:t>
            </a:r>
            <a:r>
              <a:rPr lang="ar-SA" dirty="0" smtClean="0">
                <a:latin typeface="Simplified Arabic" pitchFamily="18" charset="-78"/>
                <a:cs typeface="Simplified Arabic" pitchFamily="18" charset="-78"/>
              </a:rPr>
              <a:t>) عام</a:t>
            </a:r>
            <a:r>
              <a:rPr lang="en-US" dirty="0" smtClean="0">
                <a:latin typeface="Simplified Arabic" pitchFamily="18" charset="-78"/>
                <a:cs typeface="Simplified Arabic" pitchFamily="18" charset="-78"/>
              </a:rPr>
              <a:t> 1988  </a:t>
            </a:r>
            <a:r>
              <a:rPr lang="ar-SA" dirty="0" smtClean="0">
                <a:latin typeface="Simplified Arabic" pitchFamily="18" charset="-78"/>
                <a:cs typeface="Simplified Arabic" pitchFamily="18" charset="-78"/>
              </a:rPr>
              <a:t>على أن وجود سوق واسعة لرأس المال قد لا يمثل بالضرورة مصدرا من مصادر التمويل الرئيسية للمؤسسات الاقتصادية والمشاريع الاستثمارية</a:t>
            </a:r>
            <a:r>
              <a:rPr lang="en-US" dirty="0" smtClean="0">
                <a:latin typeface="Simplified Arabic" pitchFamily="18" charset="-78"/>
                <a:cs typeface="Simplified Arabic" pitchFamily="18" charset="-78"/>
              </a:rPr>
              <a:t> . </a:t>
            </a:r>
            <a:r>
              <a:rPr lang="ar-SA" dirty="0" smtClean="0">
                <a:latin typeface="Simplified Arabic" pitchFamily="18" charset="-78"/>
                <a:cs typeface="Simplified Arabic" pitchFamily="18" charset="-78"/>
              </a:rPr>
              <a:t>كما أشار (</a:t>
            </a:r>
            <a:r>
              <a:rPr lang="en-US" dirty="0" smtClean="0">
                <a:latin typeface="Simplified Arabic" pitchFamily="18" charset="-78"/>
                <a:cs typeface="Simplified Arabic" pitchFamily="18" charset="-78"/>
              </a:rPr>
              <a:t>STIGLITZ</a:t>
            </a:r>
            <a:r>
              <a:rPr lang="ar-SA" dirty="0" smtClean="0">
                <a:latin typeface="Simplified Arabic" pitchFamily="18" charset="-78"/>
                <a:cs typeface="Simplified Arabic" pitchFamily="18" charset="-78"/>
              </a:rPr>
              <a:t>) عام</a:t>
            </a:r>
            <a:r>
              <a:rPr lang="en-US" dirty="0" smtClean="0">
                <a:latin typeface="Simplified Arabic" pitchFamily="18" charset="-78"/>
                <a:cs typeface="Simplified Arabic" pitchFamily="18" charset="-78"/>
              </a:rPr>
              <a:t> 1985 </a:t>
            </a:r>
            <a:r>
              <a:rPr lang="ar-SA" dirty="0" smtClean="0">
                <a:latin typeface="Simplified Arabic" pitchFamily="18" charset="-78"/>
                <a:cs typeface="Simplified Arabic" pitchFamily="18" charset="-78"/>
              </a:rPr>
              <a:t>الى أن سيولة السوق المالية قد تمثل عاملا محبطا لما قد يترتب عليها من ضعف في الرقابة على إدارة الشركات نتيجة لتسهيلها لأي فرد التخلص من حصته في الشركة</a:t>
            </a:r>
            <a:r>
              <a:rPr lang="en-US" dirty="0" smtClean="0">
                <a:latin typeface="Simplified Arabic" pitchFamily="18" charset="-78"/>
                <a:cs typeface="Simplified Arabic" pitchFamily="18" charset="-78"/>
              </a:rPr>
              <a:t> . </a:t>
            </a:r>
            <a:r>
              <a:rPr lang="ar-SA" dirty="0" smtClean="0">
                <a:latin typeface="Simplified Arabic" pitchFamily="18" charset="-78"/>
                <a:cs typeface="Simplified Arabic" pitchFamily="18" charset="-78"/>
              </a:rPr>
              <a:t>وقد رأى كل من (</a:t>
            </a:r>
            <a:r>
              <a:rPr lang="en-US" dirty="0" smtClean="0">
                <a:latin typeface="Simplified Arabic" pitchFamily="18" charset="-78"/>
                <a:cs typeface="Simplified Arabic" pitchFamily="18" charset="-78"/>
              </a:rPr>
              <a:t>DEVEROUX and SMITH</a:t>
            </a:r>
            <a:r>
              <a:rPr lang="ar-SA" dirty="0" smtClean="0">
                <a:latin typeface="Simplified Arabic" pitchFamily="18" charset="-78"/>
                <a:cs typeface="Simplified Arabic" pitchFamily="18" charset="-78"/>
              </a:rPr>
              <a:t>)</a:t>
            </a:r>
            <a:r>
              <a:rPr lang="en-US" dirty="0" smtClean="0">
                <a:latin typeface="Simplified Arabic" pitchFamily="18" charset="-78"/>
                <a:cs typeface="Simplified Arabic" pitchFamily="18" charset="-78"/>
              </a:rPr>
              <a:t>1994 (</a:t>
            </a:r>
            <a:r>
              <a:rPr lang="ar-SA" dirty="0" smtClean="0">
                <a:latin typeface="Simplified Arabic" pitchFamily="18" charset="-78"/>
                <a:cs typeface="Simplified Arabic" pitchFamily="18" charset="-78"/>
              </a:rPr>
              <a:t>، أن الزيادة في توزيع المخاطر عبر الاسواق المالية يمكن أن تؤدي إلى تخفيض معدلات الادخار، وبالتالي تخفيض معدلات النمو الاقتصادي</a:t>
            </a:r>
            <a:r>
              <a:rPr lang="en-US"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ويرى آخرون أن التقلبات الشديدة في بعض الأسواق ولاسيما تلك الناتجة عن تقلبات رؤوس الأموال الساخنة (</a:t>
            </a:r>
            <a:r>
              <a:rPr lang="en-US" dirty="0" smtClean="0">
                <a:latin typeface="Simplified Arabic" pitchFamily="18" charset="-78"/>
                <a:cs typeface="Simplified Arabic" pitchFamily="18" charset="-78"/>
              </a:rPr>
              <a:t>Hot Money</a:t>
            </a:r>
            <a:r>
              <a:rPr lang="ar-SA" dirty="0" smtClean="0">
                <a:latin typeface="Simplified Arabic" pitchFamily="18" charset="-78"/>
                <a:cs typeface="Simplified Arabic" pitchFamily="18" charset="-78"/>
              </a:rPr>
              <a:t>) قد تعيق الاستثمارات وتضر بالاقتصاديات المحلية.</a:t>
            </a:r>
            <a:r>
              <a:rPr lang="en-US" dirty="0" smtClean="0">
                <a:latin typeface="Simplified Arabic" pitchFamily="18" charset="-78"/>
                <a:cs typeface="Simplified Arabic" pitchFamily="18" charset="-78"/>
              </a:rPr>
              <a:t> </a:t>
            </a:r>
          </a:p>
          <a:p>
            <a:pPr marL="0" indent="0" algn="just" rtl="1">
              <a:buNone/>
            </a:pPr>
            <a:endParaRPr lang="en-US" dirty="0">
              <a:latin typeface="Simplified Arabic" pitchFamily="18" charset="-78"/>
              <a:cs typeface="Simplified Arabic" pitchFamily="18" charset="-78"/>
            </a:endParaRPr>
          </a:p>
        </p:txBody>
      </p:sp>
    </p:spTree>
    <p:extLst>
      <p:ext uri="{BB962C8B-B14F-4D97-AF65-F5344CB8AC3E}">
        <p14:creationId xmlns:p14="http://schemas.microsoft.com/office/powerpoint/2010/main" val="32284264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208</Words>
  <Application>Microsoft Office PowerPoint</Application>
  <PresentationFormat>On-screen Show (4:3)</PresentationFormat>
  <Paragraphs>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أدوات وخدمات الأسواق المشتقة</vt:lpstr>
      <vt:lpstr>دور الاسواق المالية في النمو الاقتصادي</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win7</dc:creator>
  <cp:lastModifiedBy>DR.Ahmed Saker 2o1O</cp:lastModifiedBy>
  <cp:revision>20</cp:revision>
  <dcterms:created xsi:type="dcterms:W3CDTF">2006-08-16T00:00:00Z</dcterms:created>
  <dcterms:modified xsi:type="dcterms:W3CDTF">2022-09-09T21:24:51Z</dcterms:modified>
</cp:coreProperties>
</file>