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6"/>
  </p:notesMasterIdLst>
  <p:sldIdLst>
    <p:sldId id="256"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7" d="100"/>
          <a:sy n="37" d="100"/>
        </p:scale>
        <p:origin x="-52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2.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784B05-EE81-45DA-B17A-9B89E9F32258}" type="datetimeFigureOut">
              <a:rPr lang="en-US" smtClean="0"/>
              <a:t>1/28/2019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6D84D-F506-4424-8B4C-FC5E619B2621}" type="slidenum">
              <a:rPr lang="en-US" smtClean="0"/>
              <a:t>‹#›</a:t>
            </a:fld>
            <a:endParaRPr lang="en-US"/>
          </a:p>
        </p:txBody>
      </p:sp>
    </p:spTree>
    <p:extLst>
      <p:ext uri="{BB962C8B-B14F-4D97-AF65-F5344CB8AC3E}">
        <p14:creationId xmlns:p14="http://schemas.microsoft.com/office/powerpoint/2010/main" val="2122298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lvl1pPr>
              <a:defRPr/>
            </a:lvl1pPr>
          </a:lstStyle>
          <a:p>
            <a:pPr>
              <a:defRPr/>
            </a:pPr>
            <a:fld id="{F5266C0F-2D53-4D20-B7D4-7FFE1AE482C7}"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B9B5F19F-48D5-4F48-B014-56489C726A44}"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65255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5B61F8D9-4C54-4520-87E1-A663017DE5F2}"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8F6C06EC-5C18-4003-9110-1042CAFF9C1C}"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890140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CC1894BD-9221-4A3E-B08E-C0FCC700267F}"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A5AF650-9EDB-4D1F-8E5E-08837A267A77}"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4381140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08779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4322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499810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6549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64492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19956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05988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60856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lvl1pPr>
              <a:defRPr/>
            </a:lvl1pPr>
          </a:lstStyle>
          <a:p>
            <a:pPr>
              <a:defRPr/>
            </a:pPr>
            <a:fld id="{D918FD19-2FE3-454A-93D9-863914A61B0E}"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67D7F96-CA0F-4AB6-B2FA-2889A306FDAF}"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2190886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758926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641071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49312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93619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751294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784591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14874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13230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463995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96703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CCDBF9A-844F-40D7-9885-79E53A869FF1}" type="datetimeFigureOut">
              <a:rPr lang="ar-IQ">
                <a:solidFill>
                  <a:prstClr val="black">
                    <a:tint val="75000"/>
                  </a:prstClr>
                </a:solidFill>
              </a:rPr>
              <a:pPr>
                <a:defRPr/>
              </a:pPr>
              <a:t>22/05/1440</a:t>
            </a:fld>
            <a:endParaRPr lang="ar-IQ">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A63DC9DA-AB11-4D45-BA07-9EDE54E037C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5019610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498729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170846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93690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78850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3"/>
          <p:cNvSpPr>
            <a:spLocks noGrp="1"/>
          </p:cNvSpPr>
          <p:nvPr>
            <p:ph type="dt" sz="half" idx="10"/>
          </p:nvPr>
        </p:nvSpPr>
        <p:spPr/>
        <p:txBody>
          <a:bodyPr/>
          <a:lstStyle>
            <a:lvl1pPr>
              <a:defRPr/>
            </a:lvl1pPr>
          </a:lstStyle>
          <a:p>
            <a:pPr>
              <a:defRPr/>
            </a:pPr>
            <a:fld id="{E589D9F9-4A3E-4C07-8FA1-25A607ECA444}"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95D8FD8F-E388-44DA-8689-606F25A3F5A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15478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3"/>
          <p:cNvSpPr>
            <a:spLocks noGrp="1"/>
          </p:cNvSpPr>
          <p:nvPr>
            <p:ph type="dt" sz="half" idx="10"/>
          </p:nvPr>
        </p:nvSpPr>
        <p:spPr/>
        <p:txBody>
          <a:bodyPr/>
          <a:lstStyle>
            <a:lvl1pPr>
              <a:defRPr/>
            </a:lvl1pPr>
          </a:lstStyle>
          <a:p>
            <a:pPr>
              <a:defRPr/>
            </a:pPr>
            <a:fld id="{0A65F863-E173-45E1-8AA0-61912E8D8D14}" type="datetimeFigureOut">
              <a:rPr lang="ar-IQ">
                <a:solidFill>
                  <a:prstClr val="black">
                    <a:tint val="75000"/>
                  </a:prstClr>
                </a:solidFill>
              </a:rPr>
              <a:pPr>
                <a:defRPr/>
              </a:pPr>
              <a:t>22/05/1440</a:t>
            </a:fld>
            <a:endParaRPr lang="ar-IQ">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A49D02B-93AD-4803-B10C-7CACD999E67A}"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141293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3"/>
          <p:cNvSpPr>
            <a:spLocks noGrp="1"/>
          </p:cNvSpPr>
          <p:nvPr>
            <p:ph type="dt" sz="half" idx="10"/>
          </p:nvPr>
        </p:nvSpPr>
        <p:spPr/>
        <p:txBody>
          <a:bodyPr/>
          <a:lstStyle>
            <a:lvl1pPr>
              <a:defRPr/>
            </a:lvl1pPr>
          </a:lstStyle>
          <a:p>
            <a:pPr>
              <a:defRPr/>
            </a:pPr>
            <a:fld id="{83C66A13-8C6C-4A3F-9749-3BEAEC3A34AC}" type="datetimeFigureOut">
              <a:rPr lang="ar-IQ">
                <a:solidFill>
                  <a:prstClr val="black">
                    <a:tint val="75000"/>
                  </a:prstClr>
                </a:solidFill>
              </a:rPr>
              <a:pPr>
                <a:defRPr/>
              </a:pPr>
              <a:t>22/05/1440</a:t>
            </a:fld>
            <a:endParaRPr lang="ar-IQ">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7BD0080C-F2F2-4C8A-AE87-9F39E4D1A263}"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2438562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B9EDA8B-8E8A-4725-8BDF-F6DC72CF9A64}" type="datetimeFigureOut">
              <a:rPr lang="ar-IQ">
                <a:solidFill>
                  <a:prstClr val="black">
                    <a:tint val="75000"/>
                  </a:prstClr>
                </a:solidFill>
              </a:rPr>
              <a:pPr>
                <a:defRPr/>
              </a:pPr>
              <a:t>22/05/1440</a:t>
            </a:fld>
            <a:endParaRPr lang="ar-IQ">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5F72FC18-1278-4CC1-ACD6-6DE9A58E7928}"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546576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B98D946-EE3D-4E8F-B7D8-F0F75A4C5F18}"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BB5438EC-BA16-48EE-AFA9-C67D9AF6DE77}"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3425839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rtlCol="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9E34C5C-C77F-4F42-B95E-5C69A626CD07}" type="datetimeFigureOut">
              <a:rPr lang="ar-IQ">
                <a:solidFill>
                  <a:prstClr val="black">
                    <a:tint val="75000"/>
                  </a:prstClr>
                </a:solidFill>
              </a:rPr>
              <a:pPr>
                <a:defRPr/>
              </a:pPr>
              <a:t>22/05/1440</a:t>
            </a:fld>
            <a:endParaRPr lang="ar-IQ">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ar-IQ">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7957C9C4-84A4-4919-A238-B726C7C2B15F}" type="slidenum">
              <a:rPr lang="ar-IQ">
                <a:solidFill>
                  <a:prstClr val="black">
                    <a:tint val="75000"/>
                  </a:prstClr>
                </a:solidFill>
              </a:rPr>
              <a:pPr>
                <a:defRPr/>
              </a:pPr>
              <a:t>‹#›</a:t>
            </a:fld>
            <a:endParaRPr lang="ar-IQ">
              <a:solidFill>
                <a:prstClr val="black">
                  <a:tint val="75000"/>
                </a:prstClr>
              </a:solidFill>
            </a:endParaRPr>
          </a:p>
        </p:txBody>
      </p:sp>
    </p:spTree>
    <p:extLst>
      <p:ext uri="{BB962C8B-B14F-4D97-AF65-F5344CB8AC3E}">
        <p14:creationId xmlns:p14="http://schemas.microsoft.com/office/powerpoint/2010/main" val="1906574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ar-IQ"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ar-IQ" smtClean="0"/>
              <a:t>Click to edit Master text styles</a:t>
            </a:r>
          </a:p>
          <a:p>
            <a:pPr lvl="1"/>
            <a:r>
              <a:rPr lang="en-US" altLang="ar-IQ" smtClean="0"/>
              <a:t>Second level</a:t>
            </a:r>
          </a:p>
          <a:p>
            <a:pPr lvl="2"/>
            <a:r>
              <a:rPr lang="en-US" altLang="ar-IQ" smtClean="0"/>
              <a:t>Third level</a:t>
            </a:r>
          </a:p>
          <a:p>
            <a:pPr lvl="3"/>
            <a:r>
              <a:rPr lang="en-US" altLang="ar-IQ" smtClean="0"/>
              <a:t>Fourth level</a:t>
            </a:r>
          </a:p>
          <a:p>
            <a:pPr lvl="4"/>
            <a:r>
              <a:rPr lang="en-US" altLang="ar-IQ" smtClean="0"/>
              <a:t>Fifth level</a:t>
            </a:r>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fontAlgn="auto">
              <a:spcBef>
                <a:spcPts val="0"/>
              </a:spcBef>
              <a:spcAft>
                <a:spcPts val="0"/>
              </a:spcAft>
              <a:defRPr sz="1200">
                <a:solidFill>
                  <a:schemeClr val="tx1">
                    <a:tint val="75000"/>
                  </a:schemeClr>
                </a:solidFill>
                <a:latin typeface="+mn-lt"/>
                <a:cs typeface="+mn-cs"/>
              </a:defRPr>
            </a:lvl1pPr>
          </a:lstStyle>
          <a:p>
            <a:pPr rtl="1">
              <a:defRPr/>
            </a:pPr>
            <a:fld id="{C4040F37-1F14-4008-848D-42EE6F8B5EE8}" type="datetimeFigureOut">
              <a:rPr lang="ar-IQ">
                <a:solidFill>
                  <a:prstClr val="black">
                    <a:tint val="75000"/>
                  </a:prstClr>
                </a:solidFill>
              </a:rPr>
              <a:pPr rtl="1">
                <a:defRPr/>
              </a:pPr>
              <a:t>22/05/1440</a:t>
            </a:fld>
            <a:endParaRPr lang="ar-IQ">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fontAlgn="auto">
              <a:spcBef>
                <a:spcPts val="0"/>
              </a:spcBef>
              <a:spcAft>
                <a:spcPts val="0"/>
              </a:spcAft>
              <a:defRPr sz="1200">
                <a:solidFill>
                  <a:schemeClr val="tx1">
                    <a:tint val="75000"/>
                  </a:schemeClr>
                </a:solidFill>
                <a:latin typeface="+mn-lt"/>
                <a:cs typeface="+mn-cs"/>
              </a:defRPr>
            </a:lvl1pPr>
          </a:lstStyle>
          <a:p>
            <a:pPr rtl="1">
              <a:defRPr/>
            </a:pPr>
            <a:endParaRPr lang="ar-IQ">
              <a:solidFill>
                <a:prstClr val="black">
                  <a:tint val="75000"/>
                </a:prstClr>
              </a:solidFill>
            </a:endParaRP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fontAlgn="auto">
              <a:spcBef>
                <a:spcPts val="0"/>
              </a:spcBef>
              <a:spcAft>
                <a:spcPts val="0"/>
              </a:spcAft>
              <a:defRPr sz="1200">
                <a:solidFill>
                  <a:schemeClr val="tx1">
                    <a:tint val="75000"/>
                  </a:schemeClr>
                </a:solidFill>
                <a:latin typeface="+mn-lt"/>
                <a:cs typeface="+mn-cs"/>
              </a:defRPr>
            </a:lvl1pPr>
          </a:lstStyle>
          <a:p>
            <a:pPr rtl="1">
              <a:defRPr/>
            </a:pPr>
            <a:fld id="{A2C8A176-EED7-46CD-8B05-0EC7783C8F23}" type="slidenum">
              <a:rPr lang="ar-IQ">
                <a:solidFill>
                  <a:prstClr val="black">
                    <a:tint val="75000"/>
                  </a:prstClr>
                </a:solidFill>
              </a:rPr>
              <a:pPr rtl="1">
                <a:defRPr/>
              </a:pPr>
              <a:t>‹#›</a:t>
            </a:fld>
            <a:endParaRPr lang="ar-IQ">
              <a:solidFill>
                <a:prstClr val="black">
                  <a:tint val="75000"/>
                </a:prstClr>
              </a:solidFill>
            </a:endParaRPr>
          </a:p>
        </p:txBody>
      </p:sp>
    </p:spTree>
    <p:extLst>
      <p:ext uri="{BB962C8B-B14F-4D97-AF65-F5344CB8AC3E}">
        <p14:creationId xmlns:p14="http://schemas.microsoft.com/office/powerpoint/2010/main" val="22975938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0" fontAlgn="base" hangingPunct="0">
        <a:spcBef>
          <a:spcPct val="0"/>
        </a:spcBef>
        <a:spcAft>
          <a:spcPct val="0"/>
        </a:spcAft>
        <a:defRPr sz="4400" kern="1200">
          <a:solidFill>
            <a:schemeClr val="tx1"/>
          </a:solidFill>
          <a:latin typeface="+mj-lt"/>
          <a:ea typeface="+mj-ea"/>
          <a:cs typeface="+mj-cs"/>
        </a:defRPr>
      </a:lvl1pPr>
      <a:lvl2pPr algn="ctr" rtl="1" eaLnBrk="0" fontAlgn="base" hangingPunct="0">
        <a:spcBef>
          <a:spcPct val="0"/>
        </a:spcBef>
        <a:spcAft>
          <a:spcPct val="0"/>
        </a:spcAft>
        <a:defRPr sz="4400">
          <a:solidFill>
            <a:schemeClr val="tx1"/>
          </a:solidFill>
          <a:latin typeface="Calibri" pitchFamily="34" charset="0"/>
          <a:cs typeface="Times New Roman" pitchFamily="18" charset="0"/>
        </a:defRPr>
      </a:lvl2pPr>
      <a:lvl3pPr algn="ctr" rtl="1" eaLnBrk="0" fontAlgn="base" hangingPunct="0">
        <a:spcBef>
          <a:spcPct val="0"/>
        </a:spcBef>
        <a:spcAft>
          <a:spcPct val="0"/>
        </a:spcAft>
        <a:defRPr sz="4400">
          <a:solidFill>
            <a:schemeClr val="tx1"/>
          </a:solidFill>
          <a:latin typeface="Calibri" pitchFamily="34" charset="0"/>
          <a:cs typeface="Times New Roman" pitchFamily="18" charset="0"/>
        </a:defRPr>
      </a:lvl3pPr>
      <a:lvl4pPr algn="ctr" rtl="1" eaLnBrk="0" fontAlgn="base" hangingPunct="0">
        <a:spcBef>
          <a:spcPct val="0"/>
        </a:spcBef>
        <a:spcAft>
          <a:spcPct val="0"/>
        </a:spcAft>
        <a:defRPr sz="4400">
          <a:solidFill>
            <a:schemeClr val="tx1"/>
          </a:solidFill>
          <a:latin typeface="Calibri" pitchFamily="34" charset="0"/>
          <a:cs typeface="Times New Roman" pitchFamily="18" charset="0"/>
        </a:defRPr>
      </a:lvl4pPr>
      <a:lvl5pPr algn="ctr" rtl="1" eaLnBrk="0" fontAlgn="base" hangingPunct="0">
        <a:spcBef>
          <a:spcPct val="0"/>
        </a:spcBef>
        <a:spcAft>
          <a:spcPct val="0"/>
        </a:spcAft>
        <a:defRPr sz="4400">
          <a:solidFill>
            <a:schemeClr val="tx1"/>
          </a:solidFill>
          <a:latin typeface="Calibri" pitchFamily="34" charset="0"/>
          <a:cs typeface="Times New Roman" pitchFamily="18" charset="0"/>
        </a:defRPr>
      </a:lvl5pPr>
      <a:lvl6pPr marL="457200" algn="ctr" rtl="1" fontAlgn="base">
        <a:spcBef>
          <a:spcPct val="0"/>
        </a:spcBef>
        <a:spcAft>
          <a:spcPct val="0"/>
        </a:spcAft>
        <a:defRPr sz="4400">
          <a:solidFill>
            <a:schemeClr val="tx1"/>
          </a:solidFill>
          <a:latin typeface="Calibri" pitchFamily="34" charset="0"/>
          <a:cs typeface="Times New Roman" pitchFamily="18" charset="0"/>
        </a:defRPr>
      </a:lvl6pPr>
      <a:lvl7pPr marL="914400" algn="ctr" rtl="1" fontAlgn="base">
        <a:spcBef>
          <a:spcPct val="0"/>
        </a:spcBef>
        <a:spcAft>
          <a:spcPct val="0"/>
        </a:spcAft>
        <a:defRPr sz="4400">
          <a:solidFill>
            <a:schemeClr val="tx1"/>
          </a:solidFill>
          <a:latin typeface="Calibri" pitchFamily="34" charset="0"/>
          <a:cs typeface="Times New Roman" pitchFamily="18" charset="0"/>
        </a:defRPr>
      </a:lvl7pPr>
      <a:lvl8pPr marL="1371600" algn="ctr" rtl="1" fontAlgn="base">
        <a:spcBef>
          <a:spcPct val="0"/>
        </a:spcBef>
        <a:spcAft>
          <a:spcPct val="0"/>
        </a:spcAft>
        <a:defRPr sz="4400">
          <a:solidFill>
            <a:schemeClr val="tx1"/>
          </a:solidFill>
          <a:latin typeface="Calibri" pitchFamily="34" charset="0"/>
          <a:cs typeface="Times New Roman" pitchFamily="18" charset="0"/>
        </a:defRPr>
      </a:lvl8pPr>
      <a:lvl9pPr marL="1828800" algn="ctr" rtl="1" fontAlgn="base">
        <a:spcBef>
          <a:spcPct val="0"/>
        </a:spcBef>
        <a:spcAft>
          <a:spcPct val="0"/>
        </a:spcAft>
        <a:defRPr sz="4400">
          <a:solidFill>
            <a:schemeClr val="tx1"/>
          </a:solidFill>
          <a:latin typeface="Calibri" pitchFamily="34" charset="0"/>
          <a:cs typeface="Times New Roman" pitchFamily="18" charset="0"/>
        </a:defRPr>
      </a:lvl9pPr>
    </p:titleStyle>
    <p:bodyStyle>
      <a:lvl1pPr marL="342900" indent="-342900" algn="r" rtl="1"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r" rtl="1"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r" rtl="1"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r" rtl="1"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224386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1/28/2019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413858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ادوات الاستثمار في سوق النقد</a:t>
            </a:r>
            <a:endParaRPr lang="en-US" b="1" dirty="0"/>
          </a:p>
        </p:txBody>
      </p:sp>
      <p:sp>
        <p:nvSpPr>
          <p:cNvPr id="3" name="Content Placeholder 2"/>
          <p:cNvSpPr>
            <a:spLocks noGrp="1"/>
          </p:cNvSpPr>
          <p:nvPr>
            <p:ph idx="1"/>
          </p:nvPr>
        </p:nvSpPr>
        <p:spPr/>
        <p:txBody>
          <a:bodyPr>
            <a:normAutofit fontScale="77500" lnSpcReduction="20000"/>
          </a:bodyPr>
          <a:lstStyle/>
          <a:p>
            <a:pPr marL="0" lvl="0" indent="0" algn="r" rtl="1">
              <a:buNone/>
            </a:pPr>
            <a:r>
              <a:rPr lang="ar-IQ" b="1" dirty="0" smtClean="0"/>
              <a:t>1- حـوالات </a:t>
            </a:r>
            <a:r>
              <a:rPr lang="ar-IQ" b="1" dirty="0"/>
              <a:t>(إذونـات) الخزينـة</a:t>
            </a:r>
            <a:r>
              <a:rPr lang="ar-IQ" b="1" dirty="0" smtClean="0"/>
              <a:t>:</a:t>
            </a:r>
          </a:p>
          <a:p>
            <a:pPr marL="0" lvl="0" indent="0" algn="just" rtl="1">
              <a:buNone/>
            </a:pPr>
            <a:r>
              <a:rPr lang="ar-IQ" dirty="0" smtClean="0"/>
              <a:t>هي </a:t>
            </a:r>
            <a:r>
              <a:rPr lang="ar-IQ" dirty="0"/>
              <a:t>إحدى أدوات الدين العام للحكومة تصدر عن السلطة النقدية لحاملها (في اغلب الاحيان) وتباع عبر المزايدة العلنية بخصم عن القيمة الاسمية المثبتة في شهادة الحوالة، ويتم على اساس سعر خصم للبيع واخر للشراء من خلال الاعلان في الصحف المحلية</a:t>
            </a:r>
            <a:r>
              <a:rPr lang="ar-IQ" dirty="0" smtClean="0"/>
              <a:t>.</a:t>
            </a:r>
          </a:p>
          <a:p>
            <a:pPr marL="0" lvl="0" indent="0" algn="just" rtl="1">
              <a:buNone/>
            </a:pPr>
            <a:endParaRPr lang="en-US" sz="1400" dirty="0"/>
          </a:p>
          <a:p>
            <a:pPr marL="0" indent="0" algn="r" rtl="1">
              <a:buNone/>
            </a:pPr>
            <a:r>
              <a:rPr lang="ar-IQ" b="1" dirty="0" smtClean="0"/>
              <a:t>2-</a:t>
            </a:r>
            <a:r>
              <a:rPr lang="ar-IQ" dirty="0" smtClean="0"/>
              <a:t> </a:t>
            </a:r>
            <a:r>
              <a:rPr lang="ar-IQ" b="1" dirty="0" smtClean="0"/>
              <a:t>الاوراق التجارية:</a:t>
            </a:r>
          </a:p>
          <a:p>
            <a:pPr marL="0" lvl="0" indent="0" algn="just" rtl="1">
              <a:buNone/>
            </a:pPr>
            <a:r>
              <a:rPr lang="ar-IQ" dirty="0"/>
              <a:t>هي تعهدات غير مضمونة بموجودات مادية تصدرها الشركات ذات المراكز الائتمانية القوية بآجال تتراوح ما بين (3-270) يوماً وأحيانا بالأشهر (2-6) أشهر، وتباع بخصم معين عن القيمة الاسمية. وتستعمل هذه الأوراق لتغطية الاحتياجات المالية القصيرة الاجل للشركات، وتتسم بمخاطرة مرتفعة نسبيا قياسا بإذونات الخزينة، لذلك يكون معدل الخصم مرتفعاً. ويتم تسويقها إلى الجمهور إما من قبل الشركة ذات العلاقة </a:t>
            </a:r>
            <a:r>
              <a:rPr lang="ar-IQ" dirty="0" smtClean="0"/>
              <a:t>أوعن </a:t>
            </a:r>
            <a:r>
              <a:rPr lang="ar-IQ" dirty="0"/>
              <a:t>طريق الوسطاء.</a:t>
            </a:r>
            <a:endParaRPr lang="en-US" dirty="0"/>
          </a:p>
          <a:p>
            <a:pPr marL="0" indent="0" algn="r" rtl="1">
              <a:buNone/>
            </a:pPr>
            <a:endParaRPr lang="en-US" b="1" dirty="0"/>
          </a:p>
        </p:txBody>
      </p:sp>
    </p:spTree>
    <p:extLst>
      <p:ext uri="{BB962C8B-B14F-4D97-AF65-F5344CB8AC3E}">
        <p14:creationId xmlns:p14="http://schemas.microsoft.com/office/powerpoint/2010/main" val="894788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a:t>ادوات الاستثمار في سوق النقد</a:t>
            </a:r>
            <a:endParaRPr lang="en-US" dirty="0"/>
          </a:p>
        </p:txBody>
      </p:sp>
      <p:sp>
        <p:nvSpPr>
          <p:cNvPr id="3" name="Content Placeholder 2"/>
          <p:cNvSpPr>
            <a:spLocks noGrp="1"/>
          </p:cNvSpPr>
          <p:nvPr>
            <p:ph idx="1"/>
          </p:nvPr>
        </p:nvSpPr>
        <p:spPr/>
        <p:txBody>
          <a:bodyPr>
            <a:normAutofit fontScale="85000" lnSpcReduction="20000"/>
          </a:bodyPr>
          <a:lstStyle/>
          <a:p>
            <a:pPr marL="0" lvl="0" indent="0" algn="r" rtl="1">
              <a:buNone/>
            </a:pPr>
            <a:r>
              <a:rPr lang="ar-IQ" b="1" dirty="0"/>
              <a:t>3</a:t>
            </a:r>
            <a:r>
              <a:rPr lang="ar-IQ" b="1" dirty="0" smtClean="0"/>
              <a:t>-</a:t>
            </a:r>
            <a:r>
              <a:rPr lang="ar-IQ" dirty="0" smtClean="0"/>
              <a:t> </a:t>
            </a:r>
            <a:r>
              <a:rPr lang="ar-IQ" b="1" dirty="0"/>
              <a:t>شهـادات الايـداع المصرفيـة: </a:t>
            </a:r>
            <a:endParaRPr lang="ar-IQ" b="1" dirty="0" smtClean="0"/>
          </a:p>
          <a:p>
            <a:pPr marL="0" lvl="0" indent="0" algn="just" rtl="1">
              <a:buNone/>
            </a:pPr>
            <a:r>
              <a:rPr lang="ar-IQ" dirty="0" smtClean="0"/>
              <a:t>هي </a:t>
            </a:r>
            <a:r>
              <a:rPr lang="ar-IQ" dirty="0"/>
              <a:t>إحدى الأدوات التي تصدرها المصارف التجارية، ويترتب لحاملها بذمة الجهة المصدرة الحصول على فوائد في موعد الاستحقاق (لا يتجاوز سنة واحدة) بنسبة مئوية من القيمة الاسمية المثبتة بشهادة الوديعة، وهو ما يتميز به هذا النوع من الأوراق عن النوعين السابقين اللذين يتم تداولهما بسعر خصم عن القيمة الاسمية</a:t>
            </a:r>
            <a:r>
              <a:rPr lang="ar-IQ" dirty="0" smtClean="0"/>
              <a:t>.</a:t>
            </a:r>
          </a:p>
          <a:p>
            <a:pPr marL="0" lvl="0" indent="0" algn="just" rtl="1">
              <a:buNone/>
            </a:pPr>
            <a:endParaRPr lang="ar-IQ" sz="1600" dirty="0"/>
          </a:p>
          <a:p>
            <a:pPr marL="0" lvl="0" indent="0" algn="just" rtl="1">
              <a:buNone/>
            </a:pPr>
            <a:r>
              <a:rPr lang="ar-IQ" dirty="0" smtClean="0"/>
              <a:t> </a:t>
            </a:r>
            <a:r>
              <a:rPr lang="ar-IQ" b="1" dirty="0" smtClean="0"/>
              <a:t>4-</a:t>
            </a:r>
            <a:r>
              <a:rPr lang="ar-IQ" dirty="0" smtClean="0"/>
              <a:t> </a:t>
            </a:r>
            <a:r>
              <a:rPr lang="ar-IQ" b="1" dirty="0" smtClean="0"/>
              <a:t>القبـولات </a:t>
            </a:r>
            <a:r>
              <a:rPr lang="ar-IQ" b="1" dirty="0"/>
              <a:t>المصرفيـة: </a:t>
            </a:r>
            <a:endParaRPr lang="ar-IQ" b="1" dirty="0" smtClean="0"/>
          </a:p>
          <a:p>
            <a:pPr marL="0" lvl="0" indent="0" algn="just" rtl="1">
              <a:buNone/>
            </a:pPr>
            <a:r>
              <a:rPr lang="ar-IQ" dirty="0" smtClean="0"/>
              <a:t>هي </a:t>
            </a:r>
            <a:r>
              <a:rPr lang="ar-IQ" dirty="0"/>
              <a:t>حوالات تنشأ لتنظيم الائتمانات القصيرة الاجل خصوصا في عمليات التجارة الخارجية، إذ يستعملها المستورد عند استيراد بضاعة من الخارج، فيقـوم المصرف التجاري باصدار حوالة يتعهد بها بالدفع عند الطلب او خصمها قبل تاريخ الاستحقاق. </a:t>
            </a:r>
            <a:endParaRPr lang="en-US" dirty="0"/>
          </a:p>
          <a:p>
            <a:pPr marL="0" indent="0" algn="r" rtl="1">
              <a:buNone/>
            </a:pPr>
            <a:endParaRPr lang="en-US" dirty="0"/>
          </a:p>
        </p:txBody>
      </p:sp>
    </p:spTree>
    <p:extLst>
      <p:ext uri="{BB962C8B-B14F-4D97-AF65-F5344CB8AC3E}">
        <p14:creationId xmlns:p14="http://schemas.microsoft.com/office/powerpoint/2010/main" val="341391540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239</Words>
  <Application>Microsoft Office PowerPoint</Application>
  <PresentationFormat>On-screen Show (4:3)</PresentationFormat>
  <Paragraphs>12</Paragraphs>
  <Slides>2</Slides>
  <Notes>0</Notes>
  <HiddenSlides>0</HiddenSlides>
  <MMClips>0</MMClips>
  <ScaleCrop>false</ScaleCrop>
  <HeadingPairs>
    <vt:vector size="4" baseType="variant">
      <vt:variant>
        <vt:lpstr>Theme</vt:lpstr>
      </vt:variant>
      <vt:variant>
        <vt:i4>3</vt:i4>
      </vt:variant>
      <vt:variant>
        <vt:lpstr>Slide Titles</vt:lpstr>
      </vt:variant>
      <vt:variant>
        <vt:i4>2</vt:i4>
      </vt:variant>
    </vt:vector>
  </HeadingPairs>
  <TitlesOfParts>
    <vt:vector size="5" baseType="lpstr">
      <vt:lpstr>1_Office Theme</vt:lpstr>
      <vt:lpstr>Office Theme</vt:lpstr>
      <vt:lpstr>2_Office Theme</vt:lpstr>
      <vt:lpstr>ادوات الاستثمار في سوق النقد</vt:lpstr>
      <vt:lpstr>ادوات الاستثمار في سوق النقد</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دور ومهام الفريق المفاوض</dc:title>
  <dc:creator>win7</dc:creator>
  <cp:lastModifiedBy>DR.Ahmed Saker 2o1O</cp:lastModifiedBy>
  <cp:revision>32</cp:revision>
  <dcterms:created xsi:type="dcterms:W3CDTF">2006-08-16T00:00:00Z</dcterms:created>
  <dcterms:modified xsi:type="dcterms:W3CDTF">2019-01-27T21:27:48Z</dcterms:modified>
</cp:coreProperties>
</file>