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8"/>
  </p:notesMasterIdLst>
  <p:sldIdLst>
    <p:sldId id="256"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8690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667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442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258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915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869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7987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03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4886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9803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1633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3479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82180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92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618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9923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35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25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757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50385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47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1344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19374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6042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3683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9739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44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690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40273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736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9519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82101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349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355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2867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45865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تقسيمات سوق الاوراق المالية</a:t>
            </a:r>
            <a:endParaRPr lang="en-US" b="1" dirty="0"/>
          </a:p>
        </p:txBody>
      </p:sp>
      <p:sp>
        <p:nvSpPr>
          <p:cNvPr id="3" name="Content Placeholder 2"/>
          <p:cNvSpPr>
            <a:spLocks noGrp="1"/>
          </p:cNvSpPr>
          <p:nvPr>
            <p:ph idx="1"/>
          </p:nvPr>
        </p:nvSpPr>
        <p:spPr/>
        <p:txBody>
          <a:bodyPr>
            <a:normAutofit lnSpcReduction="10000"/>
          </a:bodyPr>
          <a:lstStyle/>
          <a:p>
            <a:pPr marL="0" indent="0" algn="r" rtl="1">
              <a:buNone/>
            </a:pPr>
            <a:r>
              <a:rPr lang="ar-IQ" b="1" dirty="0" smtClean="0"/>
              <a:t>1- السوق الاولية:</a:t>
            </a:r>
          </a:p>
          <a:p>
            <a:pPr marL="0" indent="0" algn="just" rtl="1">
              <a:buNone/>
            </a:pPr>
            <a:r>
              <a:rPr lang="ar-IQ" dirty="0"/>
              <a:t>هي السوق التي يتم فيها ترويج وبيع الاصدارات الجديدة من اسهم وسندات الشركات، وهي على نوعيـن، الأول اصدارات اسهم لشركات مساهمة لها اسهم قائمة في السوق وتحتاج إلى أموال جديدة لتمويل توسعاتها الرأسمالية فتعمد إلى اصدار اسهم جديدة، والنوع الثاني اصدارات اسهم لشركات جديدة تصدر اسهـمها لأول مرة ويضمنها </a:t>
            </a:r>
            <a:r>
              <a:rPr lang="ar-IQ" dirty="0" smtClean="0"/>
              <a:t>مصرف </a:t>
            </a:r>
            <a:r>
              <a:rPr lang="ar-IQ" dirty="0"/>
              <a:t>الاستثمار ويدعى هذا النوع اكتتاب عام اولي. وتتم في هذه السوق العلاقة المباشرة بين الجهة المصدرة للورقة المالية والمكتتب بها. </a:t>
            </a:r>
            <a:endParaRPr lang="en-US" dirty="0"/>
          </a:p>
        </p:txBody>
      </p:sp>
    </p:spTree>
    <p:extLst>
      <p:ext uri="{BB962C8B-B14F-4D97-AF65-F5344CB8AC3E}">
        <p14:creationId xmlns:p14="http://schemas.microsoft.com/office/powerpoint/2010/main" val="2672162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اساليب الاصدار في السوق الاولية</a:t>
            </a:r>
            <a:endParaRPr lang="en-US" b="1" dirty="0"/>
          </a:p>
        </p:txBody>
      </p:sp>
      <p:sp>
        <p:nvSpPr>
          <p:cNvPr id="3" name="Content Placeholder 2"/>
          <p:cNvSpPr>
            <a:spLocks noGrp="1"/>
          </p:cNvSpPr>
          <p:nvPr>
            <p:ph idx="1"/>
          </p:nvPr>
        </p:nvSpPr>
        <p:spPr/>
        <p:txBody>
          <a:bodyPr>
            <a:normAutofit fontScale="92500"/>
          </a:bodyPr>
          <a:lstStyle/>
          <a:p>
            <a:pPr marL="0" indent="0" algn="r" rtl="1">
              <a:buNone/>
            </a:pPr>
            <a:r>
              <a:rPr lang="ar-IQ" b="1" dirty="0" smtClean="0"/>
              <a:t>أ- الاسلوب المباشر:</a:t>
            </a:r>
          </a:p>
          <a:p>
            <a:pPr marL="0" indent="0" algn="just" rtl="1">
              <a:buNone/>
            </a:pPr>
            <a:r>
              <a:rPr lang="ar-IQ" dirty="0"/>
              <a:t>يتم عبر اتصال الجهة المصدرة للاوراق المالية بعدد من المؤسسات المالية الكبيرة المستثمرة لغرض بيع اوراقها المالية التي قد تتحدد أسعارها باسلوب المزايدة لاسيما بالنسبة للاوراق المالية الحكومية</a:t>
            </a:r>
            <a:r>
              <a:rPr lang="ar-IQ" dirty="0" smtClean="0"/>
              <a:t>.</a:t>
            </a:r>
          </a:p>
          <a:p>
            <a:pPr marL="0" lvl="0" indent="0" algn="just" rtl="1">
              <a:buNone/>
            </a:pPr>
            <a:r>
              <a:rPr lang="ar-IQ" b="1" dirty="0" smtClean="0"/>
              <a:t>ب-الأسلوب </a:t>
            </a:r>
            <a:r>
              <a:rPr lang="ar-IQ" b="1" dirty="0"/>
              <a:t>غير المباشر</a:t>
            </a:r>
            <a:endParaRPr lang="en-US" dirty="0"/>
          </a:p>
          <a:p>
            <a:pPr marL="0" indent="0" algn="just" rtl="1">
              <a:buNone/>
            </a:pPr>
            <a:r>
              <a:rPr lang="ar-IQ" dirty="0"/>
              <a:t>يتم عبر قيام المؤسسات المالية مثل مصارف الاستثمار بعملية اصدار وتوزيع الأوراق المالية لحساب المؤسسات والشركات الخاصة الراغبة في الحصول على التمويل، فضلا عن تقديم الاستشارات.</a:t>
            </a:r>
            <a:endParaRPr lang="en-US" dirty="0"/>
          </a:p>
          <a:p>
            <a:pPr marL="0" indent="0" algn="just" rtl="1">
              <a:buNone/>
            </a:pPr>
            <a:endParaRPr lang="en-US" dirty="0"/>
          </a:p>
          <a:p>
            <a:pPr marL="0" indent="0" algn="r" rtl="1">
              <a:buNone/>
            </a:pPr>
            <a:endParaRPr lang="en-US" b="1" dirty="0"/>
          </a:p>
        </p:txBody>
      </p:sp>
    </p:spTree>
    <p:extLst>
      <p:ext uri="{BB962C8B-B14F-4D97-AF65-F5344CB8AC3E}">
        <p14:creationId xmlns:p14="http://schemas.microsoft.com/office/powerpoint/2010/main" val="3523699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اساليب الاصدار في السوق الاولية</a:t>
            </a:r>
            <a:endParaRPr lang="en-US" dirty="0"/>
          </a:p>
        </p:txBody>
      </p:sp>
      <p:sp>
        <p:nvSpPr>
          <p:cNvPr id="3" name="Content Placeholder 2"/>
          <p:cNvSpPr>
            <a:spLocks noGrp="1"/>
          </p:cNvSpPr>
          <p:nvPr>
            <p:ph idx="1"/>
          </p:nvPr>
        </p:nvSpPr>
        <p:spPr/>
        <p:txBody>
          <a:bodyPr>
            <a:normAutofit/>
          </a:bodyPr>
          <a:lstStyle/>
          <a:p>
            <a:pPr marL="0" indent="0" algn="just" rtl="1">
              <a:buNone/>
            </a:pPr>
            <a:r>
              <a:rPr lang="ar-IQ" dirty="0" smtClean="0"/>
              <a:t>تمثل </a:t>
            </a:r>
            <a:r>
              <a:rPr lang="ar-IQ" dirty="0"/>
              <a:t>هذه السوق بداية النشاط المالي للورقة، وتكمن مساهمتها في توفير الإطار المنظم لتمويل الشركات المدرجة في السوق من خلال الإصدارات الأولية، فضلا عن حجم التمويل والدور الترويجي . الا أن التوقف عندها يعني فقدان الورقة المالية مرونة تسييلها، مما يتطلب وجود سـوق اخرى محفزة ومنشطة لحركة التداول للاصدارات الجديدة، لتوفير مهمة المرونة والاستمرارية والعمق والاتساع للورقة المالية.</a:t>
            </a:r>
            <a:endParaRPr lang="en-US" dirty="0"/>
          </a:p>
          <a:p>
            <a:pPr marL="0" indent="0" algn="r" rtl="1">
              <a:buNone/>
            </a:pPr>
            <a:endParaRPr lang="en-US" dirty="0"/>
          </a:p>
        </p:txBody>
      </p:sp>
    </p:spTree>
    <p:extLst>
      <p:ext uri="{BB962C8B-B14F-4D97-AF65-F5344CB8AC3E}">
        <p14:creationId xmlns:p14="http://schemas.microsoft.com/office/powerpoint/2010/main" val="1213830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220</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4</vt:i4>
      </vt:variant>
      <vt:variant>
        <vt:lpstr>Slide Titles</vt:lpstr>
      </vt:variant>
      <vt:variant>
        <vt:i4>3</vt:i4>
      </vt:variant>
    </vt:vector>
  </HeadingPairs>
  <TitlesOfParts>
    <vt:vector size="7" baseType="lpstr">
      <vt:lpstr>1_Office Theme</vt:lpstr>
      <vt:lpstr>Office Theme</vt:lpstr>
      <vt:lpstr>2_Office Theme</vt:lpstr>
      <vt:lpstr>3_Office Theme</vt:lpstr>
      <vt:lpstr>تقسيمات سوق الاوراق المالية</vt:lpstr>
      <vt:lpstr>اساليب الاصدار في السوق الاولية</vt:lpstr>
      <vt:lpstr>اساليب الاصدار في السوق الاولية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34</cp:revision>
  <dcterms:created xsi:type="dcterms:W3CDTF">2006-08-16T00:00:00Z</dcterms:created>
  <dcterms:modified xsi:type="dcterms:W3CDTF">2019-01-27T21:30:46Z</dcterms:modified>
</cp:coreProperties>
</file>