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2036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3896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1139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4223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6732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074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426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161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5378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9033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46963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7515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54178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6479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7796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86315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378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637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11308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8160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38014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751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91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4737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ar-IQ" b="1" dirty="0"/>
              <a:t>تقسيمات سوق الاوراق المالية</a:t>
            </a:r>
            <a:endParaRPr lang="en-US" dirty="0"/>
          </a:p>
        </p:txBody>
      </p:sp>
      <p:sp>
        <p:nvSpPr>
          <p:cNvPr id="3" name="Content Placeholder 2"/>
          <p:cNvSpPr>
            <a:spLocks noGrp="1"/>
          </p:cNvSpPr>
          <p:nvPr>
            <p:ph idx="1"/>
          </p:nvPr>
        </p:nvSpPr>
        <p:spPr>
          <a:xfrm>
            <a:off x="457200" y="990600"/>
            <a:ext cx="8229600" cy="5867400"/>
          </a:xfrm>
        </p:spPr>
        <p:txBody>
          <a:bodyPr>
            <a:noAutofit/>
          </a:bodyPr>
          <a:lstStyle/>
          <a:p>
            <a:pPr marL="0" lvl="0" indent="0" algn="r" rtl="1">
              <a:buNone/>
            </a:pPr>
            <a:r>
              <a:rPr lang="ar-IQ" sz="2400" b="1" dirty="0" smtClean="0"/>
              <a:t>2- </a:t>
            </a:r>
            <a:r>
              <a:rPr lang="ar-IQ" sz="2400" b="1" dirty="0"/>
              <a:t>السـوق الثانويــة </a:t>
            </a:r>
            <a:endParaRPr lang="en-US" sz="2400" dirty="0"/>
          </a:p>
          <a:p>
            <a:pPr marL="0" indent="0" algn="just" rtl="1">
              <a:spcBef>
                <a:spcPts val="0"/>
              </a:spcBef>
              <a:buNone/>
            </a:pPr>
            <a:r>
              <a:rPr lang="ar-IQ" sz="2400" dirty="0" smtClean="0">
                <a:latin typeface="Sakkal Majalla" pitchFamily="2" charset="-78"/>
                <a:cs typeface="Sakkal Majalla" pitchFamily="2" charset="-78"/>
              </a:rPr>
              <a:t>- هي </a:t>
            </a:r>
            <a:r>
              <a:rPr lang="ar-IQ" sz="2400" dirty="0">
                <a:latin typeface="Sakkal Majalla" pitchFamily="2" charset="-78"/>
                <a:cs typeface="Sakkal Majalla" pitchFamily="2" charset="-78"/>
              </a:rPr>
              <a:t>سوق الاصدارات القائمة وتداولها بعد الاكتتاب عليها في السوق الأولية ، فضلا عن المشتقات المالية في الأسواق الكبيرة . </a:t>
            </a:r>
            <a:endParaRPr lang="ar-IQ" sz="2400" dirty="0" smtClean="0">
              <a:latin typeface="Sakkal Majalla" pitchFamily="2" charset="-78"/>
              <a:cs typeface="Sakkal Majalla" pitchFamily="2" charset="-78"/>
            </a:endParaRPr>
          </a:p>
          <a:p>
            <a:pPr marL="0" indent="0" algn="just" rtl="1">
              <a:spcBef>
                <a:spcPts val="0"/>
              </a:spcBef>
              <a:buNone/>
            </a:pPr>
            <a:r>
              <a:rPr lang="ar-IQ" sz="2400" dirty="0" smtClean="0">
                <a:latin typeface="Sakkal Majalla" pitchFamily="2" charset="-78"/>
                <a:cs typeface="Sakkal Majalla" pitchFamily="2" charset="-78"/>
              </a:rPr>
              <a:t>- تعد </a:t>
            </a:r>
            <a:r>
              <a:rPr lang="ar-IQ" sz="2400" dirty="0">
                <a:latin typeface="Sakkal Majalla" pitchFamily="2" charset="-78"/>
                <a:cs typeface="Sakkal Majalla" pitchFamily="2" charset="-78"/>
              </a:rPr>
              <a:t>السوق الرئيسة للاوراق المالية والمرجع لنمط النشـاط الاقتصـادي والمالي في الاقتصادات </a:t>
            </a:r>
            <a:r>
              <a:rPr lang="ar-IQ" sz="2400" dirty="0" smtClean="0">
                <a:latin typeface="Sakkal Majalla" pitchFamily="2" charset="-78"/>
                <a:cs typeface="Sakkal Majalla" pitchFamily="2" charset="-78"/>
              </a:rPr>
              <a:t>المعاصرة ، </a:t>
            </a:r>
            <a:r>
              <a:rPr lang="ar-IQ" sz="2400" dirty="0">
                <a:latin typeface="Sakkal Majalla" pitchFamily="2" charset="-78"/>
                <a:cs typeface="Sakkal Majalla" pitchFamily="2" charset="-78"/>
              </a:rPr>
              <a:t>الذي يتنوع بين حملة الأسهم بشكل مباشر وحملة الأسهم من خلال المحافظ الاستثمارية. </a:t>
            </a:r>
            <a:endParaRPr lang="ar-IQ" sz="2400" dirty="0" smtClean="0">
              <a:latin typeface="Sakkal Majalla" pitchFamily="2" charset="-78"/>
              <a:cs typeface="Sakkal Majalla" pitchFamily="2" charset="-78"/>
            </a:endParaRPr>
          </a:p>
          <a:p>
            <a:pPr marL="0" indent="0" algn="just" rtl="1">
              <a:spcBef>
                <a:spcPts val="0"/>
              </a:spcBef>
              <a:buNone/>
            </a:pPr>
            <a:r>
              <a:rPr lang="ar-IQ" sz="2400" dirty="0" smtClean="0">
                <a:latin typeface="Sakkal Majalla" pitchFamily="2" charset="-78"/>
                <a:cs typeface="Sakkal Majalla" pitchFamily="2" charset="-78"/>
              </a:rPr>
              <a:t>- تتحقق </a:t>
            </a:r>
            <a:r>
              <a:rPr lang="ar-IQ" sz="2400" dirty="0">
                <a:latin typeface="Sakkal Majalla" pitchFamily="2" charset="-78"/>
                <a:cs typeface="Sakkal Majalla" pitchFamily="2" charset="-78"/>
              </a:rPr>
              <a:t>في هذه السوق آلية العرض والطلب على الأوراق المالية، وسيولتها وجاذبيتها للمستثمرين من خلال خاصية الاستمرارية التي توفرها السوق وتعني حرية التصرف في تحويل الورقة المالية على وفق أسعار السوق بشكل مستمر، فهناك بائع ومشتر للورقة المالية بشكل دائم. </a:t>
            </a:r>
            <a:endParaRPr lang="ar-IQ" sz="2400" dirty="0" smtClean="0">
              <a:latin typeface="Sakkal Majalla" pitchFamily="2" charset="-78"/>
              <a:cs typeface="Sakkal Majalla" pitchFamily="2" charset="-78"/>
            </a:endParaRPr>
          </a:p>
          <a:p>
            <a:pPr algn="just" rtl="1">
              <a:spcBef>
                <a:spcPts val="0"/>
              </a:spcBef>
              <a:buFontTx/>
              <a:buChar char="-"/>
            </a:pPr>
            <a:r>
              <a:rPr lang="ar-IQ" sz="2400" dirty="0" smtClean="0">
                <a:latin typeface="Sakkal Majalla" pitchFamily="2" charset="-78"/>
                <a:cs typeface="Sakkal Majalla" pitchFamily="2" charset="-78"/>
              </a:rPr>
              <a:t>ان </a:t>
            </a:r>
            <a:r>
              <a:rPr lang="ar-IQ" sz="2400" dirty="0">
                <a:latin typeface="Sakkal Majalla" pitchFamily="2" charset="-78"/>
                <a:cs typeface="Sakkal Majalla" pitchFamily="2" charset="-78"/>
              </a:rPr>
              <a:t>هذه السوق تستمد اهميتها من كونها توفر عنصري السيولة والربحية </a:t>
            </a:r>
            <a:r>
              <a:rPr lang="ar-IQ" sz="2400" dirty="0" smtClean="0">
                <a:latin typeface="Sakkal Majalla" pitchFamily="2" charset="-78"/>
                <a:cs typeface="Sakkal Majalla" pitchFamily="2" charset="-78"/>
              </a:rPr>
              <a:t>معاً: </a:t>
            </a:r>
          </a:p>
          <a:p>
            <a:pPr marL="0" indent="0" algn="just" rtl="1">
              <a:spcBef>
                <a:spcPts val="0"/>
              </a:spcBef>
              <a:buNone/>
            </a:pPr>
            <a:r>
              <a:rPr lang="ar-IQ" sz="2400" dirty="0" smtClean="0">
                <a:latin typeface="Sakkal Majalla" pitchFamily="2" charset="-78"/>
                <a:cs typeface="Sakkal Majalla" pitchFamily="2" charset="-78"/>
              </a:rPr>
              <a:t>فالسيولة </a:t>
            </a:r>
            <a:r>
              <a:rPr lang="ar-IQ" sz="2400" dirty="0">
                <a:latin typeface="Sakkal Majalla" pitchFamily="2" charset="-78"/>
                <a:cs typeface="Sakkal Majalla" pitchFamily="2" charset="-78"/>
              </a:rPr>
              <a:t>يتم توفيرها نسبيا للاصدارات الجديدة في السوق الأولية، وتتمثل في امكانية بيع الورقة المالية بالسرعة المطلوبة وتحويلها إلى نقد لذلك فان فاعلية هذه السوق وكفاءتها تمثل امتداداً لكفاءة وفاعلية السوق الأولية. </a:t>
            </a:r>
            <a:endParaRPr lang="ar-IQ" sz="2400" dirty="0" smtClean="0">
              <a:latin typeface="Sakkal Majalla" pitchFamily="2" charset="-78"/>
              <a:cs typeface="Sakkal Majalla" pitchFamily="2" charset="-78"/>
            </a:endParaRPr>
          </a:p>
          <a:p>
            <a:pPr marL="0" indent="0" algn="just" rtl="1">
              <a:spcBef>
                <a:spcPts val="0"/>
              </a:spcBef>
              <a:buNone/>
            </a:pPr>
            <a:r>
              <a:rPr lang="ar-IQ" sz="2400" dirty="0" smtClean="0">
                <a:latin typeface="Sakkal Majalla" pitchFamily="2" charset="-78"/>
                <a:cs typeface="Sakkal Majalla" pitchFamily="2" charset="-78"/>
              </a:rPr>
              <a:t>اما </a:t>
            </a:r>
            <a:r>
              <a:rPr lang="ar-IQ" sz="2400" dirty="0">
                <a:latin typeface="Sakkal Majalla" pitchFamily="2" charset="-78"/>
                <a:cs typeface="Sakkal Majalla" pitchFamily="2" charset="-78"/>
              </a:rPr>
              <a:t>الربحية فانها تتحقق عند ارتفاع القيمة السوقية للورقة المالية المشتراة، إذ يتحقق الربح الراسمالي. </a:t>
            </a:r>
            <a:endParaRPr lang="en-US" sz="2400" b="1" dirty="0">
              <a:latin typeface="Sakkal Majalla" pitchFamily="2" charset="-78"/>
              <a:cs typeface="Sakkal Majalla" pitchFamily="2" charset="-78"/>
            </a:endParaRPr>
          </a:p>
        </p:txBody>
      </p:sp>
    </p:spTree>
    <p:extLst>
      <p:ext uri="{BB962C8B-B14F-4D97-AF65-F5344CB8AC3E}">
        <p14:creationId xmlns:p14="http://schemas.microsoft.com/office/powerpoint/2010/main" val="543838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IQ" dirty="0"/>
              <a:t>تقسيمات السوق الثانوية طبقا لصيغة تنظيمها </a:t>
            </a:r>
            <a:endParaRPr lang="en-US" dirty="0"/>
          </a:p>
        </p:txBody>
      </p:sp>
      <p:sp>
        <p:nvSpPr>
          <p:cNvPr id="3" name="Content Placeholder 2"/>
          <p:cNvSpPr>
            <a:spLocks noGrp="1"/>
          </p:cNvSpPr>
          <p:nvPr>
            <p:ph idx="1"/>
          </p:nvPr>
        </p:nvSpPr>
        <p:spPr>
          <a:xfrm>
            <a:off x="228600" y="1219200"/>
            <a:ext cx="8458200" cy="5257800"/>
          </a:xfrm>
        </p:spPr>
        <p:txBody>
          <a:bodyPr>
            <a:noAutofit/>
          </a:bodyPr>
          <a:lstStyle/>
          <a:p>
            <a:pPr marL="0" lvl="0" indent="0" algn="r" rtl="1">
              <a:spcBef>
                <a:spcPts val="0"/>
              </a:spcBef>
              <a:buNone/>
            </a:pPr>
            <a:r>
              <a:rPr lang="ar-IQ" sz="2000" b="1" dirty="0" smtClean="0"/>
              <a:t>أ- السوق </a:t>
            </a:r>
            <a:r>
              <a:rPr lang="ar-IQ" sz="2000" b="1" dirty="0"/>
              <a:t>المنظمة</a:t>
            </a:r>
            <a:endParaRPr lang="en-US" sz="2000" dirty="0"/>
          </a:p>
          <a:p>
            <a:pPr marL="0" indent="0" algn="just" rtl="1">
              <a:spcBef>
                <a:spcPts val="0"/>
              </a:spcBef>
              <a:buNone/>
            </a:pPr>
            <a:r>
              <a:rPr lang="ar-IQ" sz="2000" dirty="0"/>
              <a:t>تعد هذه السوق من اهم أسواق المال، لكونها تمثل الجزء الأكبر من العملية الاستثمارية واصول ادارة المحافظ الاستثمارية، فضلا عن ارتباط نجاح السوق الأولية بنجاح هذه السوق، لذلك فهي تؤدي دوراً مهماً في تعبئة المدخرات واعادة استثمارها في الوحدات الإنتاجية بسبب توفيرها الأموال النقدية السائلة لحملة الأسهم، كما انها تؤدي دوراً مهماً في تمويل المشاريع الاستثمارية للحكومة والقطاع الخاص، وبذلك لا تلجأ الحكومة إلى القروض الخارجية التي غالبا ما يترتب عليها اعباء كبيرة، بل إلى طرح مشاريعها في هذه السوق للاكتتاب على اسهمها والحصول على التمويل اللازم عبر اشتراك القطاع الخاص في عملية التمويل .  وتقسـم السـوق المنظمـة علـى نوعيـن همــا:</a:t>
            </a:r>
            <a:endParaRPr lang="en-US" sz="2000" dirty="0"/>
          </a:p>
          <a:p>
            <a:pPr marL="0" lvl="0" indent="0" algn="r" rtl="1">
              <a:spcBef>
                <a:spcPts val="0"/>
              </a:spcBef>
              <a:buNone/>
            </a:pPr>
            <a:r>
              <a:rPr lang="ar-IQ" sz="2000" b="1" dirty="0" smtClean="0"/>
              <a:t>- السـوق </a:t>
            </a:r>
            <a:r>
              <a:rPr lang="ar-IQ" sz="2000" b="1" dirty="0"/>
              <a:t>المركزيـة </a:t>
            </a:r>
            <a:endParaRPr lang="en-US" sz="2000" dirty="0"/>
          </a:p>
          <a:p>
            <a:pPr marL="0" indent="0" algn="just" rtl="1">
              <a:spcBef>
                <a:spcPts val="0"/>
              </a:spcBef>
              <a:buNone/>
            </a:pPr>
            <a:r>
              <a:rPr lang="ar-IQ" sz="2000" dirty="0"/>
              <a:t>يتم في إطارها التعامل بالأوراق المالية المسجلة لدى لجنة الأوراق المالية والسوق، كما هو الحال في سوق نيويورك وهي اكبر سوق في العالم، إذ تتعامل بما يقارب (80%) من الأوراق المالية المسجلة لدى اللجنة والسوق في الولايات المتحدة والتي تسمى احيانا بالمجلس الكبير.</a:t>
            </a:r>
            <a:endParaRPr lang="en-US" sz="2000" dirty="0"/>
          </a:p>
          <a:p>
            <a:pPr marL="0" lvl="0" indent="0" algn="r" rtl="1">
              <a:spcBef>
                <a:spcPts val="0"/>
              </a:spcBef>
              <a:buNone/>
            </a:pPr>
            <a:r>
              <a:rPr lang="ar-IQ" sz="2000" b="1" dirty="0" smtClean="0"/>
              <a:t>- السـوق المحليــة</a:t>
            </a:r>
            <a:endParaRPr lang="en-US" sz="2000" dirty="0"/>
          </a:p>
          <a:p>
            <a:pPr marL="0" indent="0" algn="just" rtl="1">
              <a:spcBef>
                <a:spcPts val="0"/>
              </a:spcBef>
              <a:buNone/>
            </a:pPr>
            <a:r>
              <a:rPr lang="ar-IQ" sz="2000" dirty="0"/>
              <a:t>ي</a:t>
            </a:r>
            <a:r>
              <a:rPr lang="ar-IQ" sz="2000" dirty="0" smtClean="0"/>
              <a:t>تم </a:t>
            </a:r>
            <a:r>
              <a:rPr lang="ar-IQ" sz="2000" dirty="0"/>
              <a:t>في اطارها التعامل ببقية الأوراق المالية المسجلة. وتقدم هذه السوق خدماتها إلى صغار المستثمرين ضمن المناطق الواقعة فيها. فضلا عن كبار المستثمرين مثل الهيئات والمؤسسات المتعاملة بالأوراق المالية التي تلجا اليها بسبب بساطة اجراءات عقد الصفقات وانخفاض عمولة الوسطاء.  </a:t>
            </a:r>
            <a:endParaRPr lang="en-US" sz="2000" dirty="0"/>
          </a:p>
          <a:p>
            <a:pPr marL="0" indent="0" algn="r" rtl="1">
              <a:buNone/>
            </a:pPr>
            <a:endParaRPr lang="en-US" sz="2000" dirty="0"/>
          </a:p>
        </p:txBody>
      </p:sp>
    </p:spTree>
    <p:extLst>
      <p:ext uri="{BB962C8B-B14F-4D97-AF65-F5344CB8AC3E}">
        <p14:creationId xmlns:p14="http://schemas.microsoft.com/office/powerpoint/2010/main" val="133355717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379</Words>
  <Application>Microsoft Office PowerPoint</Application>
  <PresentationFormat>On-screen Show (4:3)</PresentationFormat>
  <Paragraphs>15</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تقسيمات سوق الاوراق المالية</vt:lpstr>
      <vt:lpstr>تقسيمات السوق الثانوية طبقا لصيغة تنظيمها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35</cp:revision>
  <dcterms:created xsi:type="dcterms:W3CDTF">2006-08-16T00:00:00Z</dcterms:created>
  <dcterms:modified xsi:type="dcterms:W3CDTF">2019-01-27T21:31:57Z</dcterms:modified>
</cp:coreProperties>
</file>