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7081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201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7701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5519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88855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9858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6152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617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52819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551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77946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53792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5951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13176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3684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66416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31992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5414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5693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50839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98994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583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20536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66700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rtl="1">
              <a:buNone/>
            </a:pPr>
            <a:endParaRPr lang="ar-IQ" dirty="0" smtClean="0">
              <a:latin typeface="Simplified Arabic" pitchFamily="18" charset="-78"/>
              <a:cs typeface="Simplified Arabic" pitchFamily="18" charset="-78"/>
            </a:endParaRPr>
          </a:p>
          <a:p>
            <a:pPr marL="0" indent="0" algn="just" rtl="1">
              <a:buNone/>
            </a:pPr>
            <a:r>
              <a:rPr lang="ar-IQ" dirty="0">
                <a:latin typeface="Simplified Arabic" pitchFamily="18" charset="-78"/>
                <a:cs typeface="Simplified Arabic" pitchFamily="18" charset="-78"/>
              </a:rPr>
              <a:t>وعلى الرغم من تعدد الأسواق وتنوع عملياتها وطبيعة التنظيم في كل منها، الا انها تخضع جميعها لقواعد تتراوح ما بين تشريعات ولوائح ملزمة، وما بين اخلاقيات المهنة واعرافها. لذلك يلاحظ اهتمام الحكومات وهيئآت الأوراق المالية بالإشراف على أداء أسواق الأوراق المالية ومتابعتها، من خلال نشر المعلومات والشفافية وتهيئة البنية التحتية السليمة للسوق، ولاسيما وسائل نشر المعلومات، لتسهيل عمل  الاطراف المتعاملة في السوق جميعها. </a:t>
            </a:r>
            <a:endParaRPr lang="en-US" dirty="0">
              <a:latin typeface="Simplified Arabic" pitchFamily="18" charset="-78"/>
              <a:cs typeface="Simplified Arabic" pitchFamily="18" charset="-78"/>
            </a:endParaRPr>
          </a:p>
          <a:p>
            <a:pPr marL="0" indent="0" algn="just" rtl="1">
              <a:buNone/>
            </a:pPr>
            <a:endParaRPr lang="en-US" dirty="0">
              <a:latin typeface="Simplified Arabic" pitchFamily="18" charset="-78"/>
              <a:cs typeface="Simplified Arabic" pitchFamily="18" charset="-78"/>
            </a:endParaRPr>
          </a:p>
          <a:p>
            <a:pPr marL="0" indent="0" algn="just"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2945430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شروط قيام الأسواق المالية</a:t>
            </a:r>
            <a:endParaRPr lang="en-US" dirty="0"/>
          </a:p>
        </p:txBody>
      </p:sp>
      <p:sp>
        <p:nvSpPr>
          <p:cNvPr id="3" name="Content Placeholder 2"/>
          <p:cNvSpPr>
            <a:spLocks noGrp="1"/>
          </p:cNvSpPr>
          <p:nvPr>
            <p:ph idx="1"/>
          </p:nvPr>
        </p:nvSpPr>
        <p:spPr>
          <a:xfrm>
            <a:off x="228600" y="1371600"/>
            <a:ext cx="8458200" cy="4525963"/>
          </a:xfrm>
        </p:spPr>
        <p:txBody>
          <a:bodyPr>
            <a:noAutofit/>
          </a:bodyPr>
          <a:lstStyle/>
          <a:p>
            <a:pPr marL="0" indent="0" algn="r" rtl="1">
              <a:buNone/>
            </a:pPr>
            <a:r>
              <a:rPr lang="ar-IQ" sz="2000" dirty="0" smtClean="0">
                <a:latin typeface="Simplified Arabic" pitchFamily="18" charset="-78"/>
                <a:cs typeface="Simplified Arabic" pitchFamily="18" charset="-78"/>
              </a:rPr>
              <a:t> 1- </a:t>
            </a:r>
            <a:r>
              <a:rPr lang="ar-SA" sz="2000" dirty="0" smtClean="0">
                <a:latin typeface="Simplified Arabic" pitchFamily="18" charset="-78"/>
                <a:cs typeface="Simplified Arabic" pitchFamily="18" charset="-78"/>
              </a:rPr>
              <a:t>العلانية </a:t>
            </a:r>
            <a:r>
              <a:rPr lang="ar-SA" sz="2000" dirty="0">
                <a:latin typeface="Simplified Arabic" pitchFamily="18" charset="-78"/>
                <a:cs typeface="Simplified Arabic" pitchFamily="18" charset="-78"/>
              </a:rPr>
              <a:t>: نشر الأسعار اليومية للأوراق المالية للتعامل عليها في نشرة مكتوبة</a:t>
            </a:r>
            <a:r>
              <a:rPr lang="en-US" sz="2000" dirty="0">
                <a:latin typeface="Simplified Arabic" pitchFamily="18" charset="-78"/>
                <a:cs typeface="Simplified Arabic" pitchFamily="18" charset="-78"/>
              </a:rPr>
              <a:t>.</a:t>
            </a:r>
          </a:p>
          <a:p>
            <a:pPr marL="0" indent="0" algn="r" rtl="1">
              <a:buNone/>
            </a:pPr>
            <a:r>
              <a:rPr lang="ar-IQ" sz="2000" dirty="0" smtClean="0">
                <a:latin typeface="Simplified Arabic" pitchFamily="18" charset="-78"/>
                <a:cs typeface="Simplified Arabic" pitchFamily="18" charset="-78"/>
              </a:rPr>
              <a:t>2- </a:t>
            </a:r>
            <a:r>
              <a:rPr lang="ar-SA"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يتم التعامل داخل السوق من خلال الوسطاء الماليين والسماسرة الذين يمثلون حلقة الوصل بين البائع والمشتري</a:t>
            </a:r>
            <a:r>
              <a:rPr lang="en-US" sz="2000" dirty="0">
                <a:latin typeface="Simplified Arabic" pitchFamily="18" charset="-78"/>
                <a:cs typeface="Simplified Arabic" pitchFamily="18" charset="-78"/>
              </a:rPr>
              <a:t> .</a:t>
            </a:r>
          </a:p>
          <a:p>
            <a:pPr marL="0" indent="0" algn="r" rtl="1">
              <a:buNone/>
            </a:pPr>
            <a:r>
              <a:rPr lang="ar-IQ" sz="2000" dirty="0" smtClean="0">
                <a:latin typeface="Simplified Arabic" pitchFamily="18" charset="-78"/>
                <a:cs typeface="Simplified Arabic" pitchFamily="18" charset="-78"/>
              </a:rPr>
              <a:t>3- </a:t>
            </a:r>
            <a:r>
              <a:rPr lang="en-US"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يجب أن تكون الأوراق المالية قابلة للتداول</a:t>
            </a:r>
            <a:r>
              <a:rPr lang="en-US" sz="2000" dirty="0">
                <a:latin typeface="Simplified Arabic" pitchFamily="18" charset="-78"/>
                <a:cs typeface="Simplified Arabic" pitchFamily="18" charset="-78"/>
              </a:rPr>
              <a:t> .</a:t>
            </a:r>
          </a:p>
          <a:p>
            <a:pPr marL="0" indent="0" algn="r" rtl="1">
              <a:buNone/>
            </a:pPr>
            <a:r>
              <a:rPr lang="ar-SA" sz="2000" dirty="0" smtClean="0">
                <a:latin typeface="Simplified Arabic" pitchFamily="18" charset="-78"/>
                <a:cs typeface="Simplified Arabic" pitchFamily="18" charset="-78"/>
              </a:rPr>
              <a:t>4- </a:t>
            </a:r>
            <a:r>
              <a:rPr lang="ar-SA" sz="2000" dirty="0">
                <a:latin typeface="Simplified Arabic" pitchFamily="18" charset="-78"/>
                <a:cs typeface="Simplified Arabic" pitchFamily="18" charset="-78"/>
              </a:rPr>
              <a:t>يجب أن تتسم الأوراق المالية بالمرونة الكافية لسهولة انتقال ملكية الأوراق من مشروع لآخر</a:t>
            </a:r>
            <a:r>
              <a:rPr lang="en-US" sz="2000" dirty="0">
                <a:latin typeface="Simplified Arabic" pitchFamily="18" charset="-78"/>
                <a:cs typeface="Simplified Arabic" pitchFamily="18" charset="-78"/>
              </a:rPr>
              <a:t> .</a:t>
            </a:r>
          </a:p>
          <a:p>
            <a:pPr marL="0" indent="0" algn="r" rtl="1">
              <a:buNone/>
            </a:pPr>
            <a:r>
              <a:rPr lang="ar-IQ" sz="2000" dirty="0" smtClean="0">
                <a:latin typeface="Simplified Arabic" pitchFamily="18" charset="-78"/>
                <a:cs typeface="Simplified Arabic" pitchFamily="18" charset="-78"/>
              </a:rPr>
              <a:t>5-</a:t>
            </a:r>
            <a:r>
              <a:rPr lang="en-US"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يجب أن تتحقق في هذه الأسواق عنصر المنافسة الحرة بين العرض والطلب لتكون أسواقا متوازنة</a:t>
            </a:r>
            <a:r>
              <a:rPr lang="en-US" sz="2000" dirty="0">
                <a:latin typeface="Simplified Arabic" pitchFamily="18" charset="-78"/>
                <a:cs typeface="Simplified Arabic" pitchFamily="18" charset="-78"/>
              </a:rPr>
              <a:t>.</a:t>
            </a:r>
          </a:p>
          <a:p>
            <a:pPr marL="0" indent="0" algn="r" rtl="1">
              <a:buNone/>
            </a:pPr>
            <a:r>
              <a:rPr lang="ar-SA" sz="2000" dirty="0">
                <a:latin typeface="Simplified Arabic" pitchFamily="18" charset="-78"/>
                <a:cs typeface="Simplified Arabic" pitchFamily="18" charset="-78"/>
              </a:rPr>
              <a:t> 6- توافر الحرية الاقتصادية حتى تتمكن سوق الأوراق المالية من القيام بدورها</a:t>
            </a:r>
            <a:r>
              <a:rPr lang="en-US" sz="2000" dirty="0">
                <a:latin typeface="Simplified Arabic" pitchFamily="18" charset="-78"/>
                <a:cs typeface="Simplified Arabic" pitchFamily="18" charset="-78"/>
              </a:rPr>
              <a:t> .</a:t>
            </a:r>
          </a:p>
          <a:p>
            <a:pPr marL="0" indent="0" algn="r" rtl="1">
              <a:buNone/>
            </a:pPr>
            <a:r>
              <a:rPr lang="ar-IQ" sz="2000" dirty="0" smtClean="0">
                <a:latin typeface="Simplified Arabic" pitchFamily="18" charset="-78"/>
                <a:cs typeface="Simplified Arabic" pitchFamily="18" charset="-78"/>
              </a:rPr>
              <a:t>7-</a:t>
            </a:r>
            <a:r>
              <a:rPr lang="en-US"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وجود خبراء أكفاء لإدارة التداول داخل البورصة حفاظاً على أموال العملاء ولضمان استقرار نشاط </a:t>
            </a:r>
            <a:r>
              <a:rPr lang="ar-IQ" sz="2000" dirty="0" smtClean="0">
                <a:latin typeface="Simplified Arabic" pitchFamily="18" charset="-78"/>
                <a:cs typeface="Simplified Arabic" pitchFamily="18" charset="-78"/>
              </a:rPr>
              <a:t>    </a:t>
            </a:r>
            <a:r>
              <a:rPr lang="ar-SA" sz="2000" dirty="0" smtClean="0">
                <a:latin typeface="Simplified Arabic" pitchFamily="18" charset="-78"/>
                <a:cs typeface="Simplified Arabic" pitchFamily="18" charset="-78"/>
              </a:rPr>
              <a:t>السوق</a:t>
            </a:r>
            <a:r>
              <a:rPr lang="en-US" sz="2000" dirty="0" smtClean="0">
                <a:latin typeface="Simplified Arabic" pitchFamily="18" charset="-78"/>
                <a:cs typeface="Simplified Arabic" pitchFamily="18" charset="-78"/>
              </a:rPr>
              <a:t> </a:t>
            </a:r>
            <a:r>
              <a:rPr lang="en-US" sz="2000" dirty="0">
                <a:latin typeface="Simplified Arabic" pitchFamily="18" charset="-78"/>
                <a:cs typeface="Simplified Arabic" pitchFamily="18" charset="-78"/>
              </a:rPr>
              <a:t>.</a:t>
            </a:r>
          </a:p>
          <a:p>
            <a:pPr marL="0" indent="0" algn="r" rtl="1">
              <a:buNone/>
            </a:pPr>
            <a:r>
              <a:rPr lang="ar-SA" sz="2000" dirty="0" smtClean="0">
                <a:latin typeface="Simplified Arabic" pitchFamily="18" charset="-78"/>
                <a:cs typeface="Simplified Arabic" pitchFamily="18" charset="-78"/>
              </a:rPr>
              <a:t>8- </a:t>
            </a:r>
            <a:r>
              <a:rPr lang="ar-SA" sz="2000" dirty="0">
                <a:latin typeface="Simplified Arabic" pitchFamily="18" charset="-78"/>
                <a:cs typeface="Simplified Arabic" pitchFamily="18" charset="-78"/>
              </a:rPr>
              <a:t>توافر التغطية المناسبة لربط البورصات ببعضها البعض لضمان توافر المعلومات بدقة</a:t>
            </a:r>
            <a:r>
              <a:rPr lang="en-US" sz="2000" dirty="0">
                <a:latin typeface="Simplified Arabic" pitchFamily="18" charset="-78"/>
                <a:cs typeface="Simplified Arabic" pitchFamily="18" charset="-78"/>
              </a:rPr>
              <a:t> .</a:t>
            </a:r>
          </a:p>
          <a:p>
            <a:pPr marL="0" indent="0" algn="r" rtl="1">
              <a:buNone/>
            </a:pPr>
            <a:r>
              <a:rPr lang="ar-IQ" sz="2000" dirty="0" smtClean="0">
                <a:latin typeface="Simplified Arabic" pitchFamily="18" charset="-78"/>
                <a:cs typeface="Simplified Arabic" pitchFamily="18" charset="-78"/>
              </a:rPr>
              <a:t>9-</a:t>
            </a:r>
            <a:r>
              <a:rPr lang="en-US"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سرعة إتمام الصفقات وعرض آراء العملاء خلال المدة بالشروط المحددة بآرائهم</a:t>
            </a:r>
            <a:r>
              <a:rPr lang="en-US" sz="2000" dirty="0">
                <a:latin typeface="Simplified Arabic" pitchFamily="18" charset="-78"/>
                <a:cs typeface="Simplified Arabic" pitchFamily="18" charset="-78"/>
              </a:rPr>
              <a:t> .</a:t>
            </a:r>
          </a:p>
          <a:p>
            <a:pPr marL="0" indent="0" algn="r" rtl="1">
              <a:buNone/>
            </a:pPr>
            <a:r>
              <a:rPr lang="ar-IQ" sz="2000" dirty="0" smtClean="0">
                <a:latin typeface="Simplified Arabic" pitchFamily="18" charset="-78"/>
                <a:cs typeface="Simplified Arabic" pitchFamily="18" charset="-78"/>
              </a:rPr>
              <a:t>10</a:t>
            </a:r>
            <a:r>
              <a:rPr lang="en-US"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التأكيد على أن التعامل يتم على أوراق مالية سليمة وأن عقد العمليات لا يصاحبه غش </a:t>
            </a:r>
            <a:r>
              <a:rPr lang="ar-SA" sz="2000" dirty="0" smtClean="0">
                <a:latin typeface="Simplified Arabic" pitchFamily="18" charset="-78"/>
                <a:cs typeface="Simplified Arabic" pitchFamily="18" charset="-78"/>
              </a:rPr>
              <a:t>أو</a:t>
            </a:r>
            <a:r>
              <a:rPr lang="ar-IQ" sz="2000" dirty="0" smtClean="0">
                <a:latin typeface="Simplified Arabic" pitchFamily="18" charset="-78"/>
                <a:cs typeface="Simplified Arabic" pitchFamily="18" charset="-78"/>
              </a:rPr>
              <a:t> </a:t>
            </a:r>
            <a:r>
              <a:rPr lang="ar-SA" sz="2000" dirty="0" smtClean="0">
                <a:latin typeface="Simplified Arabic" pitchFamily="18" charset="-78"/>
                <a:cs typeface="Simplified Arabic" pitchFamily="18" charset="-78"/>
              </a:rPr>
              <a:t>تلاعب</a:t>
            </a:r>
            <a:r>
              <a:rPr lang="en-US" sz="2000" dirty="0" smtClean="0">
                <a:latin typeface="Simplified Arabic" pitchFamily="18" charset="-78"/>
                <a:cs typeface="Simplified Arabic" pitchFamily="18" charset="-78"/>
              </a:rPr>
              <a:t>.</a:t>
            </a: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3004275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226</Words>
  <Application>Microsoft Office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PowerPoint Presentation</vt:lpstr>
      <vt:lpstr>شروط قيام الأسواق المالية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37</cp:revision>
  <dcterms:created xsi:type="dcterms:W3CDTF">2006-08-16T00:00:00Z</dcterms:created>
  <dcterms:modified xsi:type="dcterms:W3CDTF">2019-01-27T21:34:18Z</dcterms:modified>
</cp:coreProperties>
</file>