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6"/>
  </p:notesMasterIdLst>
  <p:sldIdLst>
    <p:sldId id="256"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52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84B05-EE81-45DA-B17A-9B89E9F32258}" type="datetimeFigureOut">
              <a:rPr lang="en-US" smtClean="0"/>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6D84D-F506-4424-8B4C-FC5E619B2621}" type="slidenum">
              <a:rPr lang="en-US" smtClean="0"/>
              <a:t>‹#›</a:t>
            </a:fld>
            <a:endParaRPr lang="en-US"/>
          </a:p>
        </p:txBody>
      </p:sp>
    </p:spTree>
    <p:extLst>
      <p:ext uri="{BB962C8B-B14F-4D97-AF65-F5344CB8AC3E}">
        <p14:creationId xmlns:p14="http://schemas.microsoft.com/office/powerpoint/2010/main" val="2122298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fld id="{F5266C0F-2D53-4D20-B7D4-7FFE1AE482C7}"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9B5F19F-48D5-4F48-B014-56489C726A44}"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65255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5B61F8D9-4C54-4520-87E1-A663017DE5F2}"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F6C06EC-5C18-4003-9110-1042CAFF9C1C}"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89014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CC1894BD-9221-4A3E-B08E-C0FCC700267F}"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A5AF650-9EDB-4D1F-8E5E-08837A267A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38114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0028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4596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240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9619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0715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2342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59816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8721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D918FD19-2FE3-454A-93D9-863914A61B0E}"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67D7F96-CA0F-4AB6-B2FA-2889A306FDA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219088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16738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56476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179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42541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22703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61419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7439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29615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54015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7643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CDBF9A-844F-40D7-9885-79E53A869FF1}"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63DC9DA-AB11-4D45-BA07-9EDE54E037C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501961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50031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72601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61493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6915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3"/>
          <p:cNvSpPr>
            <a:spLocks noGrp="1"/>
          </p:cNvSpPr>
          <p:nvPr>
            <p:ph type="dt" sz="half" idx="10"/>
          </p:nvPr>
        </p:nvSpPr>
        <p:spPr/>
        <p:txBody>
          <a:bodyPr/>
          <a:lstStyle>
            <a:lvl1pPr>
              <a:defRPr/>
            </a:lvl1pPr>
          </a:lstStyle>
          <a:p>
            <a:pPr>
              <a:defRPr/>
            </a:pPr>
            <a:fld id="{E589D9F9-4A3E-4C07-8FA1-25A607ECA444}"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5D8FD8F-E388-44DA-8689-606F25A3F5A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1547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3"/>
          <p:cNvSpPr>
            <a:spLocks noGrp="1"/>
          </p:cNvSpPr>
          <p:nvPr>
            <p:ph type="dt" sz="half" idx="10"/>
          </p:nvPr>
        </p:nvSpPr>
        <p:spPr/>
        <p:txBody>
          <a:bodyPr/>
          <a:lstStyle>
            <a:lvl1pPr>
              <a:defRPr/>
            </a:lvl1pPr>
          </a:lstStyle>
          <a:p>
            <a:pPr>
              <a:defRPr/>
            </a:pPr>
            <a:fld id="{0A65F863-E173-45E1-8AA0-61912E8D8D14}" type="datetimeFigureOut">
              <a:rPr lang="ar-IQ">
                <a:solidFill>
                  <a:prstClr val="black">
                    <a:tint val="75000"/>
                  </a:prstClr>
                </a:solidFill>
              </a:rPr>
              <a:pPr>
                <a:defRPr/>
              </a:pPr>
              <a:t>22/05/1440</a:t>
            </a:fld>
            <a:endParaRPr lang="ar-IQ">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A49D02B-93AD-4803-B10C-7CACD999E67A}"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14129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3"/>
          <p:cNvSpPr>
            <a:spLocks noGrp="1"/>
          </p:cNvSpPr>
          <p:nvPr>
            <p:ph type="dt" sz="half" idx="10"/>
          </p:nvPr>
        </p:nvSpPr>
        <p:spPr/>
        <p:txBody>
          <a:bodyPr/>
          <a:lstStyle>
            <a:lvl1pPr>
              <a:defRPr/>
            </a:lvl1pPr>
          </a:lstStyle>
          <a:p>
            <a:pPr>
              <a:defRPr/>
            </a:pPr>
            <a:fld id="{83C66A13-8C6C-4A3F-9749-3BEAEC3A34AC}" type="datetimeFigureOut">
              <a:rPr lang="ar-IQ">
                <a:solidFill>
                  <a:prstClr val="black">
                    <a:tint val="75000"/>
                  </a:prstClr>
                </a:solidFill>
              </a:rPr>
              <a:pPr>
                <a:defRPr/>
              </a:pPr>
              <a:t>22/05/1440</a:t>
            </a:fld>
            <a:endParaRPr lang="ar-IQ">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BD0080C-F2F2-4C8A-AE87-9F39E4D1A26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43856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9EDA8B-8E8A-4725-8BDF-F6DC72CF9A64}" type="datetimeFigureOut">
              <a:rPr lang="ar-IQ">
                <a:solidFill>
                  <a:prstClr val="black">
                    <a:tint val="75000"/>
                  </a:prstClr>
                </a:solidFill>
              </a:rPr>
              <a:pPr>
                <a:defRPr/>
              </a:pPr>
              <a:t>22/05/1440</a:t>
            </a:fld>
            <a:endParaRPr lang="ar-IQ">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F72FC18-1278-4CC1-ACD6-6DE9A58E7928}"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54657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98D946-EE3D-4E8F-B7D8-F0F75A4C5F18}"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B5438EC-BA16-48EE-AFA9-C67D9AF6DE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2583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E34C5C-C77F-4F42-B95E-5C69A626CD07}"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957C9C4-84A4-4919-A238-B726C7C2B15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90657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IQ"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rtl="1">
              <a:defRPr/>
            </a:pPr>
            <a:fld id="{C4040F37-1F14-4008-848D-42EE6F8B5EE8}" type="datetimeFigureOut">
              <a:rPr lang="ar-IQ">
                <a:solidFill>
                  <a:prstClr val="black">
                    <a:tint val="75000"/>
                  </a:prstClr>
                </a:solidFill>
              </a:rPr>
              <a:pPr rtl="1">
                <a:defRPr/>
              </a:pPr>
              <a:t>22/05/1440</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rtl="1">
              <a:defRPr/>
            </a:pPr>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rtl="1">
              <a:defRPr/>
            </a:pPr>
            <a:fld id="{A2C8A176-EED7-46CD-8B05-0EC7783C8F23}" type="slidenum">
              <a:rPr lang="ar-IQ">
                <a:solidFill>
                  <a:prstClr val="black">
                    <a:tint val="75000"/>
                  </a:prstClr>
                </a:solidFill>
              </a:rPr>
              <a:pPr rtl="1">
                <a:defRPr/>
              </a:pPr>
              <a:t>‹#›</a:t>
            </a:fld>
            <a:endParaRPr lang="ar-IQ">
              <a:solidFill>
                <a:prstClr val="black">
                  <a:tint val="75000"/>
                </a:prstClr>
              </a:solidFill>
            </a:endParaRPr>
          </a:p>
        </p:txBody>
      </p:sp>
    </p:spTree>
    <p:extLst>
      <p:ext uri="{BB962C8B-B14F-4D97-AF65-F5344CB8AC3E}">
        <p14:creationId xmlns:p14="http://schemas.microsoft.com/office/powerpoint/2010/main" val="2297593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47448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16143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مؤش</a:t>
            </a:r>
            <a:r>
              <a:rPr lang="ar-IQ" b="1" dirty="0"/>
              <a:t>را</a:t>
            </a:r>
            <a:r>
              <a:rPr lang="ar-SA" b="1" dirty="0"/>
              <a:t>ت البورصات العالمية</a:t>
            </a:r>
            <a:endParaRPr lang="en-US" dirty="0"/>
          </a:p>
        </p:txBody>
      </p:sp>
      <p:sp>
        <p:nvSpPr>
          <p:cNvPr id="3" name="Content Placeholder 2"/>
          <p:cNvSpPr>
            <a:spLocks noGrp="1"/>
          </p:cNvSpPr>
          <p:nvPr>
            <p:ph idx="1"/>
          </p:nvPr>
        </p:nvSpPr>
        <p:spPr/>
        <p:txBody>
          <a:bodyPr>
            <a:normAutofit fontScale="77500" lnSpcReduction="20000"/>
          </a:bodyPr>
          <a:lstStyle/>
          <a:p>
            <a:pPr marL="0" indent="0" algn="r" rtl="1">
              <a:buNone/>
            </a:pPr>
            <a:r>
              <a:rPr lang="ar-SA" b="1" dirty="0">
                <a:latin typeface="Simplified Arabic" pitchFamily="18" charset="-78"/>
                <a:cs typeface="Simplified Arabic" pitchFamily="18" charset="-78"/>
              </a:rPr>
              <a:t>رابعا - مؤشر </a:t>
            </a:r>
            <a:r>
              <a:rPr lang="ar-SA" b="1" dirty="0" smtClean="0">
                <a:latin typeface="Simplified Arabic" pitchFamily="18" charset="-78"/>
                <a:cs typeface="Simplified Arabic" pitchFamily="18" charset="-78"/>
              </a:rPr>
              <a:t>نيكاي</a:t>
            </a:r>
            <a:r>
              <a:rPr lang="ar-IQ" b="1" dirty="0" smtClean="0">
                <a:latin typeface="Simplified Arabic" pitchFamily="18" charset="-78"/>
                <a:cs typeface="Simplified Arabic" pitchFamily="18" charset="-78"/>
              </a:rPr>
              <a:t> 225 </a:t>
            </a:r>
            <a:r>
              <a:rPr lang="en-US" b="1" dirty="0" smtClean="0">
                <a:latin typeface="Simplified Arabic" pitchFamily="18" charset="-78"/>
                <a:cs typeface="Simplified Arabic" pitchFamily="18" charset="-78"/>
              </a:rPr>
              <a:t>: </a:t>
            </a:r>
            <a:r>
              <a:rPr lang="en-US" b="1" dirty="0">
                <a:latin typeface="Simplified Arabic" pitchFamily="18" charset="-78"/>
                <a:cs typeface="Simplified Arabic" pitchFamily="18" charset="-78"/>
              </a:rPr>
              <a:t>Nikkei</a:t>
            </a:r>
            <a:endParaRPr lang="en-US" dirty="0">
              <a:latin typeface="Simplified Arabic" pitchFamily="18" charset="-78"/>
              <a:cs typeface="Simplified Arabic" pitchFamily="18" charset="-78"/>
            </a:endParaRPr>
          </a:p>
          <a:p>
            <a:pPr marL="0" indent="0" algn="just" rtl="1">
              <a:buNone/>
            </a:pPr>
            <a:r>
              <a:rPr lang="ar-IQ" dirty="0" smtClean="0">
                <a:latin typeface="Simplified Arabic" pitchFamily="18" charset="-78"/>
                <a:cs typeface="Simplified Arabic" pitchFamily="18" charset="-78"/>
              </a:rPr>
              <a:t>هو</a:t>
            </a:r>
            <a:r>
              <a:rPr lang="ar-SA"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أهم مؤشرات سوق الأسهم في اليابان ٬ وكان البدء في حسابه في السابع من شهر سبتمبر عام</a:t>
            </a:r>
            <a:r>
              <a:rPr lang="en-US" dirty="0">
                <a:latin typeface="Simplified Arabic" pitchFamily="18" charset="-78"/>
                <a:cs typeface="Simplified Arabic" pitchFamily="18" charset="-78"/>
              </a:rPr>
              <a:t> 1950 </a:t>
            </a:r>
            <a:r>
              <a:rPr lang="ar-SA" dirty="0">
                <a:latin typeface="Simplified Arabic" pitchFamily="18" charset="-78"/>
                <a:cs typeface="Simplified Arabic" pitchFamily="18" charset="-78"/>
              </a:rPr>
              <a:t>٬ حيث حل محل المؤشر الذي كان معمولا به منذ عام٬ ويتم حسابه بإتباع أسلوب مؤشر داوجونز</a:t>
            </a:r>
            <a:r>
              <a:rPr lang="en-US" dirty="0">
                <a:latin typeface="Simplified Arabic" pitchFamily="18" charset="-78"/>
                <a:cs typeface="Simplified Arabic" pitchFamily="18" charset="-78"/>
              </a:rPr>
              <a:t> 1949</a:t>
            </a:r>
            <a:r>
              <a:rPr lang="ar-SA" dirty="0">
                <a:latin typeface="Simplified Arabic" pitchFamily="18" charset="-78"/>
                <a:cs typeface="Simplified Arabic" pitchFamily="18" charset="-78"/>
              </a:rPr>
              <a:t>، ولكن عدد الشركات الداخلة في حسابه يبلغ</a:t>
            </a:r>
            <a:r>
              <a:rPr lang="en-US" dirty="0">
                <a:latin typeface="Simplified Arabic" pitchFamily="18" charset="-78"/>
                <a:cs typeface="Simplified Arabic" pitchFamily="18" charset="-78"/>
              </a:rPr>
              <a:t> 225 </a:t>
            </a:r>
            <a:r>
              <a:rPr lang="ar-SA" dirty="0">
                <a:latin typeface="Simplified Arabic" pitchFamily="18" charset="-78"/>
                <a:cs typeface="Simplified Arabic" pitchFamily="18" charset="-78"/>
              </a:rPr>
              <a:t>شركة كما أن هوية تلك الشركات يتم تعديلها من حين لآخر حسب أوضاع تلك الشركات من حيث سيولة أسهمها في السوق ومدى تمثيلها لقطاع الصناعة التي تنتمي إليه</a:t>
            </a:r>
            <a:r>
              <a:rPr lang="en-US" dirty="0">
                <a:latin typeface="Simplified Arabic" pitchFamily="18" charset="-78"/>
                <a:cs typeface="Simplified Arabic" pitchFamily="18" charset="-78"/>
              </a:rPr>
              <a:t> .</a:t>
            </a:r>
          </a:p>
          <a:p>
            <a:pPr marL="0" indent="0" algn="just" rtl="1">
              <a:buNone/>
            </a:pPr>
            <a:r>
              <a:rPr lang="ar-IQ" dirty="0">
                <a:latin typeface="Simplified Arabic" pitchFamily="18" charset="-78"/>
                <a:cs typeface="Simplified Arabic" pitchFamily="18" charset="-78"/>
              </a:rPr>
              <a:t>ا</a:t>
            </a:r>
            <a:r>
              <a:rPr lang="ar-SA" dirty="0" smtClean="0">
                <a:latin typeface="Simplified Arabic" pitchFamily="18" charset="-78"/>
                <a:cs typeface="Simplified Arabic" pitchFamily="18" charset="-78"/>
              </a:rPr>
              <a:t>ن </a:t>
            </a:r>
            <a:r>
              <a:rPr lang="ar-SA" dirty="0">
                <a:latin typeface="Simplified Arabic" pitchFamily="18" charset="-78"/>
                <a:cs typeface="Simplified Arabic" pitchFamily="18" charset="-78"/>
              </a:rPr>
              <a:t>مؤشر نيكاي</a:t>
            </a:r>
            <a:r>
              <a:rPr lang="en-US" dirty="0">
                <a:latin typeface="Simplified Arabic" pitchFamily="18" charset="-78"/>
                <a:cs typeface="Simplified Arabic" pitchFamily="18" charset="-78"/>
              </a:rPr>
              <a:t> 225 </a:t>
            </a:r>
            <a:r>
              <a:rPr lang="ar-SA" dirty="0">
                <a:latin typeface="Simplified Arabic" pitchFamily="18" charset="-78"/>
                <a:cs typeface="Simplified Arabic" pitchFamily="18" charset="-78"/>
              </a:rPr>
              <a:t>ليس المؤشر الوحيد الذي يحمل اسم نيكاي حيث أن هناك مؤشراً آخر </a:t>
            </a:r>
            <a:r>
              <a:rPr lang="ar-SA" dirty="0" smtClean="0">
                <a:latin typeface="Simplified Arabic" pitchFamily="18" charset="-78"/>
                <a:cs typeface="Simplified Arabic" pitchFamily="18" charset="-78"/>
              </a:rPr>
              <a:t>يسمى</a:t>
            </a:r>
            <a:r>
              <a:rPr lang="ar-IQ" dirty="0" smtClean="0">
                <a:latin typeface="Simplified Arabic" pitchFamily="18" charset="-78"/>
                <a:cs typeface="Simplified Arabic" pitchFamily="18" charset="-78"/>
              </a:rPr>
              <a:t> (</a:t>
            </a:r>
            <a:r>
              <a:rPr lang="ar-SA" dirty="0" smtClean="0">
                <a:latin typeface="Simplified Arabic" pitchFamily="18" charset="-78"/>
                <a:cs typeface="Simplified Arabic" pitchFamily="18" charset="-78"/>
              </a:rPr>
              <a:t>نيكاي</a:t>
            </a:r>
            <a:r>
              <a:rPr lang="ar-IQ" dirty="0" smtClean="0">
                <a:latin typeface="Simplified Arabic" pitchFamily="18" charset="-78"/>
                <a:cs typeface="Simplified Arabic" pitchFamily="18" charset="-78"/>
              </a:rPr>
              <a:t>300)</a:t>
            </a:r>
            <a:r>
              <a:rPr lang="en-US"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تم العمل به منذ عام</a:t>
            </a:r>
            <a:r>
              <a:rPr lang="en-US" dirty="0">
                <a:latin typeface="Simplified Arabic" pitchFamily="18" charset="-78"/>
                <a:cs typeface="Simplified Arabic" pitchFamily="18" charset="-78"/>
              </a:rPr>
              <a:t> 1993 </a:t>
            </a:r>
            <a:r>
              <a:rPr lang="ar-SA" dirty="0">
                <a:latin typeface="Simplified Arabic" pitchFamily="18" charset="-78"/>
                <a:cs typeface="Simplified Arabic" pitchFamily="18" charset="-78"/>
              </a:rPr>
              <a:t>وهو مؤشر مرجح بالقيمة </a:t>
            </a:r>
            <a:r>
              <a:rPr lang="ar-SA" dirty="0" smtClean="0">
                <a:latin typeface="Simplified Arabic" pitchFamily="18" charset="-78"/>
                <a:cs typeface="Simplified Arabic" pitchFamily="18" charset="-78"/>
              </a:rPr>
              <a:t>السوقية</a:t>
            </a:r>
            <a:r>
              <a:rPr lang="ar-IQ" dirty="0" smtClean="0">
                <a:latin typeface="Simplified Arabic" pitchFamily="18" charset="-78"/>
                <a:cs typeface="Simplified Arabic" pitchFamily="18" charset="-78"/>
              </a:rPr>
              <a:t>.</a:t>
            </a:r>
            <a:r>
              <a:rPr lang="ar-SA" dirty="0" smtClean="0">
                <a:latin typeface="Simplified Arabic" pitchFamily="18" charset="-78"/>
                <a:cs typeface="Simplified Arabic" pitchFamily="18" charset="-78"/>
              </a:rPr>
              <a:t> </a:t>
            </a:r>
            <a:endParaRPr lang="ar-IQ" dirty="0" smtClean="0">
              <a:latin typeface="Simplified Arabic" pitchFamily="18" charset="-78"/>
              <a:cs typeface="Simplified Arabic" pitchFamily="18" charset="-78"/>
            </a:endParaRPr>
          </a:p>
          <a:p>
            <a:pPr marL="0" indent="0" algn="just" rtl="1">
              <a:buNone/>
            </a:pPr>
            <a:r>
              <a:rPr lang="ar-SA" dirty="0" smtClean="0">
                <a:latin typeface="Simplified Arabic" pitchFamily="18" charset="-78"/>
                <a:cs typeface="Simplified Arabic" pitchFamily="18" charset="-78"/>
              </a:rPr>
              <a:t>كما </a:t>
            </a:r>
            <a:r>
              <a:rPr lang="ar-SA" dirty="0">
                <a:latin typeface="Simplified Arabic" pitchFamily="18" charset="-78"/>
                <a:cs typeface="Simplified Arabic" pitchFamily="18" charset="-78"/>
              </a:rPr>
              <a:t>أن هنالك </a:t>
            </a:r>
            <a:r>
              <a:rPr lang="ar-SA" dirty="0" smtClean="0">
                <a:latin typeface="Simplified Arabic" pitchFamily="18" charset="-78"/>
                <a:cs typeface="Simplified Arabic" pitchFamily="18" charset="-78"/>
              </a:rPr>
              <a:t>مؤشر</a:t>
            </a:r>
            <a:r>
              <a:rPr lang="ar-IQ" dirty="0" smtClean="0">
                <a:latin typeface="Simplified Arabic" pitchFamily="18" charset="-78"/>
                <a:cs typeface="Simplified Arabic" pitchFamily="18" charset="-78"/>
              </a:rPr>
              <a:t>اً</a:t>
            </a:r>
            <a:r>
              <a:rPr lang="ar-SA"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آخر يسمى </a:t>
            </a:r>
            <a:r>
              <a:rPr lang="ar-IQ" dirty="0" smtClean="0">
                <a:latin typeface="Simplified Arabic" pitchFamily="18" charset="-78"/>
                <a:cs typeface="Simplified Arabic" pitchFamily="18" charset="-78"/>
              </a:rPr>
              <a:t>(</a:t>
            </a:r>
            <a:r>
              <a:rPr lang="ar-SA" dirty="0" smtClean="0">
                <a:latin typeface="Simplified Arabic" pitchFamily="18" charset="-78"/>
                <a:cs typeface="Simplified Arabic" pitchFamily="18" charset="-78"/>
              </a:rPr>
              <a:t>نيكاي </a:t>
            </a:r>
            <a:r>
              <a:rPr lang="ar-SA" dirty="0">
                <a:latin typeface="Simplified Arabic" pitchFamily="18" charset="-78"/>
                <a:cs typeface="Simplified Arabic" pitchFamily="18" charset="-78"/>
              </a:rPr>
              <a:t>ستايل </a:t>
            </a:r>
            <a:r>
              <a:rPr lang="ar-SA" dirty="0" smtClean="0">
                <a:latin typeface="Simplified Arabic" pitchFamily="18" charset="-78"/>
                <a:cs typeface="Simplified Arabic" pitchFamily="18" charset="-78"/>
              </a:rPr>
              <a:t>إندكس</a:t>
            </a:r>
            <a:r>
              <a:rPr lang="ar-IQ" dirty="0" smtClean="0">
                <a:latin typeface="Simplified Arabic" pitchFamily="18" charset="-78"/>
                <a:cs typeface="Simplified Arabic" pitchFamily="18" charset="-78"/>
              </a:rPr>
              <a:t>)</a:t>
            </a:r>
            <a:r>
              <a:rPr lang="ar-SA" dirty="0" smtClean="0">
                <a:latin typeface="Simplified Arabic" pitchFamily="18" charset="-78"/>
                <a:cs typeface="Simplified Arabic" pitchFamily="18" charset="-78"/>
              </a:rPr>
              <a:t> يدخل </a:t>
            </a:r>
            <a:r>
              <a:rPr lang="ar-SA" dirty="0">
                <a:latin typeface="Simplified Arabic" pitchFamily="18" charset="-78"/>
                <a:cs typeface="Simplified Arabic" pitchFamily="18" charset="-78"/>
              </a:rPr>
              <a:t>في حسابه القيمة ومعدل النمو والذي تم وضعه لبيان اختلاف أساليب إدارة الموجودات في الشركات</a:t>
            </a:r>
            <a:r>
              <a:rPr lang="en-US" dirty="0">
                <a:latin typeface="Simplified Arabic" pitchFamily="18" charset="-78"/>
                <a:cs typeface="Simplified Arabic" pitchFamily="18" charset="-78"/>
              </a:rPr>
              <a:t> .</a:t>
            </a:r>
          </a:p>
          <a:p>
            <a:pPr marL="0" indent="0" algn="just" rtl="1">
              <a:buNone/>
            </a:pP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2847367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rtl="1"/>
            <a:r>
              <a:rPr lang="ar-SA" b="1" dirty="0"/>
              <a:t>مؤش</a:t>
            </a:r>
            <a:r>
              <a:rPr lang="ar-IQ" b="1" dirty="0"/>
              <a:t>را</a:t>
            </a:r>
            <a:r>
              <a:rPr lang="ar-SA" b="1" dirty="0"/>
              <a:t>ت البورصات العالمية</a:t>
            </a:r>
            <a:endParaRPr lang="en-US" dirty="0"/>
          </a:p>
        </p:txBody>
      </p:sp>
      <p:sp>
        <p:nvSpPr>
          <p:cNvPr id="3" name="Content Placeholder 2"/>
          <p:cNvSpPr>
            <a:spLocks noGrp="1"/>
          </p:cNvSpPr>
          <p:nvPr>
            <p:ph idx="1"/>
          </p:nvPr>
        </p:nvSpPr>
        <p:spPr>
          <a:xfrm>
            <a:off x="304800" y="1143000"/>
            <a:ext cx="8382000" cy="4525963"/>
          </a:xfrm>
        </p:spPr>
        <p:txBody>
          <a:bodyPr>
            <a:noAutofit/>
          </a:bodyPr>
          <a:lstStyle/>
          <a:p>
            <a:pPr marL="0" indent="0" algn="r" rtl="1">
              <a:buNone/>
            </a:pPr>
            <a:r>
              <a:rPr lang="ar-SA" sz="2000" b="1" dirty="0" smtClean="0">
                <a:latin typeface="Simplified Arabic" pitchFamily="18" charset="-78"/>
                <a:cs typeface="Simplified Arabic" pitchFamily="18" charset="-78"/>
              </a:rPr>
              <a:t>خامسا </a:t>
            </a:r>
            <a:r>
              <a:rPr lang="ar-SA" sz="2000" b="1" dirty="0">
                <a:latin typeface="Simplified Arabic" pitchFamily="18" charset="-78"/>
                <a:cs typeface="Simplified Arabic" pitchFamily="18" charset="-78"/>
              </a:rPr>
              <a:t>- مؤشر</a:t>
            </a:r>
            <a:r>
              <a:rPr lang="en-US" sz="2000" b="1" dirty="0">
                <a:latin typeface="Simplified Arabic" pitchFamily="18" charset="-78"/>
                <a:cs typeface="Simplified Arabic" pitchFamily="18" charset="-78"/>
              </a:rPr>
              <a:t> CAC 40 </a:t>
            </a:r>
            <a:r>
              <a:rPr lang="ar-SA" sz="2000" b="1" dirty="0">
                <a:latin typeface="Simplified Arabic" pitchFamily="18" charset="-78"/>
                <a:cs typeface="Simplified Arabic" pitchFamily="18" charset="-78"/>
              </a:rPr>
              <a:t>:</a:t>
            </a:r>
            <a:endParaRPr lang="en-US" sz="2000" dirty="0">
              <a:latin typeface="Simplified Arabic" pitchFamily="18" charset="-78"/>
              <a:cs typeface="Simplified Arabic" pitchFamily="18" charset="-78"/>
            </a:endParaRPr>
          </a:p>
          <a:p>
            <a:pPr marL="0" indent="0" algn="just" rtl="1">
              <a:buNone/>
            </a:pPr>
            <a:r>
              <a:rPr lang="ar-IQ" sz="2000" dirty="0">
                <a:latin typeface="Simplified Arabic" pitchFamily="18" charset="-78"/>
                <a:cs typeface="Simplified Arabic" pitchFamily="18" charset="-78"/>
              </a:rPr>
              <a:t>ت</a:t>
            </a:r>
            <a:r>
              <a:rPr lang="ar-SA" sz="2000" dirty="0" smtClean="0">
                <a:latin typeface="Simplified Arabic" pitchFamily="18" charset="-78"/>
                <a:cs typeface="Simplified Arabic" pitchFamily="18" charset="-78"/>
              </a:rPr>
              <a:t>قوم </a:t>
            </a:r>
            <a:r>
              <a:rPr lang="ar-SA" sz="2000" dirty="0">
                <a:latin typeface="Simplified Arabic" pitchFamily="18" charset="-78"/>
                <a:cs typeface="Simplified Arabic" pitchFamily="18" charset="-78"/>
              </a:rPr>
              <a:t>بورصة باريس بحساب هذا المؤشر على أساس أنه مؤشر مرجح بالأسعار للأسهم الحرة المتاحة للتداول لعدد من الشركات يبلغ أربعين شركة تمثل الشركات التي يتم تداول أسهمها في السوق </a:t>
            </a:r>
            <a:r>
              <a:rPr lang="en-US" sz="2000" dirty="0">
                <a:latin typeface="Simplified Arabic" pitchFamily="18" charset="-78"/>
                <a:cs typeface="Simplified Arabic" pitchFamily="18" charset="-78"/>
              </a:rPr>
              <a:t> </a:t>
            </a:r>
            <a:r>
              <a:rPr lang="ar-SA" sz="2000" dirty="0" smtClean="0">
                <a:latin typeface="Simplified Arabic" pitchFamily="18" charset="-78"/>
                <a:cs typeface="Simplified Arabic" pitchFamily="18" charset="-78"/>
              </a:rPr>
              <a:t>والأسهم </a:t>
            </a:r>
            <a:r>
              <a:rPr lang="ar-SA" sz="2000" dirty="0">
                <a:latin typeface="Simplified Arabic" pitchFamily="18" charset="-78"/>
                <a:cs typeface="Simplified Arabic" pitchFamily="18" charset="-78"/>
              </a:rPr>
              <a:t>الحرة هي الأسهم غير المملوكة لمالكين ثابتين أو دائمين وهذا يعني أنها أسهم الشركة مطروحا منها أسهم المالكين الدائمين ويدخل ضمن ذلك</a:t>
            </a:r>
            <a:r>
              <a:rPr lang="en-US" sz="2000" dirty="0">
                <a:latin typeface="Simplified Arabic" pitchFamily="18" charset="-78"/>
                <a:cs typeface="Simplified Arabic" pitchFamily="18" charset="-78"/>
              </a:rPr>
              <a:t> :</a:t>
            </a:r>
          </a:p>
          <a:p>
            <a:pPr marL="0" indent="0" algn="just" rtl="1">
              <a:buNone/>
            </a:pPr>
            <a:r>
              <a:rPr lang="en-US" sz="2000" dirty="0">
                <a:latin typeface="Simplified Arabic" pitchFamily="18" charset="-78"/>
                <a:cs typeface="Simplified Arabic" pitchFamily="18" charset="-78"/>
              </a:rPr>
              <a:t> </a:t>
            </a:r>
            <a:r>
              <a:rPr lang="ar-SA" sz="2000" dirty="0">
                <a:latin typeface="Simplified Arabic" pitchFamily="18" charset="-78"/>
                <a:cs typeface="Simplified Arabic" pitchFamily="18" charset="-78"/>
              </a:rPr>
              <a:t>1- الأسهم المملوكة لشركات أخرى</a:t>
            </a:r>
            <a:r>
              <a:rPr lang="en-US" sz="2000" dirty="0">
                <a:latin typeface="Simplified Arabic" pitchFamily="18" charset="-78"/>
                <a:cs typeface="Simplified Arabic" pitchFamily="18" charset="-78"/>
              </a:rPr>
              <a:t> .</a:t>
            </a:r>
          </a:p>
          <a:p>
            <a:pPr marL="0" indent="0" algn="just" rtl="1">
              <a:buNone/>
            </a:pPr>
            <a:r>
              <a:rPr lang="ar-IQ" sz="2000" dirty="0">
                <a:latin typeface="Simplified Arabic" pitchFamily="18" charset="-78"/>
                <a:cs typeface="Simplified Arabic" pitchFamily="18" charset="-78"/>
              </a:rPr>
              <a:t>2</a:t>
            </a:r>
            <a:r>
              <a:rPr lang="ar-SA" sz="2000" dirty="0" smtClean="0">
                <a:latin typeface="Simplified Arabic" pitchFamily="18" charset="-78"/>
                <a:cs typeface="Simplified Arabic" pitchFamily="18" charset="-78"/>
              </a:rPr>
              <a:t>- </a:t>
            </a:r>
            <a:r>
              <a:rPr lang="ar-SA" sz="2000" dirty="0">
                <a:latin typeface="Simplified Arabic" pitchFamily="18" charset="-78"/>
                <a:cs typeface="Simplified Arabic" pitchFamily="18" charset="-78"/>
              </a:rPr>
              <a:t>الأسهم المملوكة للمؤسسين</a:t>
            </a:r>
            <a:r>
              <a:rPr lang="en-US" sz="2000" dirty="0">
                <a:latin typeface="Simplified Arabic" pitchFamily="18" charset="-78"/>
                <a:cs typeface="Simplified Arabic" pitchFamily="18" charset="-78"/>
              </a:rPr>
              <a:t> .</a:t>
            </a:r>
          </a:p>
          <a:p>
            <a:pPr marL="0" indent="0" algn="just" rtl="1">
              <a:buNone/>
            </a:pPr>
            <a:r>
              <a:rPr lang="ar-IQ" sz="2000" dirty="0">
                <a:latin typeface="Simplified Arabic" pitchFamily="18" charset="-78"/>
                <a:cs typeface="Simplified Arabic" pitchFamily="18" charset="-78"/>
              </a:rPr>
              <a:t>3</a:t>
            </a:r>
            <a:r>
              <a:rPr lang="ar-IQ" sz="2000" dirty="0" smtClean="0">
                <a:latin typeface="Simplified Arabic" pitchFamily="18" charset="-78"/>
                <a:cs typeface="Simplified Arabic" pitchFamily="18" charset="-78"/>
              </a:rPr>
              <a:t>- </a:t>
            </a:r>
            <a:r>
              <a:rPr lang="ar-SA" sz="2000" dirty="0">
                <a:latin typeface="Simplified Arabic" pitchFamily="18" charset="-78"/>
                <a:cs typeface="Simplified Arabic" pitchFamily="18" charset="-78"/>
              </a:rPr>
              <a:t>الأسهم المملوكة للحكومة أو لمؤسسات حكومية</a:t>
            </a:r>
            <a:r>
              <a:rPr lang="en-US" sz="2000" dirty="0">
                <a:latin typeface="Simplified Arabic" pitchFamily="18" charset="-78"/>
                <a:cs typeface="Simplified Arabic" pitchFamily="18" charset="-78"/>
              </a:rPr>
              <a:t> .</a:t>
            </a:r>
          </a:p>
          <a:p>
            <a:pPr marL="0" indent="0" algn="just" rtl="1">
              <a:buNone/>
            </a:pPr>
            <a:r>
              <a:rPr lang="ar-IQ" sz="2000" dirty="0">
                <a:latin typeface="Simplified Arabic" pitchFamily="18" charset="-78"/>
                <a:cs typeface="Simplified Arabic" pitchFamily="18" charset="-78"/>
              </a:rPr>
              <a:t>4</a:t>
            </a:r>
            <a:r>
              <a:rPr lang="ar-SA" sz="2000" dirty="0" smtClean="0">
                <a:latin typeface="Simplified Arabic" pitchFamily="18" charset="-78"/>
                <a:cs typeface="Simplified Arabic" pitchFamily="18" charset="-78"/>
              </a:rPr>
              <a:t>- </a:t>
            </a:r>
            <a:r>
              <a:rPr lang="ar-SA" sz="2000" dirty="0">
                <a:latin typeface="Simplified Arabic" pitchFamily="18" charset="-78"/>
                <a:cs typeface="Simplified Arabic" pitchFamily="18" charset="-78"/>
              </a:rPr>
              <a:t>الأسهم المملوكة لأشخاص لهم اتفاقيات مهمة مع الشركة</a:t>
            </a:r>
            <a:r>
              <a:rPr lang="en-US" sz="2000" dirty="0">
                <a:latin typeface="Simplified Arabic" pitchFamily="18" charset="-78"/>
                <a:cs typeface="Simplified Arabic" pitchFamily="18" charset="-78"/>
              </a:rPr>
              <a:t> .</a:t>
            </a:r>
          </a:p>
          <a:p>
            <a:pPr marL="0" lvl="0" indent="0" algn="r" rtl="1">
              <a:buNone/>
            </a:pPr>
            <a:r>
              <a:rPr lang="ar-IQ" sz="2000" dirty="0" smtClean="0">
                <a:latin typeface="Simplified Arabic" pitchFamily="18" charset="-78"/>
                <a:cs typeface="Simplified Arabic" pitchFamily="18" charset="-78"/>
              </a:rPr>
              <a:t>5- ت</a:t>
            </a:r>
            <a:r>
              <a:rPr lang="ar-SA" sz="2000" dirty="0" smtClean="0">
                <a:latin typeface="Simplified Arabic" pitchFamily="18" charset="-78"/>
                <a:cs typeface="Simplified Arabic" pitchFamily="18" charset="-78"/>
              </a:rPr>
              <a:t>فصيلات </a:t>
            </a:r>
            <a:r>
              <a:rPr lang="ar-SA" sz="2000" dirty="0">
                <a:latin typeface="Simplified Arabic" pitchFamily="18" charset="-78"/>
                <a:cs typeface="Simplified Arabic" pitchFamily="18" charset="-78"/>
              </a:rPr>
              <a:t>أخرى ذات علاقة بالقانون التجاري الفرنسي وغيره من القوانين الفرنسية ذات العلاقة.</a:t>
            </a:r>
            <a:r>
              <a:rPr lang="en-US" sz="2000" dirty="0">
                <a:latin typeface="Simplified Arabic" pitchFamily="18" charset="-78"/>
                <a:cs typeface="Simplified Arabic" pitchFamily="18" charset="-78"/>
              </a:rPr>
              <a:t> </a:t>
            </a:r>
          </a:p>
          <a:p>
            <a:pPr marL="0" indent="0" algn="r" rtl="1">
              <a:buNone/>
            </a:pPr>
            <a:r>
              <a:rPr lang="ar-SA" sz="2000" dirty="0" smtClean="0">
                <a:latin typeface="Simplified Arabic" pitchFamily="18" charset="-78"/>
                <a:cs typeface="Simplified Arabic" pitchFamily="18" charset="-78"/>
              </a:rPr>
              <a:t>ومن </a:t>
            </a:r>
            <a:r>
              <a:rPr lang="ar-SA" sz="2000" dirty="0">
                <a:latin typeface="Simplified Arabic" pitchFamily="18" charset="-78"/>
                <a:cs typeface="Simplified Arabic" pitchFamily="18" charset="-78"/>
              </a:rPr>
              <a:t>المهم معرفة أن القيمة السوقية للأسهم وسهولة بيعها (سيولتها) سيظلان العاملين الرئيسيين في</a:t>
            </a:r>
            <a:endParaRPr lang="en-US" sz="2000" dirty="0">
              <a:latin typeface="Simplified Arabic" pitchFamily="18" charset="-78"/>
              <a:cs typeface="Simplified Arabic" pitchFamily="18" charset="-78"/>
            </a:endParaRPr>
          </a:p>
          <a:p>
            <a:pPr marL="0" indent="0" algn="r" rtl="1">
              <a:buNone/>
            </a:pPr>
            <a:r>
              <a:rPr lang="ar-SA" sz="2000" dirty="0">
                <a:latin typeface="Simplified Arabic" pitchFamily="18" charset="-78"/>
                <a:cs typeface="Simplified Arabic" pitchFamily="18" charset="-78"/>
              </a:rPr>
              <a:t>اختيار هوية الشركات الداخلة في حسابه ولكن تقدير القيمة السوقية سيتم من خلال أسعار الأسهم الحرة</a:t>
            </a:r>
            <a:r>
              <a:rPr lang="en-US" sz="2000" dirty="0">
                <a:latin typeface="Simplified Arabic" pitchFamily="18" charset="-78"/>
                <a:cs typeface="Simplified Arabic" pitchFamily="18" charset="-78"/>
              </a:rPr>
              <a:t> .</a:t>
            </a:r>
          </a:p>
          <a:p>
            <a:pPr marL="0" indent="0" algn="r" rtl="1">
              <a:buNone/>
            </a:pPr>
            <a:r>
              <a:rPr lang="ar-SA" sz="2000" dirty="0">
                <a:latin typeface="Simplified Arabic" pitchFamily="18" charset="-78"/>
                <a:cs typeface="Simplified Arabic" pitchFamily="18" charset="-78"/>
              </a:rPr>
              <a:t>يتم استعمال أسعار الأسهم الحرة المتاحة للتداول وليس جميع الأسهم كما هو مستعمل في المؤشرات الأخرى بسبب أن أسعار الأسهم الحرة هي الأسعار التي تمثل الأسعار العادلة لأسهم الشركات التي تمثلها هذه الأسهم والأسعار العادلة تتقرر مقاديرها في الأسواق ذات الكفاءة التسعيرية</a:t>
            </a:r>
            <a:r>
              <a:rPr lang="en-US" sz="2000" dirty="0">
                <a:latin typeface="Simplified Arabic" pitchFamily="18" charset="-78"/>
                <a:cs typeface="Simplified Arabic" pitchFamily="18" charset="-78"/>
              </a:rPr>
              <a:t> .</a:t>
            </a:r>
          </a:p>
          <a:p>
            <a:pPr marL="0" indent="0" algn="r">
              <a:buNone/>
            </a:pPr>
            <a:endParaRPr lang="en-US"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2485756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341</Words>
  <Application>Microsoft Office PowerPoint</Application>
  <PresentationFormat>On-screen Show (4:3)</PresentationFormat>
  <Paragraphs>16</Paragraphs>
  <Slides>2</Slides>
  <Notes>0</Notes>
  <HiddenSlides>0</HiddenSlides>
  <MMClips>0</MMClips>
  <ScaleCrop>false</ScaleCrop>
  <HeadingPairs>
    <vt:vector size="4" baseType="variant">
      <vt:variant>
        <vt:lpstr>Theme</vt:lpstr>
      </vt:variant>
      <vt:variant>
        <vt:i4>3</vt:i4>
      </vt:variant>
      <vt:variant>
        <vt:lpstr>Slide Titles</vt:lpstr>
      </vt:variant>
      <vt:variant>
        <vt:i4>2</vt:i4>
      </vt:variant>
    </vt:vector>
  </HeadingPairs>
  <TitlesOfParts>
    <vt:vector size="5" baseType="lpstr">
      <vt:lpstr>1_Office Theme</vt:lpstr>
      <vt:lpstr>Office Theme</vt:lpstr>
      <vt:lpstr>2_Office Theme</vt:lpstr>
      <vt:lpstr>مؤشرات البورصات العالمية</vt:lpstr>
      <vt:lpstr>مؤشرات البورصات العالمية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ومهام الفريق المفاوض</dc:title>
  <dc:creator>win7</dc:creator>
  <cp:lastModifiedBy>DR.Ahmed Saker 2o1O</cp:lastModifiedBy>
  <cp:revision>43</cp:revision>
  <dcterms:created xsi:type="dcterms:W3CDTF">2006-08-16T00:00:00Z</dcterms:created>
  <dcterms:modified xsi:type="dcterms:W3CDTF">2019-01-27T21:49:33Z</dcterms:modified>
</cp:coreProperties>
</file>