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Lst>
  <p:notesMasterIdLst>
    <p:notesMasterId r:id="rId6"/>
  </p:notesMasterIdLst>
  <p:sldIdLst>
    <p:sldId id="256" r:id="rId4"/>
    <p:sldId id="257"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37" d="100"/>
          <a:sy n="37" d="100"/>
        </p:scale>
        <p:origin x="-528"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2.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784B05-EE81-45DA-B17A-9B89E9F32258}" type="datetimeFigureOut">
              <a:rPr lang="en-US" smtClean="0"/>
              <a:t>1/28/2019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8C6D84D-F506-4424-8B4C-FC5E619B2621}" type="slidenum">
              <a:rPr lang="en-US" smtClean="0"/>
              <a:t>‹#›</a:t>
            </a:fld>
            <a:endParaRPr lang="en-US"/>
          </a:p>
        </p:txBody>
      </p:sp>
    </p:spTree>
    <p:extLst>
      <p:ext uri="{BB962C8B-B14F-4D97-AF65-F5344CB8AC3E}">
        <p14:creationId xmlns:p14="http://schemas.microsoft.com/office/powerpoint/2010/main" val="21222980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lvl1pPr>
              <a:defRPr/>
            </a:lvl1pPr>
          </a:lstStyle>
          <a:p>
            <a:pPr>
              <a:defRPr/>
            </a:pPr>
            <a:fld id="{F5266C0F-2D53-4D20-B7D4-7FFE1AE482C7}" type="datetimeFigureOut">
              <a:rPr lang="ar-IQ">
                <a:solidFill>
                  <a:prstClr val="black">
                    <a:tint val="75000"/>
                  </a:prstClr>
                </a:solidFill>
              </a:rPr>
              <a:pPr>
                <a:defRPr/>
              </a:pPr>
              <a:t>22/05/1440</a:t>
            </a:fld>
            <a:endParaRPr lang="ar-IQ">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ar-IQ">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B9B5F19F-48D5-4F48-B014-56489C726A44}" type="slidenum">
              <a:rPr lang="ar-IQ">
                <a:solidFill>
                  <a:prstClr val="black">
                    <a:tint val="75000"/>
                  </a:prstClr>
                </a:solidFill>
              </a:rPr>
              <a:pPr>
                <a:defRPr/>
              </a:pPr>
              <a:t>‹#›</a:t>
            </a:fld>
            <a:endParaRPr lang="ar-IQ">
              <a:solidFill>
                <a:prstClr val="black">
                  <a:tint val="75000"/>
                </a:prstClr>
              </a:solidFill>
            </a:endParaRPr>
          </a:p>
        </p:txBody>
      </p:sp>
    </p:spTree>
    <p:extLst>
      <p:ext uri="{BB962C8B-B14F-4D97-AF65-F5344CB8AC3E}">
        <p14:creationId xmlns:p14="http://schemas.microsoft.com/office/powerpoint/2010/main" val="16525576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lvl1pPr>
              <a:defRPr/>
            </a:lvl1pPr>
          </a:lstStyle>
          <a:p>
            <a:pPr>
              <a:defRPr/>
            </a:pPr>
            <a:fld id="{5B61F8D9-4C54-4520-87E1-A663017DE5F2}" type="datetimeFigureOut">
              <a:rPr lang="ar-IQ">
                <a:solidFill>
                  <a:prstClr val="black">
                    <a:tint val="75000"/>
                  </a:prstClr>
                </a:solidFill>
              </a:rPr>
              <a:pPr>
                <a:defRPr/>
              </a:pPr>
              <a:t>22/05/1440</a:t>
            </a:fld>
            <a:endParaRPr lang="ar-IQ">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ar-IQ">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8F6C06EC-5C18-4003-9110-1042CAFF9C1C}" type="slidenum">
              <a:rPr lang="ar-IQ">
                <a:solidFill>
                  <a:prstClr val="black">
                    <a:tint val="75000"/>
                  </a:prstClr>
                </a:solidFill>
              </a:rPr>
              <a:pPr>
                <a:defRPr/>
              </a:pPr>
              <a:t>‹#›</a:t>
            </a:fld>
            <a:endParaRPr lang="ar-IQ">
              <a:solidFill>
                <a:prstClr val="black">
                  <a:tint val="75000"/>
                </a:prstClr>
              </a:solidFill>
            </a:endParaRPr>
          </a:p>
        </p:txBody>
      </p:sp>
    </p:spTree>
    <p:extLst>
      <p:ext uri="{BB962C8B-B14F-4D97-AF65-F5344CB8AC3E}">
        <p14:creationId xmlns:p14="http://schemas.microsoft.com/office/powerpoint/2010/main" val="2890140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lvl1pPr>
              <a:defRPr/>
            </a:lvl1pPr>
          </a:lstStyle>
          <a:p>
            <a:pPr>
              <a:defRPr/>
            </a:pPr>
            <a:fld id="{CC1894BD-9221-4A3E-B08E-C0FCC700267F}" type="datetimeFigureOut">
              <a:rPr lang="ar-IQ">
                <a:solidFill>
                  <a:prstClr val="black">
                    <a:tint val="75000"/>
                  </a:prstClr>
                </a:solidFill>
              </a:rPr>
              <a:pPr>
                <a:defRPr/>
              </a:pPr>
              <a:t>22/05/1440</a:t>
            </a:fld>
            <a:endParaRPr lang="ar-IQ">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ar-IQ">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EA5AF650-9EDB-4D1F-8E5E-08837A267A77}" type="slidenum">
              <a:rPr lang="ar-IQ">
                <a:solidFill>
                  <a:prstClr val="black">
                    <a:tint val="75000"/>
                  </a:prstClr>
                </a:solidFill>
              </a:rPr>
              <a:pPr>
                <a:defRPr/>
              </a:pPr>
              <a:t>‹#›</a:t>
            </a:fld>
            <a:endParaRPr lang="ar-IQ">
              <a:solidFill>
                <a:prstClr val="black">
                  <a:tint val="75000"/>
                </a:prstClr>
              </a:solidFill>
            </a:endParaRPr>
          </a:p>
        </p:txBody>
      </p:sp>
    </p:spTree>
    <p:extLst>
      <p:ext uri="{BB962C8B-B14F-4D97-AF65-F5344CB8AC3E}">
        <p14:creationId xmlns:p14="http://schemas.microsoft.com/office/powerpoint/2010/main" val="34381140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774442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009872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69560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006746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613389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972793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357058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798231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lvl1pPr>
              <a:defRPr/>
            </a:lvl1pPr>
          </a:lstStyle>
          <a:p>
            <a:pPr>
              <a:defRPr/>
            </a:pPr>
            <a:fld id="{D918FD19-2FE3-454A-93D9-863914A61B0E}" type="datetimeFigureOut">
              <a:rPr lang="ar-IQ">
                <a:solidFill>
                  <a:prstClr val="black">
                    <a:tint val="75000"/>
                  </a:prstClr>
                </a:solidFill>
              </a:rPr>
              <a:pPr>
                <a:defRPr/>
              </a:pPr>
              <a:t>22/05/1440</a:t>
            </a:fld>
            <a:endParaRPr lang="ar-IQ">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ar-IQ">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67D7F96-CA0F-4AB6-B2FA-2889A306FDAF}" type="slidenum">
              <a:rPr lang="ar-IQ">
                <a:solidFill>
                  <a:prstClr val="black">
                    <a:tint val="75000"/>
                  </a:prstClr>
                </a:solidFill>
              </a:rPr>
              <a:pPr>
                <a:defRPr/>
              </a:pPr>
              <a:t>‹#›</a:t>
            </a:fld>
            <a:endParaRPr lang="ar-IQ">
              <a:solidFill>
                <a:prstClr val="black">
                  <a:tint val="75000"/>
                </a:prstClr>
              </a:solidFill>
            </a:endParaRPr>
          </a:p>
        </p:txBody>
      </p:sp>
    </p:spTree>
    <p:extLst>
      <p:ext uri="{BB962C8B-B14F-4D97-AF65-F5344CB8AC3E}">
        <p14:creationId xmlns:p14="http://schemas.microsoft.com/office/powerpoint/2010/main" val="32190886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2407491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8792683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8241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0740984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6623848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523522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6426493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125446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3648134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803848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2CCDBF9A-844F-40D7-9885-79E53A869FF1}" type="datetimeFigureOut">
              <a:rPr lang="ar-IQ">
                <a:solidFill>
                  <a:prstClr val="black">
                    <a:tint val="75000"/>
                  </a:prstClr>
                </a:solidFill>
              </a:rPr>
              <a:pPr>
                <a:defRPr/>
              </a:pPr>
              <a:t>22/05/1440</a:t>
            </a:fld>
            <a:endParaRPr lang="ar-IQ">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ar-IQ">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A63DC9DA-AB11-4D45-BA07-9EDE54E037C3}" type="slidenum">
              <a:rPr lang="ar-IQ">
                <a:solidFill>
                  <a:prstClr val="black">
                    <a:tint val="75000"/>
                  </a:prstClr>
                </a:solidFill>
              </a:rPr>
              <a:pPr>
                <a:defRPr/>
              </a:pPr>
              <a:t>‹#›</a:t>
            </a:fld>
            <a:endParaRPr lang="ar-IQ">
              <a:solidFill>
                <a:prstClr val="black">
                  <a:tint val="75000"/>
                </a:prstClr>
              </a:solidFill>
            </a:endParaRPr>
          </a:p>
        </p:txBody>
      </p:sp>
    </p:spTree>
    <p:extLst>
      <p:ext uri="{BB962C8B-B14F-4D97-AF65-F5344CB8AC3E}">
        <p14:creationId xmlns:p14="http://schemas.microsoft.com/office/powerpoint/2010/main" val="150196104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885880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8015348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266219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506869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3"/>
          <p:cNvSpPr>
            <a:spLocks noGrp="1"/>
          </p:cNvSpPr>
          <p:nvPr>
            <p:ph type="dt" sz="half" idx="10"/>
          </p:nvPr>
        </p:nvSpPr>
        <p:spPr/>
        <p:txBody>
          <a:bodyPr/>
          <a:lstStyle>
            <a:lvl1pPr>
              <a:defRPr/>
            </a:lvl1pPr>
          </a:lstStyle>
          <a:p>
            <a:pPr>
              <a:defRPr/>
            </a:pPr>
            <a:fld id="{E589D9F9-4A3E-4C07-8FA1-25A607ECA444}" type="datetimeFigureOut">
              <a:rPr lang="ar-IQ">
                <a:solidFill>
                  <a:prstClr val="black">
                    <a:tint val="75000"/>
                  </a:prstClr>
                </a:solidFill>
              </a:rPr>
              <a:pPr>
                <a:defRPr/>
              </a:pPr>
              <a:t>22/05/1440</a:t>
            </a:fld>
            <a:endParaRPr lang="ar-IQ">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ar-IQ">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95D8FD8F-E388-44DA-8689-606F25A3F5A3}" type="slidenum">
              <a:rPr lang="ar-IQ">
                <a:solidFill>
                  <a:prstClr val="black">
                    <a:tint val="75000"/>
                  </a:prstClr>
                </a:solidFill>
              </a:rPr>
              <a:pPr>
                <a:defRPr/>
              </a:pPr>
              <a:t>‹#›</a:t>
            </a:fld>
            <a:endParaRPr lang="ar-IQ">
              <a:solidFill>
                <a:prstClr val="black">
                  <a:tint val="75000"/>
                </a:prstClr>
              </a:solidFill>
            </a:endParaRPr>
          </a:p>
        </p:txBody>
      </p:sp>
    </p:spTree>
    <p:extLst>
      <p:ext uri="{BB962C8B-B14F-4D97-AF65-F5344CB8AC3E}">
        <p14:creationId xmlns:p14="http://schemas.microsoft.com/office/powerpoint/2010/main" val="1154780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3"/>
          <p:cNvSpPr>
            <a:spLocks noGrp="1"/>
          </p:cNvSpPr>
          <p:nvPr>
            <p:ph type="dt" sz="half" idx="10"/>
          </p:nvPr>
        </p:nvSpPr>
        <p:spPr/>
        <p:txBody>
          <a:bodyPr/>
          <a:lstStyle>
            <a:lvl1pPr>
              <a:defRPr/>
            </a:lvl1pPr>
          </a:lstStyle>
          <a:p>
            <a:pPr>
              <a:defRPr/>
            </a:pPr>
            <a:fld id="{0A65F863-E173-45E1-8AA0-61912E8D8D14}" type="datetimeFigureOut">
              <a:rPr lang="ar-IQ">
                <a:solidFill>
                  <a:prstClr val="black">
                    <a:tint val="75000"/>
                  </a:prstClr>
                </a:solidFill>
              </a:rPr>
              <a:pPr>
                <a:defRPr/>
              </a:pPr>
              <a:t>22/05/1440</a:t>
            </a:fld>
            <a:endParaRPr lang="ar-IQ">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ar-IQ">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4A49D02B-93AD-4803-B10C-7CACD999E67A}" type="slidenum">
              <a:rPr lang="ar-IQ">
                <a:solidFill>
                  <a:prstClr val="black">
                    <a:tint val="75000"/>
                  </a:prstClr>
                </a:solidFill>
              </a:rPr>
              <a:pPr>
                <a:defRPr/>
              </a:pPr>
              <a:t>‹#›</a:t>
            </a:fld>
            <a:endParaRPr lang="ar-IQ">
              <a:solidFill>
                <a:prstClr val="black">
                  <a:tint val="75000"/>
                </a:prstClr>
              </a:solidFill>
            </a:endParaRPr>
          </a:p>
        </p:txBody>
      </p:sp>
    </p:spTree>
    <p:extLst>
      <p:ext uri="{BB962C8B-B14F-4D97-AF65-F5344CB8AC3E}">
        <p14:creationId xmlns:p14="http://schemas.microsoft.com/office/powerpoint/2010/main" val="21412939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3"/>
          <p:cNvSpPr>
            <a:spLocks noGrp="1"/>
          </p:cNvSpPr>
          <p:nvPr>
            <p:ph type="dt" sz="half" idx="10"/>
          </p:nvPr>
        </p:nvSpPr>
        <p:spPr/>
        <p:txBody>
          <a:bodyPr/>
          <a:lstStyle>
            <a:lvl1pPr>
              <a:defRPr/>
            </a:lvl1pPr>
          </a:lstStyle>
          <a:p>
            <a:pPr>
              <a:defRPr/>
            </a:pPr>
            <a:fld id="{83C66A13-8C6C-4A3F-9749-3BEAEC3A34AC}" type="datetimeFigureOut">
              <a:rPr lang="ar-IQ">
                <a:solidFill>
                  <a:prstClr val="black">
                    <a:tint val="75000"/>
                  </a:prstClr>
                </a:solidFill>
              </a:rPr>
              <a:pPr>
                <a:defRPr/>
              </a:pPr>
              <a:t>22/05/1440</a:t>
            </a:fld>
            <a:endParaRPr lang="ar-IQ">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ar-IQ">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7BD0080C-F2F2-4C8A-AE87-9F39E4D1A263}" type="slidenum">
              <a:rPr lang="ar-IQ">
                <a:solidFill>
                  <a:prstClr val="black">
                    <a:tint val="75000"/>
                  </a:prstClr>
                </a:solidFill>
              </a:rPr>
              <a:pPr>
                <a:defRPr/>
              </a:pPr>
              <a:t>‹#›</a:t>
            </a:fld>
            <a:endParaRPr lang="ar-IQ">
              <a:solidFill>
                <a:prstClr val="black">
                  <a:tint val="75000"/>
                </a:prstClr>
              </a:solidFill>
            </a:endParaRPr>
          </a:p>
        </p:txBody>
      </p:sp>
    </p:spTree>
    <p:extLst>
      <p:ext uri="{BB962C8B-B14F-4D97-AF65-F5344CB8AC3E}">
        <p14:creationId xmlns:p14="http://schemas.microsoft.com/office/powerpoint/2010/main" val="24385624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B9EDA8B-8E8A-4725-8BDF-F6DC72CF9A64}" type="datetimeFigureOut">
              <a:rPr lang="ar-IQ">
                <a:solidFill>
                  <a:prstClr val="black">
                    <a:tint val="75000"/>
                  </a:prstClr>
                </a:solidFill>
              </a:rPr>
              <a:pPr>
                <a:defRPr/>
              </a:pPr>
              <a:t>22/05/1440</a:t>
            </a:fld>
            <a:endParaRPr lang="ar-IQ">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ar-IQ">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5F72FC18-1278-4CC1-ACD6-6DE9A58E7928}" type="slidenum">
              <a:rPr lang="ar-IQ">
                <a:solidFill>
                  <a:prstClr val="black">
                    <a:tint val="75000"/>
                  </a:prstClr>
                </a:solidFill>
              </a:rPr>
              <a:pPr>
                <a:defRPr/>
              </a:pPr>
              <a:t>‹#›</a:t>
            </a:fld>
            <a:endParaRPr lang="ar-IQ">
              <a:solidFill>
                <a:prstClr val="black">
                  <a:tint val="75000"/>
                </a:prstClr>
              </a:solidFill>
            </a:endParaRPr>
          </a:p>
        </p:txBody>
      </p:sp>
    </p:spTree>
    <p:extLst>
      <p:ext uri="{BB962C8B-B14F-4D97-AF65-F5344CB8AC3E}">
        <p14:creationId xmlns:p14="http://schemas.microsoft.com/office/powerpoint/2010/main" val="35465765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B98D946-EE3D-4E8F-B7D8-F0F75A4C5F18}" type="datetimeFigureOut">
              <a:rPr lang="ar-IQ">
                <a:solidFill>
                  <a:prstClr val="black">
                    <a:tint val="75000"/>
                  </a:prstClr>
                </a:solidFill>
              </a:rPr>
              <a:pPr>
                <a:defRPr/>
              </a:pPr>
              <a:t>22/05/1440</a:t>
            </a:fld>
            <a:endParaRPr lang="ar-IQ">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ar-IQ">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BB5438EC-BA16-48EE-AFA9-C67D9AF6DE77}" type="slidenum">
              <a:rPr lang="ar-IQ">
                <a:solidFill>
                  <a:prstClr val="black">
                    <a:tint val="75000"/>
                  </a:prstClr>
                </a:solidFill>
              </a:rPr>
              <a:pPr>
                <a:defRPr/>
              </a:pPr>
              <a:t>‹#›</a:t>
            </a:fld>
            <a:endParaRPr lang="ar-IQ">
              <a:solidFill>
                <a:prstClr val="black">
                  <a:tint val="75000"/>
                </a:prstClr>
              </a:solidFill>
            </a:endParaRPr>
          </a:p>
        </p:txBody>
      </p:sp>
    </p:spTree>
    <p:extLst>
      <p:ext uri="{BB962C8B-B14F-4D97-AF65-F5344CB8AC3E}">
        <p14:creationId xmlns:p14="http://schemas.microsoft.com/office/powerpoint/2010/main" val="3425839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IQ"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9E34C5C-C77F-4F42-B95E-5C69A626CD07}" type="datetimeFigureOut">
              <a:rPr lang="ar-IQ">
                <a:solidFill>
                  <a:prstClr val="black">
                    <a:tint val="75000"/>
                  </a:prstClr>
                </a:solidFill>
              </a:rPr>
              <a:pPr>
                <a:defRPr/>
              </a:pPr>
              <a:t>22/05/1440</a:t>
            </a:fld>
            <a:endParaRPr lang="ar-IQ">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ar-IQ">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7957C9C4-84A4-4919-A238-B726C7C2B15F}" type="slidenum">
              <a:rPr lang="ar-IQ">
                <a:solidFill>
                  <a:prstClr val="black">
                    <a:tint val="75000"/>
                  </a:prstClr>
                </a:solidFill>
              </a:rPr>
              <a:pPr>
                <a:defRPr/>
              </a:pPr>
              <a:t>‹#›</a:t>
            </a:fld>
            <a:endParaRPr lang="ar-IQ">
              <a:solidFill>
                <a:prstClr val="black">
                  <a:tint val="75000"/>
                </a:prstClr>
              </a:solidFill>
            </a:endParaRPr>
          </a:p>
        </p:txBody>
      </p:sp>
    </p:spTree>
    <p:extLst>
      <p:ext uri="{BB962C8B-B14F-4D97-AF65-F5344CB8AC3E}">
        <p14:creationId xmlns:p14="http://schemas.microsoft.com/office/powerpoint/2010/main" val="19065745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ar-IQ"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ar-IQ" smtClean="0"/>
              <a:t>Click to edit Master text styles</a:t>
            </a:r>
          </a:p>
          <a:p>
            <a:pPr lvl="1"/>
            <a:r>
              <a:rPr lang="en-US" altLang="ar-IQ" smtClean="0"/>
              <a:t>Second level</a:t>
            </a:r>
          </a:p>
          <a:p>
            <a:pPr lvl="2"/>
            <a:r>
              <a:rPr lang="en-US" altLang="ar-IQ" smtClean="0"/>
              <a:t>Third level</a:t>
            </a:r>
          </a:p>
          <a:p>
            <a:pPr lvl="3"/>
            <a:r>
              <a:rPr lang="en-US" altLang="ar-IQ" smtClean="0"/>
              <a:t>Fourth level</a:t>
            </a:r>
          </a:p>
          <a:p>
            <a:pPr lvl="4"/>
            <a:r>
              <a:rPr lang="en-US" altLang="ar-IQ" smtClean="0"/>
              <a:t>Fifth level</a:t>
            </a: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fontAlgn="auto">
              <a:spcBef>
                <a:spcPts val="0"/>
              </a:spcBef>
              <a:spcAft>
                <a:spcPts val="0"/>
              </a:spcAft>
              <a:defRPr sz="1200">
                <a:solidFill>
                  <a:schemeClr val="tx1">
                    <a:tint val="75000"/>
                  </a:schemeClr>
                </a:solidFill>
                <a:latin typeface="+mn-lt"/>
                <a:cs typeface="+mn-cs"/>
              </a:defRPr>
            </a:lvl1pPr>
          </a:lstStyle>
          <a:p>
            <a:pPr rtl="1">
              <a:defRPr/>
            </a:pPr>
            <a:fld id="{C4040F37-1F14-4008-848D-42EE6F8B5EE8}" type="datetimeFigureOut">
              <a:rPr lang="ar-IQ">
                <a:solidFill>
                  <a:prstClr val="black">
                    <a:tint val="75000"/>
                  </a:prstClr>
                </a:solidFill>
              </a:rPr>
              <a:pPr rtl="1">
                <a:defRPr/>
              </a:pPr>
              <a:t>22/05/1440</a:t>
            </a:fld>
            <a:endParaRPr lang="ar-IQ">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fontAlgn="auto">
              <a:spcBef>
                <a:spcPts val="0"/>
              </a:spcBef>
              <a:spcAft>
                <a:spcPts val="0"/>
              </a:spcAft>
              <a:defRPr sz="1200">
                <a:solidFill>
                  <a:schemeClr val="tx1">
                    <a:tint val="75000"/>
                  </a:schemeClr>
                </a:solidFill>
                <a:latin typeface="+mn-lt"/>
                <a:cs typeface="+mn-cs"/>
              </a:defRPr>
            </a:lvl1pPr>
          </a:lstStyle>
          <a:p>
            <a:pPr rtl="1">
              <a:defRPr/>
            </a:pPr>
            <a:endParaRPr lang="ar-IQ">
              <a:solidFill>
                <a:prstClr val="black">
                  <a:tint val="75000"/>
                </a:prstClr>
              </a:solidFill>
            </a:endParaRP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fontAlgn="auto">
              <a:spcBef>
                <a:spcPts val="0"/>
              </a:spcBef>
              <a:spcAft>
                <a:spcPts val="0"/>
              </a:spcAft>
              <a:defRPr sz="1200">
                <a:solidFill>
                  <a:schemeClr val="tx1">
                    <a:tint val="75000"/>
                  </a:schemeClr>
                </a:solidFill>
                <a:latin typeface="+mn-lt"/>
                <a:cs typeface="+mn-cs"/>
              </a:defRPr>
            </a:lvl1pPr>
          </a:lstStyle>
          <a:p>
            <a:pPr rtl="1">
              <a:defRPr/>
            </a:pPr>
            <a:fld id="{A2C8A176-EED7-46CD-8B05-0EC7783C8F23}" type="slidenum">
              <a:rPr lang="ar-IQ">
                <a:solidFill>
                  <a:prstClr val="black">
                    <a:tint val="75000"/>
                  </a:prstClr>
                </a:solidFill>
              </a:rPr>
              <a:pPr rtl="1">
                <a:defRPr/>
              </a:pPr>
              <a:t>‹#›</a:t>
            </a:fld>
            <a:endParaRPr lang="ar-IQ">
              <a:solidFill>
                <a:prstClr val="black">
                  <a:tint val="75000"/>
                </a:prstClr>
              </a:solidFill>
            </a:endParaRPr>
          </a:p>
        </p:txBody>
      </p:sp>
    </p:spTree>
    <p:extLst>
      <p:ext uri="{BB962C8B-B14F-4D97-AF65-F5344CB8AC3E}">
        <p14:creationId xmlns:p14="http://schemas.microsoft.com/office/powerpoint/2010/main" val="22975938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1" eaLnBrk="0" fontAlgn="base" hangingPunct="0">
        <a:spcBef>
          <a:spcPct val="0"/>
        </a:spcBef>
        <a:spcAft>
          <a:spcPct val="0"/>
        </a:spcAft>
        <a:defRPr sz="4400" kern="1200">
          <a:solidFill>
            <a:schemeClr val="tx1"/>
          </a:solidFill>
          <a:latin typeface="+mj-lt"/>
          <a:ea typeface="+mj-ea"/>
          <a:cs typeface="+mj-cs"/>
        </a:defRPr>
      </a:lvl1pPr>
      <a:lvl2pPr algn="ctr" rtl="1" eaLnBrk="0" fontAlgn="base" hangingPunct="0">
        <a:spcBef>
          <a:spcPct val="0"/>
        </a:spcBef>
        <a:spcAft>
          <a:spcPct val="0"/>
        </a:spcAft>
        <a:defRPr sz="4400">
          <a:solidFill>
            <a:schemeClr val="tx1"/>
          </a:solidFill>
          <a:latin typeface="Calibri" pitchFamily="34" charset="0"/>
          <a:cs typeface="Times New Roman" pitchFamily="18" charset="0"/>
        </a:defRPr>
      </a:lvl2pPr>
      <a:lvl3pPr algn="ctr" rtl="1" eaLnBrk="0" fontAlgn="base" hangingPunct="0">
        <a:spcBef>
          <a:spcPct val="0"/>
        </a:spcBef>
        <a:spcAft>
          <a:spcPct val="0"/>
        </a:spcAft>
        <a:defRPr sz="4400">
          <a:solidFill>
            <a:schemeClr val="tx1"/>
          </a:solidFill>
          <a:latin typeface="Calibri" pitchFamily="34" charset="0"/>
          <a:cs typeface="Times New Roman" pitchFamily="18" charset="0"/>
        </a:defRPr>
      </a:lvl3pPr>
      <a:lvl4pPr algn="ctr" rtl="1" eaLnBrk="0" fontAlgn="base" hangingPunct="0">
        <a:spcBef>
          <a:spcPct val="0"/>
        </a:spcBef>
        <a:spcAft>
          <a:spcPct val="0"/>
        </a:spcAft>
        <a:defRPr sz="4400">
          <a:solidFill>
            <a:schemeClr val="tx1"/>
          </a:solidFill>
          <a:latin typeface="Calibri" pitchFamily="34" charset="0"/>
          <a:cs typeface="Times New Roman" pitchFamily="18" charset="0"/>
        </a:defRPr>
      </a:lvl4pPr>
      <a:lvl5pPr algn="ctr" rtl="1" eaLnBrk="0" fontAlgn="base" hangingPunct="0">
        <a:spcBef>
          <a:spcPct val="0"/>
        </a:spcBef>
        <a:spcAft>
          <a:spcPct val="0"/>
        </a:spcAft>
        <a:defRPr sz="4400">
          <a:solidFill>
            <a:schemeClr val="tx1"/>
          </a:solidFill>
          <a:latin typeface="Calibri" pitchFamily="34" charset="0"/>
          <a:cs typeface="Times New Roman" pitchFamily="18" charset="0"/>
        </a:defRPr>
      </a:lvl5pPr>
      <a:lvl6pPr marL="457200" algn="ctr" rtl="1" fontAlgn="base">
        <a:spcBef>
          <a:spcPct val="0"/>
        </a:spcBef>
        <a:spcAft>
          <a:spcPct val="0"/>
        </a:spcAft>
        <a:defRPr sz="4400">
          <a:solidFill>
            <a:schemeClr val="tx1"/>
          </a:solidFill>
          <a:latin typeface="Calibri" pitchFamily="34" charset="0"/>
          <a:cs typeface="Times New Roman" pitchFamily="18" charset="0"/>
        </a:defRPr>
      </a:lvl6pPr>
      <a:lvl7pPr marL="914400" algn="ctr" rtl="1" fontAlgn="base">
        <a:spcBef>
          <a:spcPct val="0"/>
        </a:spcBef>
        <a:spcAft>
          <a:spcPct val="0"/>
        </a:spcAft>
        <a:defRPr sz="4400">
          <a:solidFill>
            <a:schemeClr val="tx1"/>
          </a:solidFill>
          <a:latin typeface="Calibri" pitchFamily="34" charset="0"/>
          <a:cs typeface="Times New Roman" pitchFamily="18" charset="0"/>
        </a:defRPr>
      </a:lvl7pPr>
      <a:lvl8pPr marL="1371600" algn="ctr" rtl="1" fontAlgn="base">
        <a:spcBef>
          <a:spcPct val="0"/>
        </a:spcBef>
        <a:spcAft>
          <a:spcPct val="0"/>
        </a:spcAft>
        <a:defRPr sz="4400">
          <a:solidFill>
            <a:schemeClr val="tx1"/>
          </a:solidFill>
          <a:latin typeface="Calibri" pitchFamily="34" charset="0"/>
          <a:cs typeface="Times New Roman" pitchFamily="18" charset="0"/>
        </a:defRPr>
      </a:lvl8pPr>
      <a:lvl9pPr marL="1828800" algn="ct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2838784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5853800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a:t>مؤش</a:t>
            </a:r>
            <a:r>
              <a:rPr lang="ar-IQ" b="1" dirty="0"/>
              <a:t>را</a:t>
            </a:r>
            <a:r>
              <a:rPr lang="ar-SA" b="1" dirty="0"/>
              <a:t>ت البورصات العالمية</a:t>
            </a:r>
            <a:endParaRPr lang="en-US" dirty="0"/>
          </a:p>
        </p:txBody>
      </p:sp>
      <p:sp>
        <p:nvSpPr>
          <p:cNvPr id="3" name="Content Placeholder 2"/>
          <p:cNvSpPr>
            <a:spLocks noGrp="1"/>
          </p:cNvSpPr>
          <p:nvPr>
            <p:ph idx="1"/>
          </p:nvPr>
        </p:nvSpPr>
        <p:spPr>
          <a:xfrm>
            <a:off x="457200" y="1371600"/>
            <a:ext cx="8229600" cy="4525963"/>
          </a:xfrm>
        </p:spPr>
        <p:txBody>
          <a:bodyPr>
            <a:noAutofit/>
          </a:bodyPr>
          <a:lstStyle/>
          <a:p>
            <a:pPr marL="0" indent="0" algn="just" rtl="1">
              <a:buNone/>
            </a:pPr>
            <a:r>
              <a:rPr lang="ar-SA" sz="2000" b="1" dirty="0">
                <a:latin typeface="Simplified Arabic" pitchFamily="18" charset="-78"/>
                <a:cs typeface="Simplified Arabic" pitchFamily="18" charset="-78"/>
              </a:rPr>
              <a:t>سادسا </a:t>
            </a:r>
            <a:r>
              <a:rPr lang="ar-IQ" sz="2000" b="1" dirty="0">
                <a:latin typeface="Simplified Arabic" pitchFamily="18" charset="-78"/>
                <a:cs typeface="Simplified Arabic" pitchFamily="18" charset="-78"/>
              </a:rPr>
              <a:t>- </a:t>
            </a:r>
            <a:r>
              <a:rPr lang="ar-SA" sz="2000" b="1" dirty="0">
                <a:latin typeface="Simplified Arabic" pitchFamily="18" charset="-78"/>
                <a:cs typeface="Simplified Arabic" pitchFamily="18" charset="-78"/>
              </a:rPr>
              <a:t>مؤشر</a:t>
            </a:r>
            <a:r>
              <a:rPr lang="en-US" sz="2000" b="1" dirty="0">
                <a:latin typeface="Simplified Arabic" pitchFamily="18" charset="-78"/>
                <a:cs typeface="Simplified Arabic" pitchFamily="18" charset="-78"/>
              </a:rPr>
              <a:t> DAX 30 </a:t>
            </a:r>
            <a:r>
              <a:rPr lang="ar-IQ" sz="2000" b="1" dirty="0">
                <a:latin typeface="Simplified Arabic" pitchFamily="18" charset="-78"/>
                <a:cs typeface="Simplified Arabic" pitchFamily="18" charset="-78"/>
              </a:rPr>
              <a:t>:</a:t>
            </a:r>
            <a:endParaRPr lang="en-US" sz="2000" dirty="0">
              <a:latin typeface="Simplified Arabic" pitchFamily="18" charset="-78"/>
              <a:cs typeface="Simplified Arabic" pitchFamily="18" charset="-78"/>
            </a:endParaRPr>
          </a:p>
          <a:p>
            <a:pPr marL="0" indent="0" algn="just" rtl="1">
              <a:buNone/>
            </a:pPr>
            <a:r>
              <a:rPr lang="ar-SA" sz="2000" dirty="0">
                <a:latin typeface="Simplified Arabic" pitchFamily="18" charset="-78"/>
                <a:cs typeface="Simplified Arabic" pitchFamily="18" charset="-78"/>
              </a:rPr>
              <a:t>وهو مؤشر ألماني يحسب من أسعار أسهم ثلاثين شركة ويتم اختيار هذه الشركات التي يتم التعامل</a:t>
            </a:r>
            <a:endParaRPr lang="en-US" sz="2000" dirty="0">
              <a:latin typeface="Simplified Arabic" pitchFamily="18" charset="-78"/>
              <a:cs typeface="Simplified Arabic" pitchFamily="18" charset="-78"/>
            </a:endParaRPr>
          </a:p>
          <a:p>
            <a:pPr marL="0" indent="0" algn="just" rtl="1">
              <a:buNone/>
            </a:pPr>
            <a:r>
              <a:rPr lang="ar-SA" sz="2000" dirty="0">
                <a:latin typeface="Simplified Arabic" pitchFamily="18" charset="-78"/>
                <a:cs typeface="Simplified Arabic" pitchFamily="18" charset="-78"/>
              </a:rPr>
              <a:t>بأسهمها الكترونيا من خلال شاشات خاصة ٬ علما بأن سوق الأسهم الألمانية يتم التعامل فيها إما</a:t>
            </a:r>
            <a:endParaRPr lang="en-US" sz="2000" dirty="0">
              <a:latin typeface="Simplified Arabic" pitchFamily="18" charset="-78"/>
              <a:cs typeface="Simplified Arabic" pitchFamily="18" charset="-78"/>
            </a:endParaRPr>
          </a:p>
          <a:p>
            <a:pPr marL="0" indent="0" algn="just" rtl="1">
              <a:buNone/>
            </a:pPr>
            <a:r>
              <a:rPr lang="ar-SA" sz="2000" dirty="0">
                <a:latin typeface="Simplified Arabic" pitchFamily="18" charset="-78"/>
                <a:cs typeface="Simplified Arabic" pitchFamily="18" charset="-78"/>
              </a:rPr>
              <a:t>إلكترونيا وإما بشكل اعتيادي في قاعة التداول ٬ ومؤشر داكس</a:t>
            </a:r>
            <a:r>
              <a:rPr lang="en-US" sz="2000" dirty="0">
                <a:latin typeface="Simplified Arabic" pitchFamily="18" charset="-78"/>
                <a:cs typeface="Simplified Arabic" pitchFamily="18" charset="-78"/>
              </a:rPr>
              <a:t> 30 </a:t>
            </a:r>
            <a:r>
              <a:rPr lang="ar-SA" sz="2000" dirty="0">
                <a:latin typeface="Simplified Arabic" pitchFamily="18" charset="-78"/>
                <a:cs typeface="Simplified Arabic" pitchFamily="18" charset="-78"/>
              </a:rPr>
              <a:t>يتم حسابه من أسعار أسهم أكبر ثلاثين شركة يتم تداولها في بورصة فرانكفورت ٬ وهو مؤشر مرجح بالفوائد (الارباح الموزعة) والأسعار وبدأ استعماله عام</a:t>
            </a:r>
            <a:r>
              <a:rPr lang="en-US" sz="2000" dirty="0">
                <a:latin typeface="Simplified Arabic" pitchFamily="18" charset="-78"/>
                <a:cs typeface="Simplified Arabic" pitchFamily="18" charset="-78"/>
              </a:rPr>
              <a:t> 1987 </a:t>
            </a:r>
            <a:r>
              <a:rPr lang="ar-SA" sz="2000" dirty="0">
                <a:latin typeface="Simplified Arabic" pitchFamily="18" charset="-78"/>
                <a:cs typeface="Simplified Arabic" pitchFamily="18" charset="-78"/>
              </a:rPr>
              <a:t>وكان عدد الشركات الداخلة في حسابه</a:t>
            </a:r>
            <a:r>
              <a:rPr lang="en-US" sz="2000" dirty="0">
                <a:latin typeface="Simplified Arabic" pitchFamily="18" charset="-78"/>
                <a:cs typeface="Simplified Arabic" pitchFamily="18" charset="-78"/>
              </a:rPr>
              <a:t> 1000 </a:t>
            </a:r>
            <a:r>
              <a:rPr lang="ar-SA" sz="2000" dirty="0">
                <a:latin typeface="Simplified Arabic" pitchFamily="18" charset="-78"/>
                <a:cs typeface="Simplified Arabic" pitchFamily="18" charset="-78"/>
              </a:rPr>
              <a:t>شركة ولكن تم تعديل عدد الشركات ليصبح</a:t>
            </a:r>
            <a:r>
              <a:rPr lang="en-US" sz="2000" dirty="0">
                <a:latin typeface="Simplified Arabic" pitchFamily="18" charset="-78"/>
                <a:cs typeface="Simplified Arabic" pitchFamily="18" charset="-78"/>
              </a:rPr>
              <a:t> 30 </a:t>
            </a:r>
            <a:r>
              <a:rPr lang="ar-SA" sz="2000" dirty="0">
                <a:latin typeface="Simplified Arabic" pitchFamily="18" charset="-78"/>
                <a:cs typeface="Simplified Arabic" pitchFamily="18" charset="-78"/>
              </a:rPr>
              <a:t>شركة في وقت لاحق</a:t>
            </a:r>
            <a:r>
              <a:rPr lang="en-US" sz="2000" dirty="0">
                <a:latin typeface="Simplified Arabic" pitchFamily="18" charset="-78"/>
                <a:cs typeface="Simplified Arabic" pitchFamily="18" charset="-78"/>
              </a:rPr>
              <a:t> .</a:t>
            </a:r>
          </a:p>
          <a:p>
            <a:pPr marL="0" indent="0" algn="just" rtl="1">
              <a:buNone/>
            </a:pPr>
            <a:r>
              <a:rPr lang="ar-SA" sz="2000" dirty="0">
                <a:latin typeface="Simplified Arabic" pitchFamily="18" charset="-78"/>
                <a:cs typeface="Simplified Arabic" pitchFamily="18" charset="-78"/>
              </a:rPr>
              <a:t>اذاً فإن مؤشر داكس</a:t>
            </a:r>
            <a:r>
              <a:rPr lang="en-US" sz="2000" dirty="0">
                <a:latin typeface="Simplified Arabic" pitchFamily="18" charset="-78"/>
                <a:cs typeface="Simplified Arabic" pitchFamily="18" charset="-78"/>
              </a:rPr>
              <a:t> 30 </a:t>
            </a:r>
            <a:r>
              <a:rPr lang="ar-SA" sz="2000" dirty="0">
                <a:latin typeface="Simplified Arabic" pitchFamily="18" charset="-78"/>
                <a:cs typeface="Simplified Arabic" pitchFamily="18" charset="-78"/>
              </a:rPr>
              <a:t>هو المؤشر الأساس في سوق رأس المال الألمانية وهو معيار أداء الأسهم في البورصة الألمانية ومعيار التطورات في أسعار أكبر ثلاثين شركة مساهمة في المانيا ويتم اختيار هذه الشركات الثلاثين بناء على الأسس الآتية</a:t>
            </a:r>
            <a:r>
              <a:rPr lang="en-US" sz="2000" dirty="0">
                <a:latin typeface="Simplified Arabic" pitchFamily="18" charset="-78"/>
                <a:cs typeface="Simplified Arabic" pitchFamily="18" charset="-78"/>
              </a:rPr>
              <a:t> :</a:t>
            </a:r>
          </a:p>
          <a:p>
            <a:pPr marL="0" indent="0" algn="just" rtl="1">
              <a:buNone/>
            </a:pPr>
            <a:r>
              <a:rPr lang="ar-SA" sz="2000" dirty="0">
                <a:latin typeface="Simplified Arabic" pitchFamily="18" charset="-78"/>
                <a:cs typeface="Simplified Arabic" pitchFamily="18" charset="-78"/>
              </a:rPr>
              <a:t>1- حجم أعمال الشركة</a:t>
            </a:r>
            <a:r>
              <a:rPr lang="en-US" sz="2000" dirty="0">
                <a:latin typeface="Simplified Arabic" pitchFamily="18" charset="-78"/>
                <a:cs typeface="Simplified Arabic" pitchFamily="18" charset="-78"/>
              </a:rPr>
              <a:t> .</a:t>
            </a:r>
          </a:p>
          <a:p>
            <a:pPr marL="0" indent="0" algn="just" rtl="1">
              <a:buNone/>
            </a:pPr>
            <a:r>
              <a:rPr lang="ar-SA" sz="2000" dirty="0">
                <a:latin typeface="Simplified Arabic" pitchFamily="18" charset="-78"/>
                <a:cs typeface="Simplified Arabic" pitchFamily="18" charset="-78"/>
              </a:rPr>
              <a:t>2- حجم أرباح الشركة</a:t>
            </a:r>
            <a:r>
              <a:rPr lang="en-US" sz="2000" dirty="0">
                <a:latin typeface="Simplified Arabic" pitchFamily="18" charset="-78"/>
                <a:cs typeface="Simplified Arabic" pitchFamily="18" charset="-78"/>
              </a:rPr>
              <a:t> .</a:t>
            </a:r>
          </a:p>
          <a:p>
            <a:pPr marL="0" indent="0" algn="just" rtl="1">
              <a:buNone/>
            </a:pPr>
            <a:r>
              <a:rPr lang="ar-SA" sz="2000" dirty="0">
                <a:latin typeface="Simplified Arabic" pitchFamily="18" charset="-78"/>
                <a:cs typeface="Simplified Arabic" pitchFamily="18" charset="-78"/>
              </a:rPr>
              <a:t>3- عدد فرص العمل التي توفرها الشركة</a:t>
            </a:r>
            <a:r>
              <a:rPr lang="en-US" sz="2000" dirty="0">
                <a:latin typeface="Simplified Arabic" pitchFamily="18" charset="-78"/>
                <a:cs typeface="Simplified Arabic" pitchFamily="18" charset="-78"/>
              </a:rPr>
              <a:t> .</a:t>
            </a:r>
          </a:p>
          <a:p>
            <a:pPr marL="0" indent="0" algn="just" rtl="1">
              <a:buNone/>
            </a:pPr>
            <a:r>
              <a:rPr lang="ar-SA" sz="2000" dirty="0">
                <a:latin typeface="Simplified Arabic" pitchFamily="18" charset="-78"/>
                <a:cs typeface="Simplified Arabic" pitchFamily="18" charset="-78"/>
              </a:rPr>
              <a:t>وأخيراً فإن مؤشر داكس</a:t>
            </a:r>
            <a:r>
              <a:rPr lang="en-US" sz="2000" dirty="0">
                <a:latin typeface="Simplified Arabic" pitchFamily="18" charset="-78"/>
                <a:cs typeface="Simplified Arabic" pitchFamily="18" charset="-78"/>
              </a:rPr>
              <a:t> 30 </a:t>
            </a:r>
            <a:r>
              <a:rPr lang="ar-SA" sz="2000" dirty="0">
                <a:latin typeface="Simplified Arabic" pitchFamily="18" charset="-78"/>
                <a:cs typeface="Simplified Arabic" pitchFamily="18" charset="-78"/>
              </a:rPr>
              <a:t>في حقيقته هو المعادل الألماني لمؤشر داو جونز الأمريكي</a:t>
            </a:r>
            <a:r>
              <a:rPr lang="en-US" sz="2000" dirty="0">
                <a:latin typeface="Simplified Arabic" pitchFamily="18" charset="-78"/>
                <a:cs typeface="Simplified Arabic" pitchFamily="18" charset="-78"/>
              </a:rPr>
              <a:t> .</a:t>
            </a:r>
          </a:p>
          <a:p>
            <a:pPr marL="0" indent="0" algn="just" rtl="1">
              <a:buNone/>
            </a:pPr>
            <a:r>
              <a:rPr lang="ar-IQ" sz="2000" dirty="0">
                <a:latin typeface="Simplified Arabic" pitchFamily="18" charset="-78"/>
                <a:cs typeface="Simplified Arabic" pitchFamily="18" charset="-78"/>
              </a:rPr>
              <a:t> </a:t>
            </a:r>
            <a:endParaRPr lang="en-US" sz="2000" dirty="0">
              <a:latin typeface="Simplified Arabic" pitchFamily="18" charset="-78"/>
              <a:cs typeface="Simplified Arabic" pitchFamily="18" charset="-78"/>
            </a:endParaRPr>
          </a:p>
          <a:p>
            <a:pPr marL="0" indent="0" algn="just" rtl="1">
              <a:buNone/>
            </a:pPr>
            <a:endParaRPr lang="en-US" sz="2000" dirty="0">
              <a:latin typeface="Simplified Arabic" pitchFamily="18" charset="-78"/>
              <a:cs typeface="Simplified Arabic" pitchFamily="18" charset="-78"/>
            </a:endParaRPr>
          </a:p>
        </p:txBody>
      </p:sp>
    </p:spTree>
    <p:extLst>
      <p:ext uri="{BB962C8B-B14F-4D97-AF65-F5344CB8AC3E}">
        <p14:creationId xmlns:p14="http://schemas.microsoft.com/office/powerpoint/2010/main" val="36097368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ar-SA" b="1" dirty="0"/>
              <a:t>الأسواق المشتقة (المشتقات المالية)</a:t>
            </a:r>
            <a:r>
              <a:rPr lang="en-US" dirty="0"/>
              <a:t> </a:t>
            </a:r>
          </a:p>
        </p:txBody>
      </p:sp>
      <p:sp>
        <p:nvSpPr>
          <p:cNvPr id="3" name="Content Placeholder 2"/>
          <p:cNvSpPr>
            <a:spLocks noGrp="1"/>
          </p:cNvSpPr>
          <p:nvPr>
            <p:ph idx="1"/>
          </p:nvPr>
        </p:nvSpPr>
        <p:spPr/>
        <p:txBody>
          <a:bodyPr>
            <a:normAutofit fontScale="92500" lnSpcReduction="10000"/>
          </a:bodyPr>
          <a:lstStyle/>
          <a:p>
            <a:pPr marL="0" indent="0" algn="just" rtl="1">
              <a:buNone/>
            </a:pPr>
            <a:r>
              <a:rPr lang="ar-IQ" dirty="0" smtClean="0">
                <a:latin typeface="Simplified Arabic" pitchFamily="18" charset="-78"/>
                <a:cs typeface="Simplified Arabic" pitchFamily="18" charset="-78"/>
              </a:rPr>
              <a:t>هي </a:t>
            </a:r>
            <a:r>
              <a:rPr lang="ar-SA" dirty="0" smtClean="0">
                <a:latin typeface="Simplified Arabic" pitchFamily="18" charset="-78"/>
                <a:cs typeface="Simplified Arabic" pitchFamily="18" charset="-78"/>
              </a:rPr>
              <a:t>عقود </a:t>
            </a:r>
            <a:r>
              <a:rPr lang="ar-SA" dirty="0">
                <a:latin typeface="Simplified Arabic" pitchFamily="18" charset="-78"/>
                <a:cs typeface="Simplified Arabic" pitchFamily="18" charset="-78"/>
              </a:rPr>
              <a:t>تشتق قيمتها من قيمة الأصول المعنية والأصول التي تكون موضوع العقد تتنوع مابين الأسهم والسندات والسلع</a:t>
            </a:r>
            <a:r>
              <a:rPr lang="en-US" dirty="0">
                <a:latin typeface="Simplified Arabic" pitchFamily="18" charset="-78"/>
                <a:cs typeface="Simplified Arabic" pitchFamily="18" charset="-78"/>
              </a:rPr>
              <a:t>  </a:t>
            </a:r>
            <a:r>
              <a:rPr lang="ar-SA" dirty="0">
                <a:latin typeface="Simplified Arabic" pitchFamily="18" charset="-78"/>
                <a:cs typeface="Simplified Arabic" pitchFamily="18" charset="-78"/>
              </a:rPr>
              <a:t>والعملات الأجنبية ..إلخ وتسمح المشتقات للمستثمر بتحقيق مكاسب أو خسائر اعتمادا</a:t>
            </a:r>
            <a:r>
              <a:rPr lang="en-US" dirty="0">
                <a:latin typeface="Simplified Arabic" pitchFamily="18" charset="-78"/>
                <a:cs typeface="Simplified Arabic" pitchFamily="18" charset="-78"/>
              </a:rPr>
              <a:t>  </a:t>
            </a:r>
            <a:r>
              <a:rPr lang="ar-SA" dirty="0">
                <a:latin typeface="Simplified Arabic" pitchFamily="18" charset="-78"/>
                <a:cs typeface="Simplified Arabic" pitchFamily="18" charset="-78"/>
              </a:rPr>
              <a:t>على أداء الأصل.</a:t>
            </a:r>
            <a:endParaRPr lang="en-US" dirty="0">
              <a:latin typeface="Simplified Arabic" pitchFamily="18" charset="-78"/>
              <a:cs typeface="Simplified Arabic" pitchFamily="18" charset="-78"/>
            </a:endParaRPr>
          </a:p>
          <a:p>
            <a:pPr marL="0" indent="0" algn="just" rtl="1">
              <a:buNone/>
            </a:pPr>
            <a:r>
              <a:rPr lang="ar-IQ" dirty="0" smtClean="0">
                <a:latin typeface="Simplified Arabic" pitchFamily="18" charset="-78"/>
                <a:cs typeface="Simplified Arabic" pitchFamily="18" charset="-78"/>
              </a:rPr>
              <a:t>هي </a:t>
            </a:r>
            <a:r>
              <a:rPr lang="ar-SA" dirty="0" smtClean="0">
                <a:latin typeface="Simplified Arabic" pitchFamily="18" charset="-78"/>
                <a:cs typeface="Simplified Arabic" pitchFamily="18" charset="-78"/>
              </a:rPr>
              <a:t>أدوات </a:t>
            </a:r>
            <a:r>
              <a:rPr lang="ar-SA" dirty="0">
                <a:latin typeface="Simplified Arabic" pitchFamily="18" charset="-78"/>
                <a:cs typeface="Simplified Arabic" pitchFamily="18" charset="-78"/>
              </a:rPr>
              <a:t>مالية تشتق قيمتها من أصل آخر ، ويسمى هذا الأصل بـ</a:t>
            </a:r>
            <a:r>
              <a:rPr lang="en-US" dirty="0">
                <a:latin typeface="Simplified Arabic" pitchFamily="18" charset="-78"/>
                <a:cs typeface="Simplified Arabic" pitchFamily="18" charset="-78"/>
              </a:rPr>
              <a:t> "</a:t>
            </a:r>
            <a:r>
              <a:rPr lang="ar-SA" dirty="0">
                <a:latin typeface="Simplified Arabic" pitchFamily="18" charset="-78"/>
                <a:cs typeface="Simplified Arabic" pitchFamily="18" charset="-78"/>
              </a:rPr>
              <a:t>الأصل الضمني" يمكن لهذا الأصل الضمني أن يكون : معدن ثمين ، سلعة ، أوراق مالية مثل الأسهم والسندات... إلخ ، والتي لها قيمة خاصة بها. هذه المشتقات ليست بأصول تستقل بقيمتها ، وانما ترتبط حركة سعرها بالأصل الضمني . فبعض أنواع المشتقات المتداولة هي الآجلة ، المستقبلية ، المبادلات</a:t>
            </a:r>
            <a:r>
              <a:rPr lang="en-US" dirty="0">
                <a:latin typeface="Simplified Arabic" pitchFamily="18" charset="-78"/>
                <a:cs typeface="Simplified Arabic" pitchFamily="18" charset="-78"/>
              </a:rPr>
              <a:t>  </a:t>
            </a:r>
            <a:r>
              <a:rPr lang="ar-SA" dirty="0">
                <a:latin typeface="Simplified Arabic" pitchFamily="18" charset="-78"/>
                <a:cs typeface="Simplified Arabic" pitchFamily="18" charset="-78"/>
              </a:rPr>
              <a:t>والخيارات.</a:t>
            </a:r>
            <a:endParaRPr lang="en-US" dirty="0">
              <a:latin typeface="Simplified Arabic" pitchFamily="18" charset="-78"/>
              <a:cs typeface="Simplified Arabic" pitchFamily="18" charset="-78"/>
            </a:endParaRPr>
          </a:p>
          <a:p>
            <a:pPr marL="0" indent="0" algn="just" rtl="1">
              <a:buNone/>
            </a:pPr>
            <a:endParaRPr lang="en-US" dirty="0">
              <a:latin typeface="Simplified Arabic" pitchFamily="18" charset="-78"/>
              <a:cs typeface="Simplified Arabic" pitchFamily="18" charset="-78"/>
            </a:endParaRPr>
          </a:p>
        </p:txBody>
      </p:sp>
    </p:spTree>
    <p:extLst>
      <p:ext uri="{BB962C8B-B14F-4D97-AF65-F5344CB8AC3E}">
        <p14:creationId xmlns:p14="http://schemas.microsoft.com/office/powerpoint/2010/main" val="2903743204"/>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TotalTime>
  <Words>198</Words>
  <Application>Microsoft Office PowerPoint</Application>
  <PresentationFormat>On-screen Show (4:3)</PresentationFormat>
  <Paragraphs>14</Paragraphs>
  <Slides>2</Slides>
  <Notes>0</Notes>
  <HiddenSlides>0</HiddenSlides>
  <MMClips>0</MMClips>
  <ScaleCrop>false</ScaleCrop>
  <HeadingPairs>
    <vt:vector size="4" baseType="variant">
      <vt:variant>
        <vt:lpstr>Theme</vt:lpstr>
      </vt:variant>
      <vt:variant>
        <vt:i4>3</vt:i4>
      </vt:variant>
      <vt:variant>
        <vt:lpstr>Slide Titles</vt:lpstr>
      </vt:variant>
      <vt:variant>
        <vt:i4>2</vt:i4>
      </vt:variant>
    </vt:vector>
  </HeadingPairs>
  <TitlesOfParts>
    <vt:vector size="5" baseType="lpstr">
      <vt:lpstr>1_Office Theme</vt:lpstr>
      <vt:lpstr>Office Theme</vt:lpstr>
      <vt:lpstr>2_Office Theme</vt:lpstr>
      <vt:lpstr>مؤشرات البورصات العالمية</vt:lpstr>
      <vt:lpstr>الأسواق المشتقة (المشتقات المالية)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دور ومهام الفريق المفاوض</dc:title>
  <dc:creator>win7</dc:creator>
  <cp:lastModifiedBy>DR.Ahmed Saker 2o1O</cp:lastModifiedBy>
  <cp:revision>44</cp:revision>
  <dcterms:created xsi:type="dcterms:W3CDTF">2006-08-16T00:00:00Z</dcterms:created>
  <dcterms:modified xsi:type="dcterms:W3CDTF">2019-01-27T21:50:57Z</dcterms:modified>
</cp:coreProperties>
</file>