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9608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6100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1778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3947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8893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1613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05229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4981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9250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120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6452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59019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8555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04992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08331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86005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06264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4405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2582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54662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96299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195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6747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94886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المتعاملون في الأسواق المشتقة</a:t>
            </a:r>
            <a:endParaRPr lang="en-US" dirty="0"/>
          </a:p>
        </p:txBody>
      </p:sp>
      <p:sp>
        <p:nvSpPr>
          <p:cNvPr id="3" name="Content Placeholder 2"/>
          <p:cNvSpPr>
            <a:spLocks noGrp="1"/>
          </p:cNvSpPr>
          <p:nvPr>
            <p:ph idx="1"/>
          </p:nvPr>
        </p:nvSpPr>
        <p:spPr>
          <a:xfrm>
            <a:off x="457200" y="1219200"/>
            <a:ext cx="8229600" cy="5486400"/>
          </a:xfrm>
        </p:spPr>
        <p:txBody>
          <a:bodyPr>
            <a:noAutofit/>
          </a:bodyPr>
          <a:lstStyle/>
          <a:p>
            <a:pPr marL="0" indent="0" algn="r" rtl="1">
              <a:buNone/>
            </a:pPr>
            <a:r>
              <a:rPr lang="ar-SA" sz="1800" dirty="0" smtClean="0">
                <a:latin typeface="Simplified Arabic" pitchFamily="18" charset="-78"/>
                <a:cs typeface="Simplified Arabic" pitchFamily="18" charset="-78"/>
              </a:rPr>
              <a:t>1- </a:t>
            </a:r>
            <a:r>
              <a:rPr lang="ar-SA" sz="1800" b="1" dirty="0">
                <a:latin typeface="Simplified Arabic" pitchFamily="18" charset="-78"/>
                <a:cs typeface="Simplified Arabic" pitchFamily="18" charset="-78"/>
              </a:rPr>
              <a:t>المتحوطون:</a:t>
            </a:r>
            <a:r>
              <a:rPr lang="ar-SA" sz="1800" dirty="0">
                <a:latin typeface="Simplified Arabic" pitchFamily="18" charset="-78"/>
                <a:cs typeface="Simplified Arabic" pitchFamily="18" charset="-78"/>
              </a:rPr>
              <a:t> هم الأشخاص الذين يحاولون التخفيض من المخاطر التي يتعرضون لها ،   والمشتقات تسمح لهم بتحسين درجة التأكد ولكنها لاتضمن لهم تحسين النتائج.</a:t>
            </a:r>
            <a:endParaRPr lang="en-US" sz="1800" dirty="0">
              <a:latin typeface="Simplified Arabic" pitchFamily="18" charset="-78"/>
              <a:cs typeface="Simplified Arabic" pitchFamily="18" charset="-78"/>
            </a:endParaRPr>
          </a:p>
          <a:p>
            <a:pPr marL="0" indent="0" algn="r" rtl="1">
              <a:buNone/>
            </a:pPr>
            <a:r>
              <a:rPr lang="ar-SA" sz="1800" dirty="0">
                <a:latin typeface="Simplified Arabic" pitchFamily="18" charset="-78"/>
                <a:cs typeface="Simplified Arabic" pitchFamily="18" charset="-78"/>
              </a:rPr>
              <a:t>2-</a:t>
            </a:r>
            <a:r>
              <a:rPr lang="en-US" sz="1800" dirty="0">
                <a:latin typeface="Simplified Arabic" pitchFamily="18" charset="-78"/>
                <a:cs typeface="Simplified Arabic" pitchFamily="18" charset="-78"/>
              </a:rPr>
              <a:t> </a:t>
            </a:r>
            <a:r>
              <a:rPr lang="ar-SA" sz="1800" b="1" dirty="0">
                <a:latin typeface="Simplified Arabic" pitchFamily="18" charset="-78"/>
                <a:cs typeface="Simplified Arabic" pitchFamily="18" charset="-78"/>
              </a:rPr>
              <a:t>المضاربون:</a:t>
            </a:r>
            <a:r>
              <a:rPr lang="ar-SA" sz="1800" dirty="0">
                <a:latin typeface="Simplified Arabic" pitchFamily="18" charset="-78"/>
                <a:cs typeface="Simplified Arabic" pitchFamily="18" charset="-78"/>
              </a:rPr>
              <a:t> يراهنون على تحركات الأسعار المستقبلية ، ولذلك يستخدمون المشتقات بهدف تحقيق مكسب.</a:t>
            </a:r>
            <a:endParaRPr lang="en-US" sz="1800" dirty="0">
              <a:latin typeface="Simplified Arabic" pitchFamily="18" charset="-78"/>
              <a:cs typeface="Simplified Arabic" pitchFamily="18" charset="-78"/>
            </a:endParaRPr>
          </a:p>
          <a:p>
            <a:pPr marL="0" indent="0" algn="r" rtl="1">
              <a:buNone/>
            </a:pPr>
            <a:r>
              <a:rPr lang="ar-SA" sz="1800" dirty="0">
                <a:latin typeface="Simplified Arabic" pitchFamily="18" charset="-78"/>
                <a:cs typeface="Simplified Arabic" pitchFamily="18" charset="-78"/>
              </a:rPr>
              <a:t>3-  </a:t>
            </a:r>
            <a:r>
              <a:rPr lang="ar-SA" sz="1800" b="1" dirty="0">
                <a:latin typeface="Simplified Arabic" pitchFamily="18" charset="-78"/>
                <a:cs typeface="Simplified Arabic" pitchFamily="18" charset="-78"/>
              </a:rPr>
              <a:t>المراجحون:</a:t>
            </a:r>
            <a:r>
              <a:rPr lang="ar-SA" sz="1800" dirty="0">
                <a:latin typeface="Simplified Arabic" pitchFamily="18" charset="-78"/>
                <a:cs typeface="Simplified Arabic" pitchFamily="18" charset="-78"/>
              </a:rPr>
              <a:t> يدخلون عندما يكون هناك فرق لأصل معين بين سوقين أو أكثر وذلك بشراء من السوق منخفض السعر والبيع في نفس الوقت في سوق مرتفع السعر وبالتالي يحققون ربحاً عديم المخاطر.</a:t>
            </a:r>
            <a:r>
              <a:rPr lang="en-US" sz="1800" dirty="0">
                <a:latin typeface="Simplified Arabic" pitchFamily="18" charset="-78"/>
                <a:cs typeface="Simplified Arabic" pitchFamily="18" charset="-78"/>
              </a:rPr>
              <a:t> </a:t>
            </a:r>
            <a:br>
              <a:rPr lang="en-US" sz="1800" dirty="0">
                <a:latin typeface="Simplified Arabic" pitchFamily="18" charset="-78"/>
                <a:cs typeface="Simplified Arabic" pitchFamily="18" charset="-78"/>
              </a:rPr>
            </a:br>
            <a:r>
              <a:rPr lang="ar-SA" sz="1800" dirty="0">
                <a:latin typeface="Simplified Arabic" pitchFamily="18" charset="-78"/>
                <a:cs typeface="Simplified Arabic" pitchFamily="18" charset="-78"/>
              </a:rPr>
              <a:t>4- </a:t>
            </a:r>
            <a:r>
              <a:rPr lang="ar-SA" sz="1800" b="1" dirty="0">
                <a:latin typeface="Simplified Arabic" pitchFamily="18" charset="-78"/>
                <a:cs typeface="Simplified Arabic" pitchFamily="18" charset="-78"/>
              </a:rPr>
              <a:t>تجار التجزئة:</a:t>
            </a:r>
            <a:r>
              <a:rPr lang="ar-SA" sz="1800" dirty="0">
                <a:latin typeface="Simplified Arabic" pitchFamily="18" charset="-78"/>
                <a:cs typeface="Simplified Arabic" pitchFamily="18" charset="-78"/>
              </a:rPr>
              <a:t> ويستخدم هؤلاء المشتقات وذلك بقصد حمايتهم ضد التعرض لمخاطر أسعار الفائدة أو أسعار الصرف في أسواق العملات الأجنبية .</a:t>
            </a:r>
            <a:endParaRPr lang="en-US" sz="1800" dirty="0">
              <a:latin typeface="Simplified Arabic" pitchFamily="18" charset="-78"/>
              <a:cs typeface="Simplified Arabic" pitchFamily="18" charset="-78"/>
            </a:endParaRPr>
          </a:p>
          <a:p>
            <a:pPr marL="0" indent="0" algn="r" rtl="1">
              <a:buNone/>
            </a:pPr>
            <a:r>
              <a:rPr lang="ar-SA" sz="1800" dirty="0">
                <a:latin typeface="Simplified Arabic" pitchFamily="18" charset="-78"/>
                <a:cs typeface="Simplified Arabic" pitchFamily="18" charset="-78"/>
              </a:rPr>
              <a:t>5- </a:t>
            </a:r>
            <a:r>
              <a:rPr lang="ar-SA" sz="1800" b="1" dirty="0">
                <a:latin typeface="Simplified Arabic" pitchFamily="18" charset="-78"/>
                <a:cs typeface="Simplified Arabic" pitchFamily="18" charset="-78"/>
              </a:rPr>
              <a:t>صناديق المعاشات:</a:t>
            </a:r>
            <a:r>
              <a:rPr lang="ar-SA" sz="1800" dirty="0">
                <a:latin typeface="Simplified Arabic" pitchFamily="18" charset="-78"/>
                <a:cs typeface="Simplified Arabic" pitchFamily="18" charset="-78"/>
              </a:rPr>
              <a:t> ويستخدم هؤلاء المشتقات لحماية العائد على الاستثمار في السندات وذلك من أجل تأمين محفظة الأوراق المالية ضد التعرض لمخاطر السوق.</a:t>
            </a:r>
            <a:endParaRPr lang="en-US" sz="1800" dirty="0">
              <a:latin typeface="Simplified Arabic" pitchFamily="18" charset="-78"/>
              <a:cs typeface="Simplified Arabic" pitchFamily="18" charset="-78"/>
            </a:endParaRPr>
          </a:p>
          <a:p>
            <a:pPr marL="0" indent="0" algn="r" rtl="1">
              <a:buNone/>
            </a:pPr>
            <a:r>
              <a:rPr lang="ar-SA" sz="1800" dirty="0">
                <a:latin typeface="Simplified Arabic" pitchFamily="18" charset="-78"/>
                <a:cs typeface="Simplified Arabic" pitchFamily="18" charset="-78"/>
              </a:rPr>
              <a:t>6- </a:t>
            </a:r>
            <a:r>
              <a:rPr lang="ar-SA" sz="1800" b="1" dirty="0">
                <a:latin typeface="Simplified Arabic" pitchFamily="18" charset="-78"/>
                <a:cs typeface="Simplified Arabic" pitchFamily="18" charset="-78"/>
              </a:rPr>
              <a:t>الشركات العقارية:</a:t>
            </a:r>
            <a:r>
              <a:rPr lang="ar-SA" sz="1800" dirty="0">
                <a:latin typeface="Simplified Arabic" pitchFamily="18" charset="-78"/>
                <a:cs typeface="Simplified Arabic" pitchFamily="18" charset="-78"/>
              </a:rPr>
              <a:t> وهي تلك التي تبيع المباني والأراضي أوتعطي للغير الحق في استخدامها بتأجيرها لعدد من السندات وتستخدم هذه الشركات المشتقات للحماية ضد تحركات سعر الفائدة على قروض السندات التي تمثل دينا في ذمة الشركة.</a:t>
            </a:r>
            <a:endParaRPr lang="en-US" sz="1800" dirty="0">
              <a:latin typeface="Simplified Arabic" pitchFamily="18" charset="-78"/>
              <a:cs typeface="Simplified Arabic" pitchFamily="18" charset="-78"/>
            </a:endParaRPr>
          </a:p>
          <a:p>
            <a:pPr marL="0" indent="0" algn="r" rtl="1">
              <a:buNone/>
            </a:pPr>
            <a:r>
              <a:rPr lang="ar-SA" sz="1800" dirty="0">
                <a:latin typeface="Simplified Arabic" pitchFamily="18" charset="-78"/>
                <a:cs typeface="Simplified Arabic" pitchFamily="18" charset="-78"/>
              </a:rPr>
              <a:t>7- </a:t>
            </a:r>
            <a:r>
              <a:rPr lang="ar-SA" sz="1800" b="1" dirty="0">
                <a:latin typeface="Simplified Arabic" pitchFamily="18" charset="-78"/>
                <a:cs typeface="Simplified Arabic" pitchFamily="18" charset="-78"/>
              </a:rPr>
              <a:t>الشركات:</a:t>
            </a:r>
            <a:r>
              <a:rPr lang="ar-SA" sz="1800" dirty="0">
                <a:latin typeface="Simplified Arabic" pitchFamily="18" charset="-78"/>
                <a:cs typeface="Simplified Arabic" pitchFamily="18" charset="-78"/>
              </a:rPr>
              <a:t> وتلجا الشركات إلى أدوات المشتقات بغرض الحماية ضدة تأثير أسعار الفائدة المنخفظة على عائد الإستثمار بالفائض النقدي </a:t>
            </a:r>
            <a:endParaRPr lang="en-US" sz="1800" dirty="0">
              <a:latin typeface="Simplified Arabic" pitchFamily="18" charset="-78"/>
              <a:cs typeface="Simplified Arabic" pitchFamily="18" charset="-78"/>
            </a:endParaRPr>
          </a:p>
          <a:p>
            <a:pPr marL="0" indent="0" algn="r" rtl="1">
              <a:buNone/>
            </a:pPr>
            <a:r>
              <a:rPr lang="ar-SA" sz="1800" dirty="0">
                <a:latin typeface="Simplified Arabic" pitchFamily="18" charset="-78"/>
                <a:cs typeface="Simplified Arabic" pitchFamily="18" charset="-78"/>
              </a:rPr>
              <a:t>8-</a:t>
            </a:r>
            <a:r>
              <a:rPr lang="ar-SA" sz="1800" b="1" dirty="0">
                <a:latin typeface="Simplified Arabic" pitchFamily="18" charset="-78"/>
                <a:cs typeface="Simplified Arabic" pitchFamily="18" charset="-78"/>
              </a:rPr>
              <a:t>المصدرون والمستوردون:</a:t>
            </a:r>
            <a:r>
              <a:rPr lang="ar-SA" sz="1800" dirty="0">
                <a:latin typeface="Simplified Arabic" pitchFamily="18" charset="-78"/>
                <a:cs typeface="Simplified Arabic" pitchFamily="18" charset="-78"/>
              </a:rPr>
              <a:t> ويستخدم هؤلاء المشتقات ضد تقلبات أسعار الصرف على المقبوضات أو المدفوعات. </a:t>
            </a:r>
            <a:endParaRPr lang="en-US" sz="1800" dirty="0">
              <a:latin typeface="Simplified Arabic" pitchFamily="18" charset="-78"/>
              <a:cs typeface="Simplified Arabic" pitchFamily="18" charset="-78"/>
            </a:endParaRPr>
          </a:p>
          <a:p>
            <a:pPr marL="0" indent="0" algn="r" rtl="1">
              <a:buNone/>
            </a:pPr>
            <a:r>
              <a:rPr lang="ar-SA" sz="1800" dirty="0">
                <a:latin typeface="Simplified Arabic" pitchFamily="18" charset="-78"/>
                <a:cs typeface="Simplified Arabic" pitchFamily="18" charset="-78"/>
              </a:rPr>
              <a:t>9- بنوك الإستثمار: تستخدم هذه البنوك المشتقات بغرض المحافظة على سعر البيع لكمية كبيرة من أحد الأصول المالية حيث يبدوا أن السوق الحاضرة لن تكون قادرة على استعاب المعروض بأسعار السوق.</a:t>
            </a:r>
            <a:endParaRPr lang="en-US" sz="1800" dirty="0">
              <a:latin typeface="Simplified Arabic" pitchFamily="18" charset="-78"/>
              <a:cs typeface="Simplified Arabic" pitchFamily="18" charset="-78"/>
            </a:endParaRPr>
          </a:p>
          <a:p>
            <a:pPr marL="0" indent="0" algn="r" rtl="1">
              <a:buNone/>
            </a:pPr>
            <a:endParaRPr lang="en-US"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151147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SA" b="1" dirty="0"/>
              <a:t>أدوات وخدمات الأسواق المشتقة</a:t>
            </a:r>
            <a:endParaRPr lang="en-US" dirty="0"/>
          </a:p>
        </p:txBody>
      </p:sp>
      <p:sp>
        <p:nvSpPr>
          <p:cNvPr id="3" name="Content Placeholder 2"/>
          <p:cNvSpPr>
            <a:spLocks noGrp="1"/>
          </p:cNvSpPr>
          <p:nvPr>
            <p:ph idx="1"/>
          </p:nvPr>
        </p:nvSpPr>
        <p:spPr>
          <a:xfrm>
            <a:off x="457200" y="990600"/>
            <a:ext cx="8503920" cy="6217920"/>
          </a:xfrm>
        </p:spPr>
        <p:txBody>
          <a:bodyPr>
            <a:noAutofit/>
          </a:bodyPr>
          <a:lstStyle/>
          <a:p>
            <a:pPr marL="0" indent="0" algn="just" rtl="1">
              <a:spcBef>
                <a:spcPts val="0"/>
              </a:spcBef>
              <a:buNone/>
            </a:pPr>
            <a:r>
              <a:rPr lang="ar-IQ" sz="2400" dirty="0">
                <a:latin typeface="Simplified Arabic" pitchFamily="18" charset="-78"/>
                <a:cs typeface="Simplified Arabic" pitchFamily="18" charset="-78"/>
              </a:rPr>
              <a:t>1</a:t>
            </a:r>
            <a:r>
              <a:rPr lang="ar-IQ" sz="2400" dirty="0" smtClean="0">
                <a:latin typeface="Simplified Arabic" pitchFamily="18" charset="-78"/>
                <a:cs typeface="Simplified Arabic" pitchFamily="18" charset="-78"/>
              </a:rPr>
              <a:t>-</a:t>
            </a:r>
            <a:r>
              <a:rPr lang="ar-SA" sz="2400" b="1" dirty="0" smtClean="0">
                <a:latin typeface="Simplified Arabic" pitchFamily="18" charset="-78"/>
                <a:cs typeface="Simplified Arabic" pitchFamily="18" charset="-78"/>
              </a:rPr>
              <a:t>العقود </a:t>
            </a:r>
            <a:r>
              <a:rPr lang="ar-SA" sz="2400" b="1" dirty="0">
                <a:latin typeface="Simplified Arabic" pitchFamily="18" charset="-78"/>
                <a:cs typeface="Simplified Arabic" pitchFamily="18" charset="-78"/>
              </a:rPr>
              <a:t>الآجلة</a:t>
            </a:r>
            <a:r>
              <a:rPr lang="en-US" sz="2400" b="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وهي مشتقة بسيطة أي أنها اتفاق على شراء أوبيع أصل في وقت مستقبلي معين مقابل سعر معين ويكون العقد عادة بين مؤسستين ماليتين أو بين مؤسسة مالية وأحد عملائها من المؤسسات ، ولايتم تداولها في البورصة الأوراق المالية عادة ، ويتخذ أحد الطرفين في العقد الآجل مركزا قصيرا (البائع) ويوافق على بيع الاصل في نفس التاريخ مقابل نفس السعر ، ويشار لسعر المحدد في العقد باسم سعر التسليم في وقت الدخول إلى تنفيذ العقد ويتم اختيار سعر التسليم بحيث تكون قيمة العقد الآجل صفراً بالنسبة للطرفين</a:t>
            </a:r>
            <a:r>
              <a:rPr lang="en-US"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ويعني ذلك أن اتخاذ مركز قصير أو طويل لا يكلف شيئا</a:t>
            </a:r>
            <a:r>
              <a:rPr lang="en-US" sz="2400" dirty="0">
                <a:latin typeface="Simplified Arabic" pitchFamily="18" charset="-78"/>
                <a:cs typeface="Simplified Arabic" pitchFamily="18" charset="-78"/>
              </a:rPr>
              <a:t> . </a:t>
            </a:r>
            <a:r>
              <a:rPr lang="ar-SA" sz="2400" dirty="0">
                <a:latin typeface="Simplified Arabic" pitchFamily="18" charset="-78"/>
                <a:cs typeface="Simplified Arabic" pitchFamily="18" charset="-78"/>
              </a:rPr>
              <a:t>وتتم تسوية العقد الآجل عند استحقاقه حيث يقوم البائع بتسليم الأصل إلى المشتري مقابل مبلغ نقدي مساوي لسعر التسليم . ومن المتغيرات الرئيسية التي تقرر قيمة أي عقد آجل في وقت ما هو السعر السوقي للأصل اي ان:</a:t>
            </a:r>
            <a:endParaRPr lang="en-US" sz="2400" dirty="0">
              <a:latin typeface="Simplified Arabic" pitchFamily="18" charset="-78"/>
              <a:cs typeface="Simplified Arabic" pitchFamily="18" charset="-78"/>
            </a:endParaRPr>
          </a:p>
          <a:p>
            <a:pPr marL="0" indent="0" algn="just" rtl="1">
              <a:spcBef>
                <a:spcPts val="0"/>
              </a:spcBef>
              <a:buNone/>
            </a:pPr>
            <a:r>
              <a:rPr lang="ar-SA" sz="2400" b="1" dirty="0">
                <a:latin typeface="Simplified Arabic" pitchFamily="18" charset="-78"/>
                <a:cs typeface="Simplified Arabic" pitchFamily="18" charset="-78"/>
              </a:rPr>
              <a:t> سعر العقد الآجل = السعر الفوري + تكلفة الاحتفاظ </a:t>
            </a:r>
            <a:endParaRPr lang="en-US" sz="2400" dirty="0">
              <a:latin typeface="Simplified Arabic" pitchFamily="18" charset="-78"/>
              <a:cs typeface="Simplified Arabic" pitchFamily="18" charset="-78"/>
            </a:endParaRPr>
          </a:p>
          <a:p>
            <a:pPr marL="0" indent="0" algn="just" rtl="1">
              <a:spcBef>
                <a:spcPts val="0"/>
              </a:spcBef>
              <a:buNone/>
            </a:pPr>
            <a:r>
              <a:rPr lang="ar-SA" sz="2400" dirty="0">
                <a:latin typeface="Simplified Arabic" pitchFamily="18" charset="-78"/>
                <a:cs typeface="Simplified Arabic" pitchFamily="18" charset="-78"/>
              </a:rPr>
              <a:t>تكلفة الاحتفاظ هي مجموع كل التكاليف المدفوعة في حالة اتخاذ نفس المركز في السوق الفوري والمحافظة علية حتى تاريخ الانقضاء ، منقوصاً منه أي عائد ممكن الحصول عليه خلال تلك الفترة </a:t>
            </a:r>
            <a:endParaRPr lang="en-US" sz="2400" dirty="0">
              <a:latin typeface="Simplified Arabic" pitchFamily="18" charset="-78"/>
              <a:cs typeface="Simplified Arabic" pitchFamily="18" charset="-78"/>
            </a:endParaRPr>
          </a:p>
          <a:p>
            <a:pPr marL="0" indent="0" algn="just" rtl="1">
              <a:spcBef>
                <a:spcPts val="0"/>
              </a:spcBef>
              <a:buNone/>
            </a:pPr>
            <a:r>
              <a:rPr lang="ar-SA" sz="2400" dirty="0">
                <a:latin typeface="Simplified Arabic" pitchFamily="18" charset="-78"/>
                <a:cs typeface="Simplified Arabic" pitchFamily="18" charset="-78"/>
              </a:rPr>
              <a:t>  </a:t>
            </a:r>
            <a:r>
              <a:rPr lang="en-US"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مثال</a:t>
            </a:r>
            <a:r>
              <a:rPr lang="en-US" sz="2400" dirty="0">
                <a:latin typeface="Simplified Arabic" pitchFamily="18" charset="-78"/>
                <a:cs typeface="Simplified Arabic" pitchFamily="18" charset="-78"/>
              </a:rPr>
              <a:t> : </a:t>
            </a:r>
            <a:r>
              <a:rPr lang="ar-SA" sz="2400" dirty="0">
                <a:latin typeface="Simplified Arabic" pitchFamily="18" charset="-78"/>
                <a:cs typeface="Simplified Arabic" pitchFamily="18" charset="-78"/>
              </a:rPr>
              <a:t>السعر الفوري للسلعة أ = 500 </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سعر </a:t>
            </a:r>
            <a:r>
              <a:rPr lang="ar-SA" sz="2400" dirty="0">
                <a:latin typeface="Simplified Arabic" pitchFamily="18" charset="-78"/>
                <a:cs typeface="Simplified Arabic" pitchFamily="18" charset="-78"/>
              </a:rPr>
              <a:t>الفائدة = 12</a:t>
            </a:r>
            <a:r>
              <a:rPr lang="en-US" sz="2400" dirty="0">
                <a:latin typeface="Simplified Arabic" pitchFamily="18" charset="-78"/>
                <a:cs typeface="Simplified Arabic" pitchFamily="18" charset="-78"/>
              </a:rPr>
              <a:t>% </a:t>
            </a:r>
          </a:p>
          <a:p>
            <a:pPr marL="0" indent="0" algn="just" rtl="1">
              <a:spcBef>
                <a:spcPts val="0"/>
              </a:spcBef>
              <a:buNone/>
            </a:pPr>
            <a:r>
              <a:rPr lang="ar-SA" sz="2400" dirty="0">
                <a:latin typeface="Simplified Arabic" pitchFamily="18" charset="-78"/>
                <a:cs typeface="Simplified Arabic" pitchFamily="18" charset="-78"/>
              </a:rPr>
              <a:t>         السعرالآجل لعقد شهر واحد = 500 + 500 * %12= 560</a:t>
            </a:r>
            <a:r>
              <a:rPr lang="en-US" sz="2400" dirty="0">
                <a:latin typeface="Simplified Arabic" pitchFamily="18" charset="-78"/>
                <a:cs typeface="Simplified Arabic" pitchFamily="18" charset="-78"/>
              </a:rPr>
              <a:t>   </a:t>
            </a:r>
          </a:p>
          <a:p>
            <a:pPr marL="0" indent="0" algn="just" rtl="1">
              <a:spcBef>
                <a:spcPts val="0"/>
              </a:spcBef>
              <a:buNone/>
            </a:pPr>
            <a:endParaRPr lang="en-US"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670180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127</Words>
  <Application>Microsoft Office PowerPoint</Application>
  <PresentationFormat>On-screen Show (4:3)</PresentationFormat>
  <Paragraphs>15</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المتعاملون في الأسواق المشتقة</vt:lpstr>
      <vt:lpstr>أدوات وخدمات الأسواق المشتقة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45</cp:revision>
  <dcterms:created xsi:type="dcterms:W3CDTF">2006-08-16T00:00:00Z</dcterms:created>
  <dcterms:modified xsi:type="dcterms:W3CDTF">2019-01-27T21:52:35Z</dcterms:modified>
</cp:coreProperties>
</file>