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94660"/>
  </p:normalViewPr>
  <p:slideViewPr>
    <p:cSldViewPr>
      <p:cViewPr varScale="1">
        <p:scale>
          <a:sx n="62" d="100"/>
          <a:sy n="62" d="100"/>
        </p:scale>
        <p:origin x="-1400" y="-64"/>
      </p:cViewPr>
      <p:guideLst>
        <p:guide orient="horz" pos="2160"/>
        <p:guide pos="2880"/>
      </p:guideLst>
    </p:cSldViewPr>
  </p:slideViewPr>
  <p:notesTextViewPr>
    <p:cViewPr>
      <p:scale>
        <a:sx n="1" d="1"/>
        <a:sy n="1" d="1"/>
      </p:scale>
      <p:origin x="0" y="0"/>
    </p:cViewPr>
  </p:notesTextViewPr>
  <p:sorterViewPr>
    <p:cViewPr>
      <p:scale>
        <a:sx n="100" d="100"/>
        <a:sy n="100" d="100"/>
      </p:scale>
      <p:origin x="0" y="9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28E0D8-749F-4041-B53B-1EE707A1A39F}"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B6D3D-3C61-4CCE-8139-730E5D72D384}" type="slidenum">
              <a:rPr lang="en-US" smtClean="0"/>
              <a:t>‹#›</a:t>
            </a:fld>
            <a:endParaRPr lang="en-US"/>
          </a:p>
        </p:txBody>
      </p:sp>
    </p:spTree>
    <p:extLst>
      <p:ext uri="{BB962C8B-B14F-4D97-AF65-F5344CB8AC3E}">
        <p14:creationId xmlns:p14="http://schemas.microsoft.com/office/powerpoint/2010/main" val="94415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8E0D8-749F-4041-B53B-1EE707A1A39F}"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B6D3D-3C61-4CCE-8139-730E5D72D384}" type="slidenum">
              <a:rPr lang="en-US" smtClean="0"/>
              <a:t>‹#›</a:t>
            </a:fld>
            <a:endParaRPr lang="en-US"/>
          </a:p>
        </p:txBody>
      </p:sp>
    </p:spTree>
    <p:extLst>
      <p:ext uri="{BB962C8B-B14F-4D97-AF65-F5344CB8AC3E}">
        <p14:creationId xmlns:p14="http://schemas.microsoft.com/office/powerpoint/2010/main" val="293473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8E0D8-749F-4041-B53B-1EE707A1A39F}"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B6D3D-3C61-4CCE-8139-730E5D72D384}" type="slidenum">
              <a:rPr lang="en-US" smtClean="0"/>
              <a:t>‹#›</a:t>
            </a:fld>
            <a:endParaRPr lang="en-US"/>
          </a:p>
        </p:txBody>
      </p:sp>
    </p:spTree>
    <p:extLst>
      <p:ext uri="{BB962C8B-B14F-4D97-AF65-F5344CB8AC3E}">
        <p14:creationId xmlns:p14="http://schemas.microsoft.com/office/powerpoint/2010/main" val="284122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8E0D8-749F-4041-B53B-1EE707A1A39F}"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B6D3D-3C61-4CCE-8139-730E5D72D384}" type="slidenum">
              <a:rPr lang="en-US" smtClean="0"/>
              <a:t>‹#›</a:t>
            </a:fld>
            <a:endParaRPr lang="en-US"/>
          </a:p>
        </p:txBody>
      </p:sp>
    </p:spTree>
    <p:extLst>
      <p:ext uri="{BB962C8B-B14F-4D97-AF65-F5344CB8AC3E}">
        <p14:creationId xmlns:p14="http://schemas.microsoft.com/office/powerpoint/2010/main" val="225912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8E0D8-749F-4041-B53B-1EE707A1A39F}"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B6D3D-3C61-4CCE-8139-730E5D72D384}" type="slidenum">
              <a:rPr lang="en-US" smtClean="0"/>
              <a:t>‹#›</a:t>
            </a:fld>
            <a:endParaRPr lang="en-US"/>
          </a:p>
        </p:txBody>
      </p:sp>
    </p:spTree>
    <p:extLst>
      <p:ext uri="{BB962C8B-B14F-4D97-AF65-F5344CB8AC3E}">
        <p14:creationId xmlns:p14="http://schemas.microsoft.com/office/powerpoint/2010/main" val="199424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28E0D8-749F-4041-B53B-1EE707A1A39F}"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B6D3D-3C61-4CCE-8139-730E5D72D384}" type="slidenum">
              <a:rPr lang="en-US" smtClean="0"/>
              <a:t>‹#›</a:t>
            </a:fld>
            <a:endParaRPr lang="en-US"/>
          </a:p>
        </p:txBody>
      </p:sp>
    </p:spTree>
    <p:extLst>
      <p:ext uri="{BB962C8B-B14F-4D97-AF65-F5344CB8AC3E}">
        <p14:creationId xmlns:p14="http://schemas.microsoft.com/office/powerpoint/2010/main" val="17592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28E0D8-749F-4041-B53B-1EE707A1A39F}" type="datetimeFigureOut">
              <a:rPr lang="en-US" smtClean="0"/>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B6D3D-3C61-4CCE-8139-730E5D72D384}" type="slidenum">
              <a:rPr lang="en-US" smtClean="0"/>
              <a:t>‹#›</a:t>
            </a:fld>
            <a:endParaRPr lang="en-US"/>
          </a:p>
        </p:txBody>
      </p:sp>
    </p:spTree>
    <p:extLst>
      <p:ext uri="{BB962C8B-B14F-4D97-AF65-F5344CB8AC3E}">
        <p14:creationId xmlns:p14="http://schemas.microsoft.com/office/powerpoint/2010/main" val="410442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28E0D8-749F-4041-B53B-1EE707A1A39F}" type="datetimeFigureOut">
              <a:rPr lang="en-US" smtClean="0"/>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B6D3D-3C61-4CCE-8139-730E5D72D384}" type="slidenum">
              <a:rPr lang="en-US" smtClean="0"/>
              <a:t>‹#›</a:t>
            </a:fld>
            <a:endParaRPr lang="en-US"/>
          </a:p>
        </p:txBody>
      </p:sp>
    </p:spTree>
    <p:extLst>
      <p:ext uri="{BB962C8B-B14F-4D97-AF65-F5344CB8AC3E}">
        <p14:creationId xmlns:p14="http://schemas.microsoft.com/office/powerpoint/2010/main" val="417944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8E0D8-749F-4041-B53B-1EE707A1A39F}" type="datetimeFigureOut">
              <a:rPr lang="en-US" smtClean="0"/>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B6D3D-3C61-4CCE-8139-730E5D72D384}" type="slidenum">
              <a:rPr lang="en-US" smtClean="0"/>
              <a:t>‹#›</a:t>
            </a:fld>
            <a:endParaRPr lang="en-US"/>
          </a:p>
        </p:txBody>
      </p:sp>
    </p:spTree>
    <p:extLst>
      <p:ext uri="{BB962C8B-B14F-4D97-AF65-F5344CB8AC3E}">
        <p14:creationId xmlns:p14="http://schemas.microsoft.com/office/powerpoint/2010/main" val="396470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8E0D8-749F-4041-B53B-1EE707A1A39F}"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B6D3D-3C61-4CCE-8139-730E5D72D384}" type="slidenum">
              <a:rPr lang="en-US" smtClean="0"/>
              <a:t>‹#›</a:t>
            </a:fld>
            <a:endParaRPr lang="en-US"/>
          </a:p>
        </p:txBody>
      </p:sp>
    </p:spTree>
    <p:extLst>
      <p:ext uri="{BB962C8B-B14F-4D97-AF65-F5344CB8AC3E}">
        <p14:creationId xmlns:p14="http://schemas.microsoft.com/office/powerpoint/2010/main" val="397159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8E0D8-749F-4041-B53B-1EE707A1A39F}"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B6D3D-3C61-4CCE-8139-730E5D72D384}" type="slidenum">
              <a:rPr lang="en-US" smtClean="0"/>
              <a:t>‹#›</a:t>
            </a:fld>
            <a:endParaRPr lang="en-US"/>
          </a:p>
        </p:txBody>
      </p:sp>
    </p:spTree>
    <p:extLst>
      <p:ext uri="{BB962C8B-B14F-4D97-AF65-F5344CB8AC3E}">
        <p14:creationId xmlns:p14="http://schemas.microsoft.com/office/powerpoint/2010/main" val="90726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8E0D8-749F-4041-B53B-1EE707A1A39F}" type="datetimeFigureOut">
              <a:rPr lang="en-US" smtClean="0"/>
              <a:t>11/20/2022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B6D3D-3C61-4CCE-8139-730E5D72D384}" type="slidenum">
              <a:rPr lang="en-US" smtClean="0"/>
              <a:t>‹#›</a:t>
            </a:fld>
            <a:endParaRPr lang="en-US"/>
          </a:p>
        </p:txBody>
      </p:sp>
    </p:spTree>
    <p:extLst>
      <p:ext uri="{BB962C8B-B14F-4D97-AF65-F5344CB8AC3E}">
        <p14:creationId xmlns:p14="http://schemas.microsoft.com/office/powerpoint/2010/main" val="4273954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51686"/>
            <a:ext cx="7772400" cy="1658313"/>
          </a:xfrm>
        </p:spPr>
        <p:txBody>
          <a:bodyPr>
            <a:normAutofit/>
          </a:bodyPr>
          <a:lstStyle/>
          <a:p>
            <a:r>
              <a:rPr lang="ar-IQ" b="1" dirty="0" smtClean="0"/>
              <a:t>اثار اصدار ورقة نقدية فئة 20000 دينار  على الواقع الاقتصادي والمالي العراقي </a:t>
            </a:r>
            <a:endParaRPr lang="en-US" b="1" dirty="0"/>
          </a:p>
        </p:txBody>
      </p:sp>
      <p:sp>
        <p:nvSpPr>
          <p:cNvPr id="3" name="Subtitle 2"/>
          <p:cNvSpPr>
            <a:spLocks noGrp="1"/>
          </p:cNvSpPr>
          <p:nvPr>
            <p:ph type="subTitle" idx="1"/>
          </p:nvPr>
        </p:nvSpPr>
        <p:spPr>
          <a:xfrm>
            <a:off x="1371600" y="4191000"/>
            <a:ext cx="6400800" cy="1752600"/>
          </a:xfrm>
        </p:spPr>
        <p:txBody>
          <a:bodyPr/>
          <a:lstStyle/>
          <a:p>
            <a:r>
              <a:rPr lang="ar-IQ" b="1" dirty="0" smtClean="0">
                <a:solidFill>
                  <a:schemeClr val="tx1"/>
                </a:solidFill>
              </a:rPr>
              <a:t>الاستاذ المساعد </a:t>
            </a:r>
          </a:p>
          <a:p>
            <a:r>
              <a:rPr lang="ar-IQ" b="1" dirty="0" smtClean="0">
                <a:solidFill>
                  <a:schemeClr val="tx1"/>
                </a:solidFill>
              </a:rPr>
              <a:t>الدكتور احمـــــد </a:t>
            </a:r>
            <a:r>
              <a:rPr lang="ar-IQ" b="1" dirty="0" smtClean="0">
                <a:solidFill>
                  <a:schemeClr val="tx1"/>
                </a:solidFill>
              </a:rPr>
              <a:t>الحســــيني</a:t>
            </a:r>
            <a:endParaRPr lang="en-US" b="1" dirty="0" smtClean="0">
              <a:solidFill>
                <a:schemeClr val="tx1"/>
              </a:solidFill>
            </a:endParaRPr>
          </a:p>
          <a:p>
            <a:r>
              <a:rPr lang="ar-IQ" b="1" dirty="0" smtClean="0">
                <a:solidFill>
                  <a:schemeClr val="tx1"/>
                </a:solidFill>
              </a:rPr>
              <a:t>قسم العلوم الماليـــة والمصرفيــــة </a:t>
            </a:r>
            <a:r>
              <a:rPr lang="ar-IQ" b="1" dirty="0" smtClean="0">
                <a:solidFill>
                  <a:schemeClr val="tx1"/>
                </a:solidFill>
              </a:rPr>
              <a:t> </a:t>
            </a:r>
            <a:endParaRPr lang="en-US"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856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57" y="430231"/>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775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t>ما هي الجدوى الاقتصادية والمالية من اصدار ورقة نقدية فئة 20000 دينار ؟ </a:t>
            </a:r>
            <a:endParaRPr lang="en-US" dirty="0"/>
          </a:p>
        </p:txBody>
      </p:sp>
      <p:sp>
        <p:nvSpPr>
          <p:cNvPr id="3" name="Content Placeholder 2"/>
          <p:cNvSpPr>
            <a:spLocks noGrp="1"/>
          </p:cNvSpPr>
          <p:nvPr>
            <p:ph idx="1"/>
          </p:nvPr>
        </p:nvSpPr>
        <p:spPr>
          <a:xfrm>
            <a:off x="457200" y="2743200"/>
            <a:ext cx="8229600" cy="3382963"/>
          </a:xfrm>
        </p:spPr>
        <p:txBody>
          <a:bodyPr/>
          <a:lstStyle/>
          <a:p>
            <a:pPr algn="just" rtl="1"/>
            <a:r>
              <a:rPr lang="ar-IQ" dirty="0" smtClean="0"/>
              <a:t>يتجه </a:t>
            </a:r>
            <a:r>
              <a:rPr lang="ar-IQ" dirty="0"/>
              <a:t>البنك المركزي العراقي إلى إصدار فئة جديدة من العملة المحلية للتداول النقدي وتعتبر هذه العملة  متوسطة بين </a:t>
            </a:r>
            <a:r>
              <a:rPr lang="ar-IQ" dirty="0" smtClean="0"/>
              <a:t>الفئات </a:t>
            </a:r>
          </a:p>
        </p:txBody>
      </p:sp>
    </p:spTree>
    <p:extLst>
      <p:ext uri="{BB962C8B-B14F-4D97-AF65-F5344CB8AC3E}">
        <p14:creationId xmlns:p14="http://schemas.microsoft.com/office/powerpoint/2010/main" val="2817912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هل نحتاج لعملة 20000 </a:t>
            </a:r>
            <a:r>
              <a:rPr lang="ar-IQ" dirty="0" smtClean="0"/>
              <a:t>دينار؟</a:t>
            </a:r>
            <a:endParaRPr lang="en-US" dirty="0"/>
          </a:p>
        </p:txBody>
      </p:sp>
      <p:sp>
        <p:nvSpPr>
          <p:cNvPr id="4" name="Content Placeholder 3"/>
          <p:cNvSpPr>
            <a:spLocks noGrp="1"/>
          </p:cNvSpPr>
          <p:nvPr>
            <p:ph sz="half" idx="2"/>
          </p:nvPr>
        </p:nvSpPr>
        <p:spPr>
          <a:xfrm>
            <a:off x="4648200" y="1447800"/>
            <a:ext cx="4038600" cy="4678363"/>
          </a:xfrm>
        </p:spPr>
        <p:txBody>
          <a:bodyPr>
            <a:normAutofit fontScale="70000" lnSpcReduction="20000"/>
          </a:bodyPr>
          <a:lstStyle/>
          <a:p>
            <a:pPr algn="just" rtl="1"/>
            <a:r>
              <a:rPr lang="ar-IQ" dirty="0"/>
              <a:t>بعد انخفاض قيمة الدينار  أمام الدولار </a:t>
            </a:r>
            <a:r>
              <a:rPr lang="ar-IQ" dirty="0" smtClean="0"/>
              <a:t>ورغم </a:t>
            </a:r>
            <a:r>
              <a:rPr lang="ar-IQ" dirty="0"/>
              <a:t>تعالي الاصوات الشعبية بآلية التغيير شرع البنك المركزي العراقي في خطوة توصف بأنها غير مجدية وغير مدروسة بصورة واسعة ، وستزيد التضخم بطباعة عملة جديدة فئة 20000 دينار سيدفع هذا الاجراء رغم عدم تأثيره على الكتلة النقدية حسب تصريح السيد محافظ البنك المركزي العراقي ، الا ان عواقبه ستكون وخيمة على ثقة الاسواق والمستثمرين الخارجيين ، في العملة  العراقية ، ان الهدف المعلن من طباعة العملة الجديدة ،  تحسين كفاءة أداء نظام المدفوعات النقدية في البلاد بعملات وسطية تخدم سرعة التبادل النقدي وتسهيل تسوية المعاملات وأساليب الدفع داخل المجتمع الاقتصادي في جانب ، هذه وجهة نظر البنك المركزي العراقي .</a:t>
            </a:r>
            <a:endParaRPr lang="en-US"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3886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665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وجهة نظر البنك المركزي </a:t>
            </a:r>
            <a:endParaRPr lang="en-US" dirty="0"/>
          </a:p>
        </p:txBody>
      </p:sp>
      <p:sp>
        <p:nvSpPr>
          <p:cNvPr id="4" name="Content Placeholder 3"/>
          <p:cNvSpPr>
            <a:spLocks noGrp="1"/>
          </p:cNvSpPr>
          <p:nvPr>
            <p:ph sz="half" idx="2"/>
          </p:nvPr>
        </p:nvSpPr>
        <p:spPr/>
        <p:txBody>
          <a:bodyPr>
            <a:normAutofit/>
          </a:bodyPr>
          <a:lstStyle/>
          <a:p>
            <a:pPr lvl="0" algn="just" rtl="1"/>
            <a:r>
              <a:rPr lang="ar-IQ" dirty="0" smtClean="0"/>
              <a:t>ان </a:t>
            </a:r>
            <a:r>
              <a:rPr lang="ar-IQ" dirty="0"/>
              <a:t>الهدف المعلن من طباعة العملة الجديدة ، </a:t>
            </a:r>
            <a:r>
              <a:rPr lang="ar-IQ" dirty="0">
                <a:solidFill>
                  <a:prstClr val="black"/>
                </a:solidFill>
              </a:rPr>
              <a:t>تحسين كفاءة أداء نظام المدفوعات النقدية في البلاد بعملات وسطية تخدم سرعة التبادل النقدي وتسهيل تسوية المعاملات وأساليب الدفع داخل المجتمع </a:t>
            </a:r>
            <a:r>
              <a:rPr lang="ar-IQ" dirty="0" smtClean="0">
                <a:solidFill>
                  <a:prstClr val="black"/>
                </a:solidFill>
              </a:rPr>
              <a:t>الاقتصادي، </a:t>
            </a:r>
            <a:r>
              <a:rPr lang="ar-IQ" dirty="0">
                <a:solidFill>
                  <a:prstClr val="black"/>
                </a:solidFill>
              </a:rPr>
              <a:t>هذه وجهة نظر البنك المركزي العراقي .</a:t>
            </a:r>
            <a:endParaRPr lang="en-US" dirty="0">
              <a:solidFill>
                <a:prstClr val="black"/>
              </a:solidFill>
            </a:endParaRPr>
          </a:p>
          <a:p>
            <a:pPr algn="r" rtl="1"/>
            <a:endParaRPr lang="ar-IQ" dirty="0"/>
          </a:p>
          <a:p>
            <a:pPr marL="0" indent="0" algn="r" rtl="1">
              <a:buNone/>
            </a:pPr>
            <a:endParaRPr lang="ar-IQ"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35813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528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وجهة نظر </a:t>
            </a:r>
            <a:endParaRPr lang="en-US" dirty="0"/>
          </a:p>
        </p:txBody>
      </p:sp>
      <p:sp>
        <p:nvSpPr>
          <p:cNvPr id="4" name="Content Placeholder 3"/>
          <p:cNvSpPr>
            <a:spLocks noGrp="1"/>
          </p:cNvSpPr>
          <p:nvPr>
            <p:ph sz="half" idx="2"/>
          </p:nvPr>
        </p:nvSpPr>
        <p:spPr/>
        <p:txBody>
          <a:bodyPr>
            <a:normAutofit fontScale="85000" lnSpcReduction="20000"/>
          </a:bodyPr>
          <a:lstStyle/>
          <a:p>
            <a:pPr algn="just" rtl="1"/>
            <a:r>
              <a:rPr lang="ar-IQ" dirty="0"/>
              <a:t>1- عواقب طباعة العملة الجديدة ستكون وخيمة على ثقة </a:t>
            </a:r>
            <a:r>
              <a:rPr lang="ar-IQ" dirty="0" smtClean="0"/>
              <a:t>الاسواق والمستثمرين </a:t>
            </a:r>
            <a:r>
              <a:rPr lang="ar-IQ" dirty="0"/>
              <a:t>الخارجيين ، في العملة العراقية ، خاصة وان الشعب لم ينسى مآسي تغيير سعر الصرف </a:t>
            </a:r>
            <a:r>
              <a:rPr lang="ar-IQ" dirty="0" smtClean="0"/>
              <a:t>.</a:t>
            </a:r>
            <a:endParaRPr lang="ar-IQ" dirty="0"/>
          </a:p>
          <a:p>
            <a:pPr algn="just" rtl="1"/>
            <a:r>
              <a:rPr lang="ar-IQ" dirty="0"/>
              <a:t>2- تكلفة طباعة العملة ستكون تكلفة كبيرة جداً على حساب الجدوى الإقتصادية لطباعة عملة جديدة </a:t>
            </a:r>
            <a:r>
              <a:rPr lang="ar-IQ" dirty="0" smtClean="0"/>
              <a:t>.</a:t>
            </a:r>
          </a:p>
          <a:p>
            <a:pPr algn="just" rtl="1"/>
            <a:r>
              <a:rPr lang="ar-IQ" dirty="0" smtClean="0"/>
              <a:t>3- احتمالية كبيرة لارتفاع معدلات التضخم عن مستوياتها الحالية الباغة 6% في حال لم يقم المركزي باجراءات سحب كمية معادلة لما سيتم طرحه من فئة 20000 دينار من الكتلة النقدية الحالية في السوق . </a:t>
            </a:r>
            <a:endParaRPr lang="en-US"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038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975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ما هو الاجدر فعله ؟ </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620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167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r>
              <a:rPr lang="ar-IQ" dirty="0"/>
              <a:t>كان الاجدر على البنك المركزي العراقي ان يحصر اهتماماته بكيفية تطوير العمل المصرفي و اقناع الشعب بأيداع اموالهم لدى المصارف لغرض سحب هذه الكتلة النقدية والتي تقدر 84 ترليون دينار </a:t>
            </a:r>
            <a:r>
              <a:rPr lang="ar-IQ" dirty="0" smtClean="0"/>
              <a:t>عراقي وكيفية </a:t>
            </a:r>
            <a:r>
              <a:rPr lang="ar-IQ" dirty="0"/>
              <a:t>توظيف هذه الكتلة في خدمة إقتصاد العراق المتهالك في بناء البنى الصناعية والزراعية </a:t>
            </a:r>
            <a:r>
              <a:rPr lang="ar-IQ" dirty="0" smtClean="0"/>
              <a:t>والسياحية والتعليمية والصحية وغيرها </a:t>
            </a:r>
            <a:endParaRPr lang="ar-IQ" dirty="0"/>
          </a:p>
          <a:p>
            <a:pPr algn="r" rtl="1"/>
            <a:endParaRPr lang="en-US" dirty="0"/>
          </a:p>
        </p:txBody>
      </p:sp>
    </p:spTree>
    <p:extLst>
      <p:ext uri="{BB962C8B-B14F-4D97-AF65-F5344CB8AC3E}">
        <p14:creationId xmlns:p14="http://schemas.microsoft.com/office/powerpoint/2010/main" val="211741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581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IQ" sz="3200" b="1" dirty="0"/>
              <a:t>إيرادات الدولة من الإصدار النقدي الجديد (التمويل بالتضخم)</a:t>
            </a:r>
            <a:endParaRPr lang="en-US" sz="3200" b="1" dirty="0"/>
          </a:p>
        </p:txBody>
      </p:sp>
      <p:sp>
        <p:nvSpPr>
          <p:cNvPr id="4" name="Content Placeholder 3"/>
          <p:cNvSpPr>
            <a:spLocks noGrp="1"/>
          </p:cNvSpPr>
          <p:nvPr>
            <p:ph sz="half" idx="2"/>
          </p:nvPr>
        </p:nvSpPr>
        <p:spPr/>
        <p:txBody>
          <a:bodyPr>
            <a:normAutofit fontScale="92500" lnSpcReduction="20000"/>
          </a:bodyPr>
          <a:lstStyle/>
          <a:p>
            <a:pPr algn="just" rtl="1"/>
            <a:r>
              <a:rPr lang="ar-IQ" dirty="0"/>
              <a:t>الإصدار النقدي الجديد يعني إصدار كمية جديدة من النقود الورقية من أجل سد عجز الموازنة العامة خلال فترة زمنية معينة.</a:t>
            </a:r>
          </a:p>
          <a:p>
            <a:pPr algn="just" rtl="1"/>
            <a:r>
              <a:rPr lang="ar-IQ" dirty="0"/>
              <a:t>وكثيراً ما تلجأ الدول في الوقت الحاضر إلى إصدار كمية من الأوراق النقدية وذلك عندما تعجز عن الالتجاء إلى مصادر الإيرادات الأخرى مثل الضرائب والقروض العامة، ومن ثم تستخدم هذه النقود في تمويل نفقاتها العامة.</a:t>
            </a:r>
          </a:p>
          <a:p>
            <a:pPr algn="r" rtl="1"/>
            <a:endParaRPr lang="ar-IQ" dirty="0"/>
          </a:p>
          <a:p>
            <a:pPr algn="r" rtl="1"/>
            <a:endParaRPr lang="en-US"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52600"/>
            <a:ext cx="403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774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rmAutofit/>
          </a:bodyPr>
          <a:lstStyle/>
          <a:p>
            <a:pPr algn="just" rtl="1"/>
            <a:r>
              <a:rPr lang="ar-IQ" sz="2800" dirty="0"/>
              <a:t>وتعرف هذه الأداة التمويلية بـالتمويل عن طريق عجز الموازنة أو التمويل بالتضخم لأنها تجعل زيادة الطلب الكلي أكثر من العرض الكلي، فيحصل ارتفاع في الأسعار، وبالمقابل انخفاض في القوة الشرائية</a:t>
            </a:r>
            <a:endParaRPr lang="en-US" sz="2800" dirty="0"/>
          </a:p>
        </p:txBody>
      </p:sp>
    </p:spTree>
    <p:extLst>
      <p:ext uri="{BB962C8B-B14F-4D97-AF65-F5344CB8AC3E}">
        <p14:creationId xmlns:p14="http://schemas.microsoft.com/office/powerpoint/2010/main" val="660415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pPr algn="just" rtl="1"/>
            <a:r>
              <a:rPr lang="ar-IQ" dirty="0"/>
              <a:t>ويقوم البنك المركزي بتقديم وسائل الدفع اللازمة للحكومة كي تتمكن من تأدية نشاطاتها المتعددة مقابل حصوله منها على أذونات خزينة صادرة من السلطة التنفيذية في صورة قرض فيقدم القروض المباشرة للحكومة لمواجهة عجز </a:t>
            </a:r>
            <a:r>
              <a:rPr lang="ar-IQ" dirty="0" smtClean="0"/>
              <a:t>الموازنة.</a:t>
            </a:r>
            <a:endParaRPr lang="ar-IQ" dirty="0"/>
          </a:p>
          <a:p>
            <a:pPr algn="r" rtl="1"/>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038600"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839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rtl="1"/>
            <a:r>
              <a:rPr lang="ar-IQ" dirty="0"/>
              <a:t>تأسس البنك المركزي العراقي كبنك عراقي مستقل بموجب قانون البنك المركزي </a:t>
            </a:r>
            <a:r>
              <a:rPr lang="ar-IQ" dirty="0" smtClean="0"/>
              <a:t>العراقي رقم 56 </a:t>
            </a:r>
            <a:r>
              <a:rPr lang="ar-IQ" dirty="0"/>
              <a:t>الصادر في 6 اذار 2004 , ويكون البنك مسؤولا عن:</a:t>
            </a:r>
          </a:p>
          <a:p>
            <a:pPr algn="just" rtl="1"/>
            <a:r>
              <a:rPr lang="ar-IQ" dirty="0"/>
              <a:t>- الحفاظ على استقرار الاسعار</a:t>
            </a:r>
          </a:p>
          <a:p>
            <a:pPr algn="just" rtl="1"/>
            <a:r>
              <a:rPr lang="ar-IQ" dirty="0"/>
              <a:t>- تنفيذ السياسة النقدية (بما في ذلك سياسات اسعار الصرف)</a:t>
            </a:r>
          </a:p>
          <a:p>
            <a:pPr algn="just" rtl="1"/>
            <a:r>
              <a:rPr lang="ar-IQ" dirty="0"/>
              <a:t>- ادارة الاحتياطيات الاجنبية</a:t>
            </a:r>
          </a:p>
          <a:p>
            <a:pPr algn="just" rtl="1"/>
            <a:r>
              <a:rPr lang="ar-IQ" dirty="0"/>
              <a:t>- اصدار وادارة العملة</a:t>
            </a:r>
          </a:p>
          <a:p>
            <a:pPr algn="just" rtl="1"/>
            <a:r>
              <a:rPr lang="ar-IQ" dirty="0"/>
              <a:t>- تنظيم القطاع المصرفي للنهوض بنظام مالي تنافسي ومستقر</a:t>
            </a:r>
          </a:p>
          <a:p>
            <a:pPr algn="just" rtl="1"/>
            <a:r>
              <a:rPr lang="ar-IQ" dirty="0"/>
              <a:t>يقع المركز الرئيسي للبنك في بغداد وله ثلاث فروع </a:t>
            </a:r>
            <a:r>
              <a:rPr lang="ar-IQ" dirty="0" smtClean="0"/>
              <a:t>في          </a:t>
            </a:r>
            <a:r>
              <a:rPr lang="ar-IQ" dirty="0"/>
              <a:t>( البصرة, الموصل, اربيل )</a:t>
            </a:r>
          </a:p>
          <a:p>
            <a:pPr algn="r" rtl="1"/>
            <a:endParaRPr lang="en-US" dirty="0"/>
          </a:p>
        </p:txBody>
      </p:sp>
    </p:spTree>
    <p:extLst>
      <p:ext uri="{BB962C8B-B14F-4D97-AF65-F5344CB8AC3E}">
        <p14:creationId xmlns:p14="http://schemas.microsoft.com/office/powerpoint/2010/main" val="3721240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normAutofit fontScale="92500" lnSpcReduction="10000"/>
          </a:bodyPr>
          <a:lstStyle/>
          <a:p>
            <a:pPr algn="just" rtl="1"/>
            <a:r>
              <a:rPr lang="ar-IQ" dirty="0"/>
              <a:t>والملاحظ في الواقع النقدي أن القرض العام بين الحكومة والبنك المركزي آخذ في الازدياد المستمر سنة بعد سنة لأن الحكومات نادرا ما تقوم بتسديد ما بذمتها من ديون إلى الجهاز المصرفي مما يؤدي إلى تضخم حجم مديونيتها الداخلية، وعملية الاقتراض هذه هي عبارة عن إصدار نقدي جديد، وبتكرار الاقتراض هذا تتسع فجوة عجز الميزانية</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3810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696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Autofit/>
          </a:bodyPr>
          <a:lstStyle/>
          <a:p>
            <a:pPr rtl="1"/>
            <a:r>
              <a:rPr lang="ar-IQ" sz="3600" b="1" dirty="0"/>
              <a:t>كيف يؤدي الإصدار النقدي الجديد إلى حدوث ظاهرة التضخم؟ </a:t>
            </a:r>
            <a:br>
              <a:rPr lang="ar-IQ" sz="3600" b="1" dirty="0"/>
            </a:br>
            <a:endParaRPr lang="en-US" sz="3600" b="1" dirty="0"/>
          </a:p>
        </p:txBody>
      </p:sp>
      <p:sp>
        <p:nvSpPr>
          <p:cNvPr id="4" name="Content Placeholder 3"/>
          <p:cNvSpPr>
            <a:spLocks noGrp="1"/>
          </p:cNvSpPr>
          <p:nvPr>
            <p:ph sz="half" idx="2"/>
          </p:nvPr>
        </p:nvSpPr>
        <p:spPr/>
        <p:txBody>
          <a:bodyPr>
            <a:normAutofit fontScale="92500" lnSpcReduction="10000"/>
          </a:bodyPr>
          <a:lstStyle/>
          <a:p>
            <a:pPr algn="just" rtl="1"/>
            <a:r>
              <a:rPr lang="ar-IQ" dirty="0"/>
              <a:t>الإصدار النقدي الجديد يؤدي إلى زيادة كمية النقود المتداولة في الدولة مما يؤدي إلى زيادة حجم الطلب على السلع والخدمات المتوفرة في السوق وحيث أن حجم العرض من هذه السلع والخدمات ثابت ولم يزداد بنفس نسبة الزيادة في كمية النقود المتداولة فان ذلك يؤدي إلى انخفاض قيمة النقود وبنفس النسبة في زيادة النقود تقريبا وعليه يتولد ما يعرف بظاهرة التضخم النقدي.</a:t>
            </a:r>
          </a:p>
          <a:p>
            <a:pPr algn="just" rtl="1"/>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373379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045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algn="just" rtl="1"/>
            <a:r>
              <a:rPr lang="ar-IQ" dirty="0"/>
              <a:t>أما الفقهاء المحدثون، فرغم أنهم لم ينكروا خطورة الإصدار النقدي، إلا أنهم اعترفوا بضرورته في بعض الأحيان كحالات استثنائية وضمن حدود معينة، حيث تعمل الحكومة من خلال هذه الطريقة على التدخل في الحياة الاقتصادية بزيادة كمية النقد المتداول أو تخفيضها , وبالتالي على التأثير في الإنتاج والأسعار. وتغير هذا المفهوم السائد مع ظهور النظرية الكنزية التي جاء بها جون ميتر كينز والتي تعد نظرياته حجر الزاوية في تطور الفكر الاقتصادي الرأسمالي الحر والاقتراب به من الاقتصاد المخطط، هذه النظرية قد أقرت ودعت إلى تدخل الدولة في إصدار النقود لرفع الطلب الفعلي، فتنتج عنه زيادة في النفقات العامة، فيزداد الطلب على الاستهلاك، فتتحرك الأموال نحو الاستثمار، فزيادة الإنتاج، فالقضاء على البطالة وعجز الموازنة في الدولة.</a:t>
            </a:r>
          </a:p>
          <a:p>
            <a:pPr algn="just" rtl="1"/>
            <a:endParaRPr lang="ar-IQ" dirty="0" smtClean="0"/>
          </a:p>
          <a:p>
            <a:pPr algn="just" rtl="1"/>
            <a:endParaRPr lang="ar-IQ" dirty="0"/>
          </a:p>
          <a:p>
            <a:pPr algn="r" rtl="1"/>
            <a:endParaRPr lang="en-US" dirty="0"/>
          </a:p>
        </p:txBody>
      </p:sp>
    </p:spTree>
    <p:extLst>
      <p:ext uri="{BB962C8B-B14F-4D97-AF65-F5344CB8AC3E}">
        <p14:creationId xmlns:p14="http://schemas.microsoft.com/office/powerpoint/2010/main" val="896667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r>
              <a:rPr lang="ar-IQ" dirty="0"/>
              <a:t>وينصح بالإصدار النقدي الجديد في حال تم تخصيصه لإقامة مشروعات استثمارية تزيد من الدخل القومي في حال كان الجهاز الانتاجي في حالة تشغيل غير كامل، ولا ينصح به إذا كان التشغيل الانتاجي كاملاً.</a:t>
            </a:r>
          </a:p>
          <a:p>
            <a:pPr algn="r" rtl="1"/>
            <a:endParaRPr lang="en-US" dirty="0"/>
          </a:p>
        </p:txBody>
      </p:sp>
    </p:spTree>
    <p:extLst>
      <p:ext uri="{BB962C8B-B14F-4D97-AF65-F5344CB8AC3E}">
        <p14:creationId xmlns:p14="http://schemas.microsoft.com/office/powerpoint/2010/main" val="3316059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TotalTime>
  <Words>841</Words>
  <Application>Microsoft Office PowerPoint</Application>
  <PresentationFormat>On-screen Show (4:3)</PresentationFormat>
  <Paragraphs>34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اثار اصدار ورقة نقدية فئة 20000 دينار  على الواقع الاقتصادي والمالي العراقي </vt:lpstr>
      <vt:lpstr>إيرادات الدولة من الإصدار النقدي الجديد (التمويل بالتضخم)</vt:lpstr>
      <vt:lpstr>وتعرف هذه الأداة التمويلية بـالتمويل عن طريق عجز الموازنة أو التمويل بالتضخم لأنها تجعل زيادة الطلب الكلي أكثر من العرض الكلي، فيحصل ارتفاع في الأسعار، وبالمقابل انخفاض في القوة الشرائية</vt:lpstr>
      <vt:lpstr>PowerPoint Presentation</vt:lpstr>
      <vt:lpstr>PowerPoint Presentation</vt:lpstr>
      <vt:lpstr>PowerPoint Presentation</vt:lpstr>
      <vt:lpstr>كيف يؤدي الإصدار النقدي الجديد إلى حدوث ظاهرة التضخم؟  </vt:lpstr>
      <vt:lpstr>PowerPoint Presentation</vt:lpstr>
      <vt:lpstr>PowerPoint Presentation</vt:lpstr>
      <vt:lpstr>ما هي الجدوى الاقتصادية والمالية من اصدار ورقة نقدية فئة 20000 دينار ؟ </vt:lpstr>
      <vt:lpstr>هل نحتاج لعملة 20000 دينار؟</vt:lpstr>
      <vt:lpstr>وجهة نظر البنك المركزي </vt:lpstr>
      <vt:lpstr>وجهة نظر </vt:lpstr>
      <vt:lpstr>ما هو الاجدر فعله ؟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الاقتصاد في زمن الاوبئة مع اشارة خاصة للاقتصاد العراقي</dc:title>
  <dc:creator>Asst.Prof.Dr.Ahmed</dc:creator>
  <cp:lastModifiedBy>Asst.Prof.Dr.Ahmed</cp:lastModifiedBy>
  <cp:revision>22</cp:revision>
  <dcterms:created xsi:type="dcterms:W3CDTF">2021-02-20T10:04:55Z</dcterms:created>
  <dcterms:modified xsi:type="dcterms:W3CDTF">2022-11-20T17:40:26Z</dcterms:modified>
</cp:coreProperties>
</file>