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21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ar-IQ"/>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How</a:t>
            </a:r>
            <a:r>
              <a:rPr lang="en-US" baseline="0"/>
              <a:t> CEOS spend their day</a:t>
            </a:r>
            <a:endParaRPr lang="en-US"/>
          </a:p>
        </c:rich>
      </c:tx>
      <c:layout/>
      <c:overlay val="0"/>
    </c:title>
    <c:autoTitleDeleted val="0"/>
    <c:plotArea>
      <c:layout/>
      <c:pieChart>
        <c:varyColors val="1"/>
        <c:ser>
          <c:idx val="0"/>
          <c:order val="0"/>
          <c:dLbls>
            <c:showLegendKey val="0"/>
            <c:showVal val="0"/>
            <c:showCatName val="1"/>
            <c:showSerName val="0"/>
            <c:showPercent val="1"/>
            <c:showBubbleSize val="0"/>
            <c:showLeaderLines val="1"/>
          </c:dLbls>
          <c:cat>
            <c:strRef>
              <c:f>Sheet1!$A$1:$A$6</c:f>
              <c:strCache>
                <c:ptCount val="6"/>
                <c:pt idx="0">
                  <c:v>Public Events</c:v>
                </c:pt>
                <c:pt idx="1">
                  <c:v>Business Meals</c:v>
                </c:pt>
                <c:pt idx="2">
                  <c:v>Calls</c:v>
                </c:pt>
                <c:pt idx="3">
                  <c:v>E-mail</c:v>
                </c:pt>
                <c:pt idx="4">
                  <c:v>Working Alone</c:v>
                </c:pt>
                <c:pt idx="5">
                  <c:v>Face-to-Face Meetings</c:v>
                </c:pt>
              </c:strCache>
            </c:strRef>
          </c:cat>
          <c:val>
            <c:numRef>
              <c:f>Sheet1!$B$1:$B$6</c:f>
              <c:numCache>
                <c:formatCode>0%</c:formatCode>
                <c:ptCount val="6"/>
                <c:pt idx="0">
                  <c:v>0.02</c:v>
                </c:pt>
                <c:pt idx="1">
                  <c:v>0.05</c:v>
                </c:pt>
                <c:pt idx="2">
                  <c:v>0.06</c:v>
                </c:pt>
                <c:pt idx="3">
                  <c:v>7.0000000000000007E-2</c:v>
                </c:pt>
                <c:pt idx="4">
                  <c:v>0.13</c:v>
                </c:pt>
                <c:pt idx="5">
                  <c:v>0.67</c:v>
                </c:pt>
              </c:numCache>
            </c:numRef>
          </c:val>
        </c:ser>
        <c:dLbls>
          <c:showLegendKey val="0"/>
          <c:showVal val="0"/>
          <c:showCatName val="1"/>
          <c:showSerName val="0"/>
          <c:showPercent val="1"/>
          <c:showBubbleSize val="0"/>
          <c:showLeaderLines val="1"/>
        </c:dLbls>
        <c:firstSliceAng val="360"/>
      </c:pieChart>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7BFB1-85F2-4857-A7AB-D14A72855ABD}"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pPr rtl="1"/>
          <a:endParaRPr lang="ar-SA"/>
        </a:p>
      </dgm:t>
    </dgm:pt>
    <dgm:pt modelId="{941C2CAC-1F42-48E5-ADF1-9D6D870E516B}">
      <dgm:prSet phldrT="[Text]"/>
      <dgm:spPr>
        <a:xfrm>
          <a:off x="1846008" y="1153715"/>
          <a:ext cx="1582293" cy="769143"/>
        </a:xfrm>
        <a:prstGeom prst="roundRect">
          <a:avLst/>
        </a:prstGeom>
        <a:solidFill>
          <a:srgbClr val="FFFFFF"/>
        </a:solidFill>
        <a:ln w="25400" cap="flat" cmpd="sng" algn="ctr">
          <a:solidFill>
            <a:sysClr val="window" lastClr="FFFFFF">
              <a:hueOff val="0"/>
              <a:satOff val="0"/>
              <a:lumOff val="0"/>
              <a:alphaOff val="0"/>
            </a:sysClr>
          </a:solidFill>
          <a:prstDash val="solid"/>
        </a:ln>
        <a:effectLst/>
      </dgm:spPr>
      <dgm:t>
        <a:bodyPr/>
        <a:lstStyle/>
        <a:p>
          <a:pPr rtl="1"/>
          <a:r>
            <a:rPr lang="ar-IQ">
              <a:solidFill>
                <a:sysClr val="windowText" lastClr="000000">
                  <a:hueOff val="0"/>
                  <a:satOff val="0"/>
                  <a:lumOff val="0"/>
                  <a:alphaOff val="0"/>
                </a:sysClr>
              </a:solidFill>
              <a:latin typeface="Calibri"/>
              <a:ea typeface="+mn-ea"/>
              <a:cs typeface="Arial"/>
            </a:rPr>
            <a:t>التفكير المستقبلي </a:t>
          </a:r>
          <a:endParaRPr lang="ar-SA">
            <a:solidFill>
              <a:sysClr val="windowText" lastClr="000000">
                <a:hueOff val="0"/>
                <a:satOff val="0"/>
                <a:lumOff val="0"/>
                <a:alphaOff val="0"/>
              </a:sysClr>
            </a:solidFill>
            <a:latin typeface="Calibri"/>
            <a:ea typeface="+mn-ea"/>
            <a:cs typeface="Arial"/>
          </a:endParaRPr>
        </a:p>
      </dgm:t>
    </dgm:pt>
    <dgm:pt modelId="{110A157E-C606-48B1-BCF1-CFA957660E87}" type="parTrans" cxnId="{BB14F7A3-1CE7-4845-ADA2-50DA0E6453A6}">
      <dgm:prSet/>
      <dgm:spPr/>
      <dgm:t>
        <a:bodyPr/>
        <a:lstStyle/>
        <a:p>
          <a:pPr rtl="1"/>
          <a:endParaRPr lang="ar-SA"/>
        </a:p>
      </dgm:t>
    </dgm:pt>
    <dgm:pt modelId="{6F98660A-88DB-4BC3-992E-10903601EDFD}" type="sibTrans" cxnId="{BB14F7A3-1CE7-4845-ADA2-50DA0E6453A6}">
      <dgm:prSet/>
      <dgm:spPr/>
      <dgm:t>
        <a:bodyPr/>
        <a:lstStyle/>
        <a:p>
          <a:pPr rtl="1"/>
          <a:endParaRPr lang="ar-SA"/>
        </a:p>
      </dgm:t>
    </dgm:pt>
    <dgm:pt modelId="{708811AF-645C-4534-AE2D-B5AD610CFE53}">
      <dgm:prSet phldrT="[Text]"/>
      <dgm:spPr>
        <a:xfrm rot="16200000">
          <a:off x="549433" y="-549433"/>
          <a:ext cx="1538287" cy="2637155"/>
        </a:xfrm>
        <a:prstGeom prst="round1Rect">
          <a:avLst/>
        </a:prstGeom>
        <a:solidFill>
          <a:srgbClr val="C0504D">
            <a:lumMod val="20000"/>
            <a:lumOff val="80000"/>
          </a:srgbClr>
        </a:solidFill>
        <a:ln w="25400" cap="flat" cmpd="sng" algn="ctr">
          <a:solidFill>
            <a:sysClr val="window" lastClr="FFFFFF">
              <a:hueOff val="0"/>
              <a:satOff val="0"/>
              <a:lumOff val="0"/>
              <a:alphaOff val="0"/>
            </a:sysClr>
          </a:solidFill>
          <a:prstDash val="solid"/>
        </a:ln>
        <a:effectLst/>
      </dgm:spPr>
      <dgm:t>
        <a:bodyPr/>
        <a:lstStyle/>
        <a:p>
          <a:pPr rtl="1"/>
          <a:r>
            <a:rPr lang="ar-IQ">
              <a:solidFill>
                <a:sysClr val="windowText" lastClr="000000">
                  <a:lumMod val="95000"/>
                  <a:lumOff val="5000"/>
                </a:sysClr>
              </a:solidFill>
              <a:latin typeface="Calibri"/>
              <a:ea typeface="+mn-ea"/>
              <a:cs typeface="Arial"/>
            </a:rPr>
            <a:t>التفكير الاخلاقي </a:t>
          </a:r>
          <a:endParaRPr lang="ar-SA">
            <a:solidFill>
              <a:sysClr val="windowText" lastClr="000000">
                <a:lumMod val="95000"/>
                <a:lumOff val="5000"/>
              </a:sysClr>
            </a:solidFill>
            <a:latin typeface="Calibri"/>
            <a:ea typeface="+mn-ea"/>
            <a:cs typeface="Arial"/>
          </a:endParaRPr>
        </a:p>
      </dgm:t>
    </dgm:pt>
    <dgm:pt modelId="{A7EA4FF2-33A6-49FE-A597-D22AD293E9FF}" type="parTrans" cxnId="{7A3D47A1-7CD4-40BC-AFFA-C3A2691815B5}">
      <dgm:prSet/>
      <dgm:spPr/>
      <dgm:t>
        <a:bodyPr/>
        <a:lstStyle/>
        <a:p>
          <a:pPr rtl="1"/>
          <a:endParaRPr lang="ar-SA"/>
        </a:p>
      </dgm:t>
    </dgm:pt>
    <dgm:pt modelId="{E58C2DBD-7ECB-4A92-842E-361D842F8444}" type="sibTrans" cxnId="{7A3D47A1-7CD4-40BC-AFFA-C3A2691815B5}">
      <dgm:prSet/>
      <dgm:spPr/>
      <dgm:t>
        <a:bodyPr/>
        <a:lstStyle/>
        <a:p>
          <a:pPr rtl="1"/>
          <a:endParaRPr lang="ar-SA"/>
        </a:p>
      </dgm:t>
    </dgm:pt>
    <dgm:pt modelId="{17E3BAFC-90DA-4D8A-8F4A-EB8B008E8597}">
      <dgm:prSet phldrT="[Text]"/>
      <dgm:spPr>
        <a:xfrm>
          <a:off x="2637155" y="0"/>
          <a:ext cx="2637155" cy="1538287"/>
        </a:xfrm>
        <a:prstGeom prst="round1Rect">
          <a:avLst/>
        </a:prstGeom>
        <a:solidFill>
          <a:srgbClr val="4BACC6">
            <a:lumMod val="40000"/>
            <a:lumOff val="60000"/>
          </a:srgbClr>
        </a:solidFill>
        <a:ln w="25400" cap="flat" cmpd="sng" algn="ctr">
          <a:solidFill>
            <a:sysClr val="window" lastClr="FFFFFF">
              <a:hueOff val="0"/>
              <a:satOff val="0"/>
              <a:lumOff val="0"/>
              <a:alphaOff val="0"/>
            </a:sysClr>
          </a:solidFill>
          <a:prstDash val="solid"/>
        </a:ln>
        <a:effectLst/>
      </dgm:spPr>
      <dgm:t>
        <a:bodyPr/>
        <a:lstStyle/>
        <a:p>
          <a:pPr rtl="1"/>
          <a:r>
            <a:rPr lang="ar-IQ">
              <a:solidFill>
                <a:sysClr val="windowText" lastClr="000000">
                  <a:lumMod val="95000"/>
                  <a:lumOff val="5000"/>
                </a:sysClr>
              </a:solidFill>
              <a:latin typeface="Calibri"/>
              <a:ea typeface="+mn-ea"/>
              <a:cs typeface="Arial"/>
            </a:rPr>
            <a:t>التفكير الابداعي </a:t>
          </a:r>
          <a:endParaRPr lang="ar-SA">
            <a:solidFill>
              <a:sysClr val="windowText" lastClr="000000">
                <a:lumMod val="95000"/>
                <a:lumOff val="5000"/>
              </a:sysClr>
            </a:solidFill>
            <a:latin typeface="Calibri"/>
            <a:ea typeface="+mn-ea"/>
            <a:cs typeface="Arial"/>
          </a:endParaRPr>
        </a:p>
      </dgm:t>
    </dgm:pt>
    <dgm:pt modelId="{79A7ADF6-AE67-4294-B70E-D583CEAF5C3B}" type="parTrans" cxnId="{7DFC7F38-7F83-4E8B-B9C7-A1DC58E6DC40}">
      <dgm:prSet/>
      <dgm:spPr/>
      <dgm:t>
        <a:bodyPr/>
        <a:lstStyle/>
        <a:p>
          <a:pPr rtl="1"/>
          <a:endParaRPr lang="ar-SA"/>
        </a:p>
      </dgm:t>
    </dgm:pt>
    <dgm:pt modelId="{C9CDEEA0-1F76-4A55-810A-B8D95CBC868A}" type="sibTrans" cxnId="{7DFC7F38-7F83-4E8B-B9C7-A1DC58E6DC40}">
      <dgm:prSet/>
      <dgm:spPr/>
      <dgm:t>
        <a:bodyPr/>
        <a:lstStyle/>
        <a:p>
          <a:pPr rtl="1"/>
          <a:endParaRPr lang="ar-SA"/>
        </a:p>
      </dgm:t>
    </dgm:pt>
    <dgm:pt modelId="{BFE35FF1-CFCD-428F-A344-B76868487349}">
      <dgm:prSet phldrT="[Text]"/>
      <dgm:spPr>
        <a:xfrm rot="10800000">
          <a:off x="0" y="1538287"/>
          <a:ext cx="2637155" cy="1538287"/>
        </a:xfrm>
        <a:prstGeom prst="round1Rect">
          <a:avLst/>
        </a:prstGeom>
        <a:solidFill>
          <a:srgbClr val="9BBB59">
            <a:lumMod val="40000"/>
            <a:lumOff val="60000"/>
          </a:srgbClr>
        </a:solidFill>
        <a:ln w="25400" cap="flat" cmpd="sng" algn="ctr">
          <a:solidFill>
            <a:sysClr val="window" lastClr="FFFFFF">
              <a:hueOff val="0"/>
              <a:satOff val="0"/>
              <a:lumOff val="0"/>
              <a:alphaOff val="0"/>
            </a:sysClr>
          </a:solidFill>
          <a:prstDash val="solid"/>
        </a:ln>
        <a:effectLst/>
      </dgm:spPr>
      <dgm:t>
        <a:bodyPr/>
        <a:lstStyle/>
        <a:p>
          <a:pPr rtl="1"/>
          <a:r>
            <a:rPr lang="ar-IQ">
              <a:solidFill>
                <a:sysClr val="windowText" lastClr="000000">
                  <a:lumMod val="95000"/>
                  <a:lumOff val="5000"/>
                </a:sysClr>
              </a:solidFill>
              <a:latin typeface="Calibri"/>
              <a:ea typeface="+mn-ea"/>
              <a:cs typeface="Arial"/>
            </a:rPr>
            <a:t>التفكير الحاسم </a:t>
          </a:r>
          <a:endParaRPr lang="ar-SA">
            <a:solidFill>
              <a:sysClr val="windowText" lastClr="000000">
                <a:lumMod val="95000"/>
                <a:lumOff val="5000"/>
              </a:sysClr>
            </a:solidFill>
            <a:latin typeface="Calibri"/>
            <a:ea typeface="+mn-ea"/>
            <a:cs typeface="Arial"/>
          </a:endParaRPr>
        </a:p>
      </dgm:t>
    </dgm:pt>
    <dgm:pt modelId="{31D12FC9-0270-4D91-A0F4-12B236DF2BA7}" type="parTrans" cxnId="{CF7DC868-4B0F-41DE-B18B-73AB41949982}">
      <dgm:prSet/>
      <dgm:spPr/>
      <dgm:t>
        <a:bodyPr/>
        <a:lstStyle/>
        <a:p>
          <a:pPr rtl="1"/>
          <a:endParaRPr lang="ar-SA"/>
        </a:p>
      </dgm:t>
    </dgm:pt>
    <dgm:pt modelId="{538869AD-DC0B-45A6-8655-79D6B101FF93}" type="sibTrans" cxnId="{CF7DC868-4B0F-41DE-B18B-73AB41949982}">
      <dgm:prSet/>
      <dgm:spPr/>
      <dgm:t>
        <a:bodyPr/>
        <a:lstStyle/>
        <a:p>
          <a:pPr rtl="1"/>
          <a:endParaRPr lang="ar-SA"/>
        </a:p>
      </dgm:t>
    </dgm:pt>
    <dgm:pt modelId="{C4866010-495A-4B4A-862A-B6D30EF25860}">
      <dgm:prSet/>
      <dgm:spPr>
        <a:xfrm rot="5400000">
          <a:off x="3186588" y="988853"/>
          <a:ext cx="1538287" cy="2637155"/>
        </a:xfrm>
        <a:prstGeom prst="round1Rect">
          <a:avLst/>
        </a:prstGeom>
        <a:solidFill>
          <a:srgbClr val="F79646">
            <a:lumMod val="40000"/>
            <a:lumOff val="60000"/>
          </a:srgbClr>
        </a:solidFill>
        <a:ln w="25400" cap="flat" cmpd="sng" algn="ctr">
          <a:solidFill>
            <a:sysClr val="window" lastClr="FFFFFF">
              <a:hueOff val="0"/>
              <a:satOff val="0"/>
              <a:lumOff val="0"/>
              <a:alphaOff val="0"/>
            </a:sysClr>
          </a:solidFill>
          <a:prstDash val="solid"/>
        </a:ln>
        <a:effectLst/>
      </dgm:spPr>
      <dgm:t>
        <a:bodyPr/>
        <a:lstStyle/>
        <a:p>
          <a:pPr rtl="1"/>
          <a:r>
            <a:rPr lang="ar-IQ">
              <a:solidFill>
                <a:sysClr val="windowText" lastClr="000000">
                  <a:lumMod val="95000"/>
                  <a:lumOff val="5000"/>
                </a:sysClr>
              </a:solidFill>
              <a:latin typeface="Calibri"/>
              <a:ea typeface="+mn-ea"/>
              <a:cs typeface="Arial"/>
            </a:rPr>
            <a:t>التفكير الانعكاسي </a:t>
          </a:r>
          <a:endParaRPr lang="ar-SA">
            <a:solidFill>
              <a:sysClr val="window" lastClr="FFFFFF"/>
            </a:solidFill>
            <a:latin typeface="Calibri"/>
            <a:ea typeface="+mn-ea"/>
            <a:cs typeface="Arial"/>
          </a:endParaRPr>
        </a:p>
      </dgm:t>
    </dgm:pt>
    <dgm:pt modelId="{E111EC28-E646-46EC-B507-358EE5B0736C}" type="parTrans" cxnId="{FA881BFF-6829-4258-B527-35AEBFF4EF5C}">
      <dgm:prSet/>
      <dgm:spPr/>
      <dgm:t>
        <a:bodyPr/>
        <a:lstStyle/>
        <a:p>
          <a:pPr rtl="1"/>
          <a:endParaRPr lang="ar-SA"/>
        </a:p>
      </dgm:t>
    </dgm:pt>
    <dgm:pt modelId="{2449D702-7222-4B50-A0D7-B100B4155A17}" type="sibTrans" cxnId="{FA881BFF-6829-4258-B527-35AEBFF4EF5C}">
      <dgm:prSet/>
      <dgm:spPr/>
      <dgm:t>
        <a:bodyPr/>
        <a:lstStyle/>
        <a:p>
          <a:pPr rtl="1"/>
          <a:endParaRPr lang="ar-SA"/>
        </a:p>
      </dgm:t>
    </dgm:pt>
    <dgm:pt modelId="{E6779E50-1C9F-41B0-9231-D507FD9C9AA3}" type="pres">
      <dgm:prSet presAssocID="{5C77BFB1-85F2-4857-A7AB-D14A72855ABD}" presName="diagram" presStyleCnt="0">
        <dgm:presLayoutVars>
          <dgm:chMax val="1"/>
          <dgm:dir/>
          <dgm:animLvl val="ctr"/>
          <dgm:resizeHandles val="exact"/>
        </dgm:presLayoutVars>
      </dgm:prSet>
      <dgm:spPr/>
      <dgm:t>
        <a:bodyPr/>
        <a:lstStyle/>
        <a:p>
          <a:pPr rtl="1"/>
          <a:endParaRPr lang="ar-SA"/>
        </a:p>
      </dgm:t>
    </dgm:pt>
    <dgm:pt modelId="{4396DDE1-C6F4-402C-AAA7-7058D323581A}" type="pres">
      <dgm:prSet presAssocID="{5C77BFB1-85F2-4857-A7AB-D14A72855ABD}" presName="matrix" presStyleCnt="0"/>
      <dgm:spPr/>
    </dgm:pt>
    <dgm:pt modelId="{33269A22-376A-476C-AF2C-A88B08275BBF}" type="pres">
      <dgm:prSet presAssocID="{5C77BFB1-85F2-4857-A7AB-D14A72855ABD}" presName="tile1" presStyleLbl="node1" presStyleIdx="0" presStyleCnt="4"/>
      <dgm:spPr>
        <a:prstGeom prst="round1Rect">
          <a:avLst/>
        </a:prstGeom>
      </dgm:spPr>
      <dgm:t>
        <a:bodyPr/>
        <a:lstStyle/>
        <a:p>
          <a:pPr rtl="1"/>
          <a:endParaRPr lang="ar-SA"/>
        </a:p>
      </dgm:t>
    </dgm:pt>
    <dgm:pt modelId="{A70AFDE0-25F9-4781-8DFB-B575490EF05E}" type="pres">
      <dgm:prSet presAssocID="{5C77BFB1-85F2-4857-A7AB-D14A72855ABD}" presName="tile1text" presStyleLbl="node1" presStyleIdx="0" presStyleCnt="4">
        <dgm:presLayoutVars>
          <dgm:chMax val="0"/>
          <dgm:chPref val="0"/>
          <dgm:bulletEnabled val="1"/>
        </dgm:presLayoutVars>
      </dgm:prSet>
      <dgm:spPr/>
      <dgm:t>
        <a:bodyPr/>
        <a:lstStyle/>
        <a:p>
          <a:pPr rtl="1"/>
          <a:endParaRPr lang="ar-SA"/>
        </a:p>
      </dgm:t>
    </dgm:pt>
    <dgm:pt modelId="{0D50888F-4C61-422E-B0BF-8692A2E44703}" type="pres">
      <dgm:prSet presAssocID="{5C77BFB1-85F2-4857-A7AB-D14A72855ABD}" presName="tile2" presStyleLbl="node1" presStyleIdx="1" presStyleCnt="4"/>
      <dgm:spPr>
        <a:prstGeom prst="round1Rect">
          <a:avLst/>
        </a:prstGeom>
      </dgm:spPr>
      <dgm:t>
        <a:bodyPr/>
        <a:lstStyle/>
        <a:p>
          <a:pPr rtl="1"/>
          <a:endParaRPr lang="ar-SA"/>
        </a:p>
      </dgm:t>
    </dgm:pt>
    <dgm:pt modelId="{B784B783-40F0-4F58-A530-FB77FF6FC669}" type="pres">
      <dgm:prSet presAssocID="{5C77BFB1-85F2-4857-A7AB-D14A72855ABD}" presName="tile2text" presStyleLbl="node1" presStyleIdx="1" presStyleCnt="4">
        <dgm:presLayoutVars>
          <dgm:chMax val="0"/>
          <dgm:chPref val="0"/>
          <dgm:bulletEnabled val="1"/>
        </dgm:presLayoutVars>
      </dgm:prSet>
      <dgm:spPr/>
      <dgm:t>
        <a:bodyPr/>
        <a:lstStyle/>
        <a:p>
          <a:pPr rtl="1"/>
          <a:endParaRPr lang="ar-SA"/>
        </a:p>
      </dgm:t>
    </dgm:pt>
    <dgm:pt modelId="{57477D4E-F99F-44A8-B071-9748E32EA773}" type="pres">
      <dgm:prSet presAssocID="{5C77BFB1-85F2-4857-A7AB-D14A72855ABD}" presName="tile3" presStyleLbl="node1" presStyleIdx="2" presStyleCnt="4"/>
      <dgm:spPr>
        <a:prstGeom prst="round1Rect">
          <a:avLst/>
        </a:prstGeom>
      </dgm:spPr>
      <dgm:t>
        <a:bodyPr/>
        <a:lstStyle/>
        <a:p>
          <a:pPr rtl="1"/>
          <a:endParaRPr lang="ar-SA"/>
        </a:p>
      </dgm:t>
    </dgm:pt>
    <dgm:pt modelId="{8002E3AD-A4EB-4796-9B26-31C8FC27CAE9}" type="pres">
      <dgm:prSet presAssocID="{5C77BFB1-85F2-4857-A7AB-D14A72855ABD}" presName="tile3text" presStyleLbl="node1" presStyleIdx="2" presStyleCnt="4">
        <dgm:presLayoutVars>
          <dgm:chMax val="0"/>
          <dgm:chPref val="0"/>
          <dgm:bulletEnabled val="1"/>
        </dgm:presLayoutVars>
      </dgm:prSet>
      <dgm:spPr/>
      <dgm:t>
        <a:bodyPr/>
        <a:lstStyle/>
        <a:p>
          <a:pPr rtl="1"/>
          <a:endParaRPr lang="ar-SA"/>
        </a:p>
      </dgm:t>
    </dgm:pt>
    <dgm:pt modelId="{015979D1-9262-41CE-8142-A334C2A8D281}" type="pres">
      <dgm:prSet presAssocID="{5C77BFB1-85F2-4857-A7AB-D14A72855ABD}" presName="tile4" presStyleLbl="node1" presStyleIdx="3" presStyleCnt="4" custLinFactNeighborX="223"/>
      <dgm:spPr>
        <a:xfrm rot="5400000">
          <a:off x="3186588" y="988853"/>
          <a:ext cx="1538287" cy="2637155"/>
        </a:xfrm>
        <a:prstGeom prst="round1Rect">
          <a:avLst/>
        </a:prstGeom>
      </dgm:spPr>
      <dgm:t>
        <a:bodyPr/>
        <a:lstStyle/>
        <a:p>
          <a:pPr rtl="1"/>
          <a:endParaRPr lang="ar-SA"/>
        </a:p>
      </dgm:t>
    </dgm:pt>
    <dgm:pt modelId="{7652D154-C9F1-4748-8552-65470D974980}" type="pres">
      <dgm:prSet presAssocID="{5C77BFB1-85F2-4857-A7AB-D14A72855ABD}" presName="tile4text" presStyleLbl="node1" presStyleIdx="3" presStyleCnt="4">
        <dgm:presLayoutVars>
          <dgm:chMax val="0"/>
          <dgm:chPref val="0"/>
          <dgm:bulletEnabled val="1"/>
        </dgm:presLayoutVars>
      </dgm:prSet>
      <dgm:spPr/>
      <dgm:t>
        <a:bodyPr/>
        <a:lstStyle/>
        <a:p>
          <a:pPr rtl="1"/>
          <a:endParaRPr lang="ar-SA"/>
        </a:p>
      </dgm:t>
    </dgm:pt>
    <dgm:pt modelId="{3C5B5D73-502E-448E-A66B-A75D64F220C7}" type="pres">
      <dgm:prSet presAssocID="{5C77BFB1-85F2-4857-A7AB-D14A72855ABD}" presName="centerTile" presStyleLbl="fgShp" presStyleIdx="0" presStyleCnt="1">
        <dgm:presLayoutVars>
          <dgm:chMax val="0"/>
          <dgm:chPref val="0"/>
        </dgm:presLayoutVars>
      </dgm:prSet>
      <dgm:spPr>
        <a:prstGeom prst="roundRect">
          <a:avLst/>
        </a:prstGeom>
      </dgm:spPr>
      <dgm:t>
        <a:bodyPr/>
        <a:lstStyle/>
        <a:p>
          <a:pPr rtl="1"/>
          <a:endParaRPr lang="ar-SA"/>
        </a:p>
      </dgm:t>
    </dgm:pt>
  </dgm:ptLst>
  <dgm:cxnLst>
    <dgm:cxn modelId="{E1102E6D-7A39-4E6E-883D-41F4BD3C2C6E}" type="presOf" srcId="{708811AF-645C-4534-AE2D-B5AD610CFE53}" destId="{A70AFDE0-25F9-4781-8DFB-B575490EF05E}" srcOrd="1" destOrd="0" presId="urn:microsoft.com/office/officeart/2005/8/layout/matrix1"/>
    <dgm:cxn modelId="{98BDE71A-5978-48F3-9F35-257AD5A9AB0A}" type="presOf" srcId="{BFE35FF1-CFCD-428F-A344-B76868487349}" destId="{8002E3AD-A4EB-4796-9B26-31C8FC27CAE9}" srcOrd="1" destOrd="0" presId="urn:microsoft.com/office/officeart/2005/8/layout/matrix1"/>
    <dgm:cxn modelId="{5C3F1339-A5A9-439E-A065-0F8DFA7E20AE}" type="presOf" srcId="{708811AF-645C-4534-AE2D-B5AD610CFE53}" destId="{33269A22-376A-476C-AF2C-A88B08275BBF}" srcOrd="0" destOrd="0" presId="urn:microsoft.com/office/officeart/2005/8/layout/matrix1"/>
    <dgm:cxn modelId="{CF7DC868-4B0F-41DE-B18B-73AB41949982}" srcId="{941C2CAC-1F42-48E5-ADF1-9D6D870E516B}" destId="{BFE35FF1-CFCD-428F-A344-B76868487349}" srcOrd="2" destOrd="0" parTransId="{31D12FC9-0270-4D91-A0F4-12B236DF2BA7}" sibTransId="{538869AD-DC0B-45A6-8655-79D6B101FF93}"/>
    <dgm:cxn modelId="{BB14F7A3-1CE7-4845-ADA2-50DA0E6453A6}" srcId="{5C77BFB1-85F2-4857-A7AB-D14A72855ABD}" destId="{941C2CAC-1F42-48E5-ADF1-9D6D870E516B}" srcOrd="0" destOrd="0" parTransId="{110A157E-C606-48B1-BCF1-CFA957660E87}" sibTransId="{6F98660A-88DB-4BC3-992E-10903601EDFD}"/>
    <dgm:cxn modelId="{7A3D47A1-7CD4-40BC-AFFA-C3A2691815B5}" srcId="{941C2CAC-1F42-48E5-ADF1-9D6D870E516B}" destId="{708811AF-645C-4534-AE2D-B5AD610CFE53}" srcOrd="0" destOrd="0" parTransId="{A7EA4FF2-33A6-49FE-A597-D22AD293E9FF}" sibTransId="{E58C2DBD-7ECB-4A92-842E-361D842F8444}"/>
    <dgm:cxn modelId="{2C568C5C-3F9A-450F-83C8-722AB1898D05}" type="presOf" srcId="{C4866010-495A-4B4A-862A-B6D30EF25860}" destId="{7652D154-C9F1-4748-8552-65470D974980}" srcOrd="1" destOrd="0" presId="urn:microsoft.com/office/officeart/2005/8/layout/matrix1"/>
    <dgm:cxn modelId="{DF5BD1E3-F806-40EB-A74C-D773F8FB9458}" type="presOf" srcId="{17E3BAFC-90DA-4D8A-8F4A-EB8B008E8597}" destId="{0D50888F-4C61-422E-B0BF-8692A2E44703}" srcOrd="0" destOrd="0" presId="urn:microsoft.com/office/officeart/2005/8/layout/matrix1"/>
    <dgm:cxn modelId="{E1978441-34F3-4FA7-8179-023AF81B0F0E}" type="presOf" srcId="{5C77BFB1-85F2-4857-A7AB-D14A72855ABD}" destId="{E6779E50-1C9F-41B0-9231-D507FD9C9AA3}" srcOrd="0" destOrd="0" presId="urn:microsoft.com/office/officeart/2005/8/layout/matrix1"/>
    <dgm:cxn modelId="{7DFC7F38-7F83-4E8B-B9C7-A1DC58E6DC40}" srcId="{941C2CAC-1F42-48E5-ADF1-9D6D870E516B}" destId="{17E3BAFC-90DA-4D8A-8F4A-EB8B008E8597}" srcOrd="1" destOrd="0" parTransId="{79A7ADF6-AE67-4294-B70E-D583CEAF5C3B}" sibTransId="{C9CDEEA0-1F76-4A55-810A-B8D95CBC868A}"/>
    <dgm:cxn modelId="{976B04AE-A375-452A-AB02-71BEE6FC41DC}" type="presOf" srcId="{C4866010-495A-4B4A-862A-B6D30EF25860}" destId="{015979D1-9262-41CE-8142-A334C2A8D281}" srcOrd="0" destOrd="0" presId="urn:microsoft.com/office/officeart/2005/8/layout/matrix1"/>
    <dgm:cxn modelId="{439E4015-34B4-4457-87E0-E602F5077696}" type="presOf" srcId="{17E3BAFC-90DA-4D8A-8F4A-EB8B008E8597}" destId="{B784B783-40F0-4F58-A530-FB77FF6FC669}" srcOrd="1" destOrd="0" presId="urn:microsoft.com/office/officeart/2005/8/layout/matrix1"/>
    <dgm:cxn modelId="{AABBDC0A-9293-4431-896D-DD9B52EBA2FF}" type="presOf" srcId="{941C2CAC-1F42-48E5-ADF1-9D6D870E516B}" destId="{3C5B5D73-502E-448E-A66B-A75D64F220C7}" srcOrd="0" destOrd="0" presId="urn:microsoft.com/office/officeart/2005/8/layout/matrix1"/>
    <dgm:cxn modelId="{FA881BFF-6829-4258-B527-35AEBFF4EF5C}" srcId="{941C2CAC-1F42-48E5-ADF1-9D6D870E516B}" destId="{C4866010-495A-4B4A-862A-B6D30EF25860}" srcOrd="3" destOrd="0" parTransId="{E111EC28-E646-46EC-B507-358EE5B0736C}" sibTransId="{2449D702-7222-4B50-A0D7-B100B4155A17}"/>
    <dgm:cxn modelId="{3A9E1454-3937-4140-B6DD-73A25460BD7C}" type="presOf" srcId="{BFE35FF1-CFCD-428F-A344-B76868487349}" destId="{57477D4E-F99F-44A8-B071-9748E32EA773}" srcOrd="0" destOrd="0" presId="urn:microsoft.com/office/officeart/2005/8/layout/matrix1"/>
    <dgm:cxn modelId="{5B6C252B-C2DE-4408-AEF1-F8564282F3FB}" type="presParOf" srcId="{E6779E50-1C9F-41B0-9231-D507FD9C9AA3}" destId="{4396DDE1-C6F4-402C-AAA7-7058D323581A}" srcOrd="0" destOrd="0" presId="urn:microsoft.com/office/officeart/2005/8/layout/matrix1"/>
    <dgm:cxn modelId="{E1C7ADD7-0DC3-4CA1-AEBB-8D24E39BC1E2}" type="presParOf" srcId="{4396DDE1-C6F4-402C-AAA7-7058D323581A}" destId="{33269A22-376A-476C-AF2C-A88B08275BBF}" srcOrd="0" destOrd="0" presId="urn:microsoft.com/office/officeart/2005/8/layout/matrix1"/>
    <dgm:cxn modelId="{37D020BA-BA80-47C2-BEC2-F6C230FEF021}" type="presParOf" srcId="{4396DDE1-C6F4-402C-AAA7-7058D323581A}" destId="{A70AFDE0-25F9-4781-8DFB-B575490EF05E}" srcOrd="1" destOrd="0" presId="urn:microsoft.com/office/officeart/2005/8/layout/matrix1"/>
    <dgm:cxn modelId="{40DE9DA1-FC2D-44D5-A00B-659AAAC6E4F5}" type="presParOf" srcId="{4396DDE1-C6F4-402C-AAA7-7058D323581A}" destId="{0D50888F-4C61-422E-B0BF-8692A2E44703}" srcOrd="2" destOrd="0" presId="urn:microsoft.com/office/officeart/2005/8/layout/matrix1"/>
    <dgm:cxn modelId="{7DB6DB92-6E50-4FC0-91B6-5EDBB617348B}" type="presParOf" srcId="{4396DDE1-C6F4-402C-AAA7-7058D323581A}" destId="{B784B783-40F0-4F58-A530-FB77FF6FC669}" srcOrd="3" destOrd="0" presId="urn:microsoft.com/office/officeart/2005/8/layout/matrix1"/>
    <dgm:cxn modelId="{0A2C0E2E-70A6-49A5-8C2D-28297FC52DF0}" type="presParOf" srcId="{4396DDE1-C6F4-402C-AAA7-7058D323581A}" destId="{57477D4E-F99F-44A8-B071-9748E32EA773}" srcOrd="4" destOrd="0" presId="urn:microsoft.com/office/officeart/2005/8/layout/matrix1"/>
    <dgm:cxn modelId="{3CE6A001-D9E4-48E9-AD20-2278FE4DF07E}" type="presParOf" srcId="{4396DDE1-C6F4-402C-AAA7-7058D323581A}" destId="{8002E3AD-A4EB-4796-9B26-31C8FC27CAE9}" srcOrd="5" destOrd="0" presId="urn:microsoft.com/office/officeart/2005/8/layout/matrix1"/>
    <dgm:cxn modelId="{FFE1B1AE-4318-4E0B-9079-48A2B0FF266A}" type="presParOf" srcId="{4396DDE1-C6F4-402C-AAA7-7058D323581A}" destId="{015979D1-9262-41CE-8142-A334C2A8D281}" srcOrd="6" destOrd="0" presId="urn:microsoft.com/office/officeart/2005/8/layout/matrix1"/>
    <dgm:cxn modelId="{B085417C-1768-41FE-BBBA-4313E8BA3061}" type="presParOf" srcId="{4396DDE1-C6F4-402C-AAA7-7058D323581A}" destId="{7652D154-C9F1-4748-8552-65470D974980}" srcOrd="7" destOrd="0" presId="urn:microsoft.com/office/officeart/2005/8/layout/matrix1"/>
    <dgm:cxn modelId="{E8EE220F-23AA-4FE4-AE0D-D2B5B6BE6206}" type="presParOf" srcId="{E6779E50-1C9F-41B0-9231-D507FD9C9AA3}" destId="{3C5B5D73-502E-448E-A66B-A75D64F220C7}" srcOrd="1" destOrd="0" presId="urn:microsoft.com/office/officeart/2005/8/layout/matrix1"/>
  </dgm:cxnLst>
  <dgm:bg>
    <a:solidFill>
      <a:schemeClr val="accent1">
        <a:lumMod val="60000"/>
        <a:lumOff val="40000"/>
      </a:schemeClr>
    </a:solidFill>
  </dgm:bg>
  <dgm:whole>
    <a:ln w="76200"/>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69A22-376A-476C-AF2C-A88B08275BBF}">
      <dsp:nvSpPr>
        <dsp:cNvPr id="0" name=""/>
        <dsp:cNvSpPr/>
      </dsp:nvSpPr>
      <dsp:spPr>
        <a:xfrm rot="16200000">
          <a:off x="549433" y="-549433"/>
          <a:ext cx="1538287" cy="2637155"/>
        </a:xfrm>
        <a:prstGeom prst="round1Rect">
          <a:avLst/>
        </a:prstGeom>
        <a:solidFill>
          <a:srgbClr val="C0504D">
            <a:lumMod val="20000"/>
            <a:lumOff val="8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IQ" sz="2000" kern="1200">
              <a:solidFill>
                <a:sysClr val="windowText" lastClr="000000">
                  <a:lumMod val="95000"/>
                  <a:lumOff val="5000"/>
                </a:sysClr>
              </a:solidFill>
              <a:latin typeface="Calibri"/>
              <a:ea typeface="+mn-ea"/>
              <a:cs typeface="Arial"/>
            </a:rPr>
            <a:t>التفكير الاخلاقي </a:t>
          </a:r>
          <a:endParaRPr lang="ar-SA" sz="2000" kern="1200">
            <a:solidFill>
              <a:sysClr val="windowText" lastClr="000000">
                <a:lumMod val="95000"/>
                <a:lumOff val="5000"/>
              </a:sysClr>
            </a:solidFill>
            <a:latin typeface="Calibri"/>
            <a:ea typeface="+mn-ea"/>
            <a:cs typeface="Arial"/>
          </a:endParaRPr>
        </a:p>
      </dsp:txBody>
      <dsp:txXfrm rot="5400000">
        <a:off x="-1" y="56321"/>
        <a:ext cx="2637155" cy="1097395"/>
      </dsp:txXfrm>
    </dsp:sp>
    <dsp:sp modelId="{0D50888F-4C61-422E-B0BF-8692A2E44703}">
      <dsp:nvSpPr>
        <dsp:cNvPr id="0" name=""/>
        <dsp:cNvSpPr/>
      </dsp:nvSpPr>
      <dsp:spPr>
        <a:xfrm>
          <a:off x="2637155" y="0"/>
          <a:ext cx="2637155" cy="1538287"/>
        </a:xfrm>
        <a:prstGeom prst="round1Rect">
          <a:avLst/>
        </a:prstGeom>
        <a:solidFill>
          <a:srgbClr val="4BACC6">
            <a:lumMod val="40000"/>
            <a:lumOff val="6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IQ" sz="2000" kern="1200">
              <a:solidFill>
                <a:sysClr val="windowText" lastClr="000000">
                  <a:lumMod val="95000"/>
                  <a:lumOff val="5000"/>
                </a:sysClr>
              </a:solidFill>
              <a:latin typeface="Calibri"/>
              <a:ea typeface="+mn-ea"/>
              <a:cs typeface="Arial"/>
            </a:rPr>
            <a:t>التفكير الابداعي </a:t>
          </a:r>
          <a:endParaRPr lang="ar-SA" sz="2000" kern="1200">
            <a:solidFill>
              <a:sysClr val="windowText" lastClr="000000">
                <a:lumMod val="95000"/>
                <a:lumOff val="5000"/>
              </a:sysClr>
            </a:solidFill>
            <a:latin typeface="Calibri"/>
            <a:ea typeface="+mn-ea"/>
            <a:cs typeface="Arial"/>
          </a:endParaRPr>
        </a:p>
      </dsp:txBody>
      <dsp:txXfrm>
        <a:off x="2637155" y="0"/>
        <a:ext cx="2580835" cy="1153715"/>
      </dsp:txXfrm>
    </dsp:sp>
    <dsp:sp modelId="{57477D4E-F99F-44A8-B071-9748E32EA773}">
      <dsp:nvSpPr>
        <dsp:cNvPr id="0" name=""/>
        <dsp:cNvSpPr/>
      </dsp:nvSpPr>
      <dsp:spPr>
        <a:xfrm rot="10800000">
          <a:off x="0" y="1538287"/>
          <a:ext cx="2637155" cy="1538287"/>
        </a:xfrm>
        <a:prstGeom prst="round1Rect">
          <a:avLst/>
        </a:prstGeom>
        <a:solidFill>
          <a:srgbClr val="9BBB59">
            <a:lumMod val="40000"/>
            <a:lumOff val="6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IQ" sz="2000" kern="1200">
              <a:solidFill>
                <a:sysClr val="windowText" lastClr="000000">
                  <a:lumMod val="95000"/>
                  <a:lumOff val="5000"/>
                </a:sysClr>
              </a:solidFill>
              <a:latin typeface="Calibri"/>
              <a:ea typeface="+mn-ea"/>
              <a:cs typeface="Arial"/>
            </a:rPr>
            <a:t>التفكير الحاسم </a:t>
          </a:r>
          <a:endParaRPr lang="ar-SA" sz="2000" kern="1200">
            <a:solidFill>
              <a:sysClr val="windowText" lastClr="000000">
                <a:lumMod val="95000"/>
                <a:lumOff val="5000"/>
              </a:sysClr>
            </a:solidFill>
            <a:latin typeface="Calibri"/>
            <a:ea typeface="+mn-ea"/>
            <a:cs typeface="Arial"/>
          </a:endParaRPr>
        </a:p>
      </dsp:txBody>
      <dsp:txXfrm rot="10800000">
        <a:off x="56320" y="1922859"/>
        <a:ext cx="2580835" cy="1153715"/>
      </dsp:txXfrm>
    </dsp:sp>
    <dsp:sp modelId="{015979D1-9262-41CE-8142-A334C2A8D281}">
      <dsp:nvSpPr>
        <dsp:cNvPr id="0" name=""/>
        <dsp:cNvSpPr/>
      </dsp:nvSpPr>
      <dsp:spPr>
        <a:xfrm rot="5400000">
          <a:off x="3186588" y="988853"/>
          <a:ext cx="1538287" cy="2637155"/>
        </a:xfrm>
        <a:prstGeom prst="round1Rect">
          <a:avLst/>
        </a:prstGeom>
        <a:solidFill>
          <a:srgbClr val="F79646">
            <a:lumMod val="40000"/>
            <a:lumOff val="6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1">
            <a:lnSpc>
              <a:spcPct val="90000"/>
            </a:lnSpc>
            <a:spcBef>
              <a:spcPct val="0"/>
            </a:spcBef>
            <a:spcAft>
              <a:spcPct val="35000"/>
            </a:spcAft>
          </a:pPr>
          <a:r>
            <a:rPr lang="ar-IQ" sz="2000" kern="1200">
              <a:solidFill>
                <a:sysClr val="windowText" lastClr="000000">
                  <a:lumMod val="95000"/>
                  <a:lumOff val="5000"/>
                </a:sysClr>
              </a:solidFill>
              <a:latin typeface="Calibri"/>
              <a:ea typeface="+mn-ea"/>
              <a:cs typeface="Arial"/>
            </a:rPr>
            <a:t>التفكير الانعكاسي </a:t>
          </a:r>
          <a:endParaRPr lang="ar-SA" sz="2000" kern="1200">
            <a:solidFill>
              <a:sysClr val="window" lastClr="FFFFFF"/>
            </a:solidFill>
            <a:latin typeface="Calibri"/>
            <a:ea typeface="+mn-ea"/>
            <a:cs typeface="Arial"/>
          </a:endParaRPr>
        </a:p>
      </dsp:txBody>
      <dsp:txXfrm rot="-5400000">
        <a:off x="2637154" y="1922859"/>
        <a:ext cx="2637155" cy="1097395"/>
      </dsp:txXfrm>
    </dsp:sp>
    <dsp:sp modelId="{3C5B5D73-502E-448E-A66B-A75D64F220C7}">
      <dsp:nvSpPr>
        <dsp:cNvPr id="0" name=""/>
        <dsp:cNvSpPr/>
      </dsp:nvSpPr>
      <dsp:spPr>
        <a:xfrm>
          <a:off x="1846008" y="1153715"/>
          <a:ext cx="1582293" cy="769143"/>
        </a:xfrm>
        <a:prstGeom prst="roundRect">
          <a:avLst/>
        </a:prstGeom>
        <a:solidFill>
          <a:srgbClr val="FFFFFF"/>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IQ" sz="2000" kern="1200">
              <a:solidFill>
                <a:sysClr val="windowText" lastClr="000000">
                  <a:hueOff val="0"/>
                  <a:satOff val="0"/>
                  <a:lumOff val="0"/>
                  <a:alphaOff val="0"/>
                </a:sysClr>
              </a:solidFill>
              <a:latin typeface="Calibri"/>
              <a:ea typeface="+mn-ea"/>
              <a:cs typeface="Arial"/>
            </a:rPr>
            <a:t>التفكير المستقبلي </a:t>
          </a:r>
          <a:endParaRPr lang="ar-SA" sz="2000" kern="1200">
            <a:solidFill>
              <a:sysClr val="windowText" lastClr="000000">
                <a:hueOff val="0"/>
                <a:satOff val="0"/>
                <a:lumOff val="0"/>
                <a:alphaOff val="0"/>
              </a:sysClr>
            </a:solidFill>
            <a:latin typeface="Calibri"/>
            <a:ea typeface="+mn-ea"/>
            <a:cs typeface="Arial"/>
          </a:endParaRPr>
        </a:p>
      </dsp:txBody>
      <dsp:txXfrm>
        <a:off x="1883554" y="1191261"/>
        <a:ext cx="1507201" cy="69405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3A4EF4-41C4-43ED-B962-216A38CD4F30}" type="datetimeFigureOut">
              <a:rPr lang="ar-IQ" smtClean="0"/>
              <a:t>03/06/1442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3A4EF4-41C4-43ED-B962-216A38CD4F30}" type="datetimeFigureOut">
              <a:rPr lang="ar-IQ" smtClean="0"/>
              <a:t>03/06/1442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8A3A4EF4-41C4-43ED-B962-216A38CD4F30}" type="datetimeFigureOut">
              <a:rPr lang="ar-IQ" smtClean="0"/>
              <a:t>03/06/1442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A3A4EF4-41C4-43ED-B962-216A38CD4F30}" type="datetimeFigureOut">
              <a:rPr lang="ar-IQ" smtClean="0"/>
              <a:t>03/06/1442</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649BC0E-6A4E-403E-AB43-024869605222}" type="slidenum">
              <a:rPr lang="ar-IQ" smtClean="0"/>
              <a:t>‹#›</a:t>
            </a:fld>
            <a:endParaRPr lang="ar-IQ"/>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A3A4EF4-41C4-43ED-B962-216A38CD4F30}" type="datetimeFigureOut">
              <a:rPr lang="ar-IQ" smtClean="0"/>
              <a:t>03/06/1442</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3A4EF4-41C4-43ED-B962-216A38CD4F30}" type="datetimeFigureOut">
              <a:rPr lang="ar-IQ" smtClean="0"/>
              <a:t>03/06/1442</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3A4EF4-41C4-43ED-B962-216A38CD4F30}" type="datetimeFigureOut">
              <a:rPr lang="ar-IQ" smtClean="0"/>
              <a:t>03/06/1442</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8A3A4EF4-41C4-43ED-B962-216A38CD4F30}" type="datetimeFigureOut">
              <a:rPr lang="ar-IQ" smtClean="0"/>
              <a:t>03/06/1442</a:t>
            </a:fld>
            <a:endParaRPr lang="ar-IQ"/>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ar-IQ"/>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649BC0E-6A4E-403E-AB43-024869605222}"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3A4EF4-41C4-43ED-B962-216A38CD4F30}" type="datetimeFigureOut">
              <a:rPr lang="ar-IQ" smtClean="0"/>
              <a:t>03/06/1442</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A4EF4-41C4-43ED-B962-216A38CD4F30}" type="datetimeFigureOut">
              <a:rPr lang="ar-IQ" smtClean="0"/>
              <a:t>03/06/1442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A4EF4-41C4-43ED-B962-216A38CD4F30}" type="datetimeFigureOut">
              <a:rPr lang="ar-IQ" smtClean="0"/>
              <a:t>03/06/1442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F649BC0E-6A4E-403E-AB43-024869605222}"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8A3A4EF4-41C4-43ED-B962-216A38CD4F30}" type="datetimeFigureOut">
              <a:rPr lang="ar-IQ" smtClean="0"/>
              <a:t>03/06/1442</a:t>
            </a:fld>
            <a:endParaRPr lang="ar-IQ"/>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ar-IQ"/>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649BC0E-6A4E-403E-AB43-024869605222}"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l" defTabSz="914400" rtl="1"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r" defTabSz="914400" rtl="1"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r" defTabSz="914400" rtl="1"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r" defTabSz="914400" rtl="1"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4"/>
            <a:ext cx="8146951" cy="4752528"/>
          </a:xfrm>
        </p:spPr>
        <p:txBody>
          <a:bodyPr/>
          <a:lstStyle/>
          <a:p>
            <a:pPr algn="ctr">
              <a:lnSpc>
                <a:spcPct val="115000"/>
              </a:lnSpc>
              <a:spcAft>
                <a:spcPts val="1000"/>
              </a:spcAft>
            </a:pPr>
            <a:r>
              <a:rPr lang="ar-IQ" sz="4300" cap="none" dirty="0">
                <a:solidFill>
                  <a:srgbClr val="4F271C">
                    <a:satMod val="130000"/>
                  </a:srgbClr>
                </a:solidFill>
                <a:effectLst>
                  <a:outerShdw blurRad="50000" dist="30000" dir="5400000" algn="tl" rotWithShape="0">
                    <a:srgbClr val="000000">
                      <a:alpha val="30000"/>
                    </a:srgbClr>
                  </a:outerShdw>
                </a:effectLst>
                <a:latin typeface="Gill Sans MT"/>
              </a:rPr>
              <a:t>القيادة الاستراتيجية </a:t>
            </a:r>
            <a:r>
              <a:rPr lang="ar-IQ" sz="4300" cap="none" dirty="0" smtClean="0">
                <a:solidFill>
                  <a:srgbClr val="4F271C">
                    <a:satMod val="130000"/>
                  </a:srgbClr>
                </a:solidFill>
                <a:effectLst>
                  <a:outerShdw blurRad="50000" dist="30000" dir="5400000" algn="tl" rotWithShape="0">
                    <a:srgbClr val="000000">
                      <a:alpha val="30000"/>
                    </a:srgbClr>
                  </a:outerShdw>
                </a:effectLst>
                <a:latin typeface="Gill Sans MT"/>
              </a:rPr>
              <a:t/>
            </a:r>
            <a:br>
              <a:rPr lang="ar-IQ" sz="4300" cap="none" dirty="0" smtClean="0">
                <a:solidFill>
                  <a:srgbClr val="4F271C">
                    <a:satMod val="130000"/>
                  </a:srgbClr>
                </a:solidFill>
                <a:effectLst>
                  <a:outerShdw blurRad="50000" dist="30000" dir="5400000" algn="tl" rotWithShape="0">
                    <a:srgbClr val="000000">
                      <a:alpha val="30000"/>
                    </a:srgbClr>
                  </a:outerShdw>
                </a:effectLst>
                <a:latin typeface="Gill Sans MT"/>
              </a:rPr>
            </a:br>
            <a:r>
              <a:rPr lang="ar-IQ" sz="2400" cap="none" dirty="0" smtClean="0">
                <a:solidFill>
                  <a:srgbClr val="4F271C">
                    <a:satMod val="130000"/>
                  </a:srgbClr>
                </a:solidFill>
                <a:effectLst>
                  <a:outerShdw blurRad="50000" dist="30000" dir="5400000" algn="tl" rotWithShape="0">
                    <a:srgbClr val="000000">
                      <a:alpha val="30000"/>
                    </a:srgbClr>
                  </a:outerShdw>
                </a:effectLst>
                <a:latin typeface="Gill Sans MT"/>
              </a:rPr>
              <a:t>مقدم الى </a:t>
            </a:r>
            <a:r>
              <a:rPr lang="ar-IQ" sz="4300" cap="none" dirty="0" smtClean="0">
                <a:solidFill>
                  <a:srgbClr val="4F271C">
                    <a:satMod val="130000"/>
                  </a:srgbClr>
                </a:solidFill>
                <a:effectLst>
                  <a:outerShdw blurRad="50000" dist="30000" dir="5400000" algn="tl" rotWithShape="0">
                    <a:srgbClr val="000000">
                      <a:alpha val="30000"/>
                    </a:srgbClr>
                  </a:outerShdw>
                </a:effectLst>
                <a:latin typeface="Gill Sans MT"/>
              </a:rPr>
              <a:t/>
            </a:r>
            <a:br>
              <a:rPr lang="ar-IQ" sz="4300" cap="none" dirty="0" smtClean="0">
                <a:solidFill>
                  <a:srgbClr val="4F271C">
                    <a:satMod val="130000"/>
                  </a:srgbClr>
                </a:solidFill>
                <a:effectLst>
                  <a:outerShdw blurRad="50000" dist="30000" dir="5400000" algn="tl" rotWithShape="0">
                    <a:srgbClr val="000000">
                      <a:alpha val="30000"/>
                    </a:srgbClr>
                  </a:outerShdw>
                </a:effectLst>
                <a:latin typeface="Gill Sans MT"/>
              </a:rPr>
            </a:br>
            <a:r>
              <a:rPr lang="ar-IQ" sz="3600" b="1" dirty="0">
                <a:latin typeface="Calibri"/>
                <a:ea typeface="Calibri"/>
                <a:cs typeface="Arial"/>
              </a:rPr>
              <a:t>أ.م .د. شهناز فاضل احمد</a:t>
            </a:r>
            <a:r>
              <a:rPr lang="en-US" sz="1400" dirty="0">
                <a:latin typeface="Calibri"/>
                <a:ea typeface="Calibri"/>
                <a:cs typeface="Arial"/>
              </a:rPr>
              <a:t/>
            </a:r>
            <a:br>
              <a:rPr lang="en-US" sz="1400" dirty="0">
                <a:latin typeface="Calibri"/>
                <a:ea typeface="Calibri"/>
                <a:cs typeface="Arial"/>
              </a:rPr>
            </a:br>
            <a:r>
              <a:rPr lang="ar-IQ" sz="1800" dirty="0">
                <a:latin typeface="Calibri"/>
                <a:ea typeface="Calibri"/>
                <a:cs typeface="Arial"/>
              </a:rPr>
              <a:t>من قبل  </a:t>
            </a:r>
            <a:br>
              <a:rPr lang="ar-IQ" sz="1800" dirty="0">
                <a:latin typeface="Calibri"/>
                <a:ea typeface="Calibri"/>
                <a:cs typeface="Arial"/>
              </a:rPr>
            </a:br>
            <a:r>
              <a:rPr lang="ar-IQ" sz="2400" dirty="0">
                <a:latin typeface="Calibri"/>
                <a:ea typeface="Calibri"/>
                <a:cs typeface="Arial"/>
              </a:rPr>
              <a:t>انتصار رؤوف رجب                                   </a:t>
            </a:r>
            <a:r>
              <a:rPr lang="ar-IQ" sz="2400" dirty="0" smtClean="0">
                <a:latin typeface="Calibri"/>
                <a:ea typeface="Calibri"/>
                <a:cs typeface="Arial"/>
              </a:rPr>
              <a:t>     </a:t>
            </a:r>
            <a:r>
              <a:rPr lang="ar-IQ" sz="2400" dirty="0">
                <a:latin typeface="Calibri"/>
                <a:ea typeface="Calibri"/>
                <a:cs typeface="Arial"/>
              </a:rPr>
              <a:t>نور عبد الرحمن راضي </a:t>
            </a:r>
            <a:endParaRPr lang="ar-IQ" sz="2400" dirty="0"/>
          </a:p>
        </p:txBody>
      </p:sp>
    </p:spTree>
    <p:extLst>
      <p:ext uri="{BB962C8B-B14F-4D97-AF65-F5344CB8AC3E}">
        <p14:creationId xmlns:p14="http://schemas.microsoft.com/office/powerpoint/2010/main" val="37603114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2553" y="260648"/>
            <a:ext cx="7281895" cy="4884414"/>
          </a:xfrm>
          <a:prstGeom prst="rect">
            <a:avLst/>
          </a:prstGeom>
        </p:spPr>
        <p:txBody>
          <a:bodyPr wrap="square">
            <a:spAutoFit/>
          </a:bodyPr>
          <a:lstStyle/>
          <a:p>
            <a:pPr>
              <a:lnSpc>
                <a:spcPct val="115000"/>
              </a:lnSpc>
              <a:spcAft>
                <a:spcPts val="1000"/>
              </a:spcAft>
            </a:pPr>
            <a:r>
              <a:rPr lang="ar-IQ" sz="3600" dirty="0" smtClean="0">
                <a:solidFill>
                  <a:srgbClr val="FF0000"/>
                </a:solidFill>
                <a:effectLst/>
                <a:latin typeface="Calibri"/>
                <a:ea typeface="Calibri"/>
                <a:cs typeface="Simplified Arabic"/>
              </a:rPr>
              <a:t>اولا- نشاة القياة الاستراتيجية :</a:t>
            </a:r>
          </a:p>
          <a:p>
            <a:pPr>
              <a:lnSpc>
                <a:spcPct val="115000"/>
              </a:lnSpc>
              <a:spcAft>
                <a:spcPts val="1000"/>
              </a:spcAft>
            </a:pPr>
            <a:r>
              <a:rPr lang="ar-IQ" sz="2800" dirty="0" smtClean="0">
                <a:effectLst/>
                <a:latin typeface="Calibri"/>
                <a:ea typeface="Calibri"/>
                <a:cs typeface="Simplified Arabic"/>
              </a:rPr>
              <a:t>ظهر مفهوم القيادة الاستراتيجية لأول مرةٍ على يدِ</a:t>
            </a:r>
            <a:r>
              <a:rPr lang="en-US" sz="2800" dirty="0" smtClean="0">
                <a:effectLst/>
                <a:latin typeface="Times New Roman"/>
                <a:ea typeface="Calibri"/>
                <a:cs typeface="Arial"/>
              </a:rPr>
              <a:t>Kotler,</a:t>
            </a:r>
            <a:r>
              <a:rPr lang="ar-IQ" sz="2800" dirty="0" smtClean="0">
                <a:effectLst/>
                <a:latin typeface="Calibri"/>
                <a:ea typeface="Calibri"/>
                <a:cs typeface="Times New Roman"/>
              </a:rPr>
              <a:t>في عام </a:t>
            </a:r>
            <a:r>
              <a:rPr lang="ar-IQ" sz="2800" dirty="0" smtClean="0">
                <a:effectLst/>
                <a:latin typeface="Calibri"/>
                <a:ea typeface="Calibri"/>
                <a:cs typeface="Simplified Arabic"/>
              </a:rPr>
              <a:t> 1982 </a:t>
            </a:r>
            <a:r>
              <a:rPr lang="ar-IQ" sz="2800" dirty="0" smtClean="0">
                <a:effectLst/>
                <a:latin typeface="Calibri"/>
                <a:ea typeface="Calibri"/>
                <a:cs typeface="Times New Roman"/>
              </a:rPr>
              <a:t>و</a:t>
            </a:r>
            <a:r>
              <a:rPr lang="en-US" sz="2800" dirty="0" smtClean="0">
                <a:effectLst/>
                <a:latin typeface="Times New Roman"/>
                <a:ea typeface="Calibri"/>
                <a:cs typeface="Arial"/>
              </a:rPr>
              <a:t>,1984  </a:t>
            </a:r>
            <a:r>
              <a:rPr lang="en-US" sz="2800" dirty="0" err="1" smtClean="0">
                <a:effectLst/>
                <a:latin typeface="Times New Roman"/>
                <a:ea typeface="Calibri"/>
                <a:cs typeface="Arial"/>
              </a:rPr>
              <a:t>Mintzber</a:t>
            </a:r>
            <a:r>
              <a:rPr lang="en-US" sz="2800" dirty="0" smtClean="0">
                <a:effectLst/>
                <a:latin typeface="Times New Roman"/>
                <a:ea typeface="Calibri"/>
                <a:cs typeface="Arial"/>
              </a:rPr>
              <a:t> </a:t>
            </a:r>
            <a:r>
              <a:rPr lang="ar-IQ" sz="2800" dirty="0" smtClean="0">
                <a:effectLst/>
                <a:latin typeface="Calibri"/>
                <a:ea typeface="Calibri"/>
                <a:cs typeface="Simplified Arabic"/>
              </a:rPr>
              <a:t> أيضاً </a:t>
            </a:r>
            <a:r>
              <a:rPr lang="ar-SA" sz="2800" dirty="0" smtClean="0">
                <a:effectLst/>
                <a:latin typeface="Calibri"/>
                <a:ea typeface="Times New Roman"/>
                <a:cs typeface="Simplified Arabic"/>
              </a:rPr>
              <a:t>بجهودٍ كبيرة بذلها كل من </a:t>
            </a:r>
            <a:r>
              <a:rPr lang="en-US" sz="2800" dirty="0" smtClean="0">
                <a:effectLst/>
                <a:latin typeface="Times New Roman"/>
                <a:ea typeface="Times New Roman"/>
                <a:cs typeface="Arial"/>
              </a:rPr>
              <a:t>  </a:t>
            </a:r>
            <a:r>
              <a:rPr lang="en-US" sz="2800" dirty="0" err="1" smtClean="0">
                <a:effectLst/>
                <a:latin typeface="Times New Roman"/>
                <a:ea typeface="Times New Roman"/>
                <a:cs typeface="Arial"/>
              </a:rPr>
              <a:t>Hambrick</a:t>
            </a:r>
            <a:r>
              <a:rPr lang="en-US" sz="2800" dirty="0" smtClean="0">
                <a:effectLst/>
                <a:latin typeface="Simplified Arabic"/>
                <a:ea typeface="Times New Roman"/>
                <a:cs typeface="Arial"/>
              </a:rPr>
              <a:t>  </a:t>
            </a:r>
            <a:r>
              <a:rPr lang="en-US" sz="2800" dirty="0" smtClean="0">
                <a:effectLst/>
                <a:latin typeface="Times New Roman"/>
                <a:ea typeface="Times New Roman"/>
                <a:cs typeface="Arial"/>
              </a:rPr>
              <a:t>:</a:t>
            </a:r>
            <a:r>
              <a:rPr lang="en-US" sz="2800" dirty="0" smtClean="0">
                <a:effectLst/>
                <a:latin typeface="Simplified Arabic"/>
                <a:ea typeface="Times New Roman"/>
                <a:cs typeface="Arial"/>
              </a:rPr>
              <a:t> </a:t>
            </a:r>
            <a:r>
              <a:rPr lang="ar-IQ" sz="2800" dirty="0" smtClean="0">
                <a:effectLst/>
                <a:latin typeface="Calibri"/>
                <a:ea typeface="Times New Roman"/>
                <a:cs typeface="Simplified Arabic"/>
              </a:rPr>
              <a:t>و</a:t>
            </a:r>
            <a:r>
              <a:rPr lang="en-US" sz="2800" dirty="0" smtClean="0">
                <a:effectLst/>
                <a:latin typeface="Times New Roman"/>
                <a:ea typeface="Times New Roman"/>
                <a:cs typeface="Arial"/>
              </a:rPr>
              <a:t>  Mason</a:t>
            </a:r>
            <a:r>
              <a:rPr lang="en-US" sz="2800" dirty="0" smtClean="0">
                <a:effectLst/>
                <a:latin typeface="Simplified Arabic"/>
                <a:ea typeface="Times New Roman"/>
                <a:cs typeface="Arial"/>
              </a:rPr>
              <a:t>  </a:t>
            </a:r>
            <a:r>
              <a:rPr lang="ar-IQ" sz="2800" dirty="0" smtClean="0">
                <a:effectLst/>
                <a:latin typeface="Calibri"/>
                <a:ea typeface="Times New Roman"/>
                <a:cs typeface="Simplified Arabic"/>
              </a:rPr>
              <a:t> في </a:t>
            </a:r>
            <a:r>
              <a:rPr lang="en-US" sz="2800" dirty="0" smtClean="0">
                <a:effectLst/>
                <a:latin typeface="Times New Roman"/>
                <a:ea typeface="Times New Roman"/>
                <a:cs typeface="Arial"/>
              </a:rPr>
              <a:t>1984</a:t>
            </a:r>
            <a:endParaRPr lang="ar-IQ" sz="2800" dirty="0" smtClean="0">
              <a:effectLst/>
              <a:latin typeface="Times New Roman"/>
              <a:ea typeface="Times New Roman"/>
              <a:cs typeface="Arial"/>
            </a:endParaRPr>
          </a:p>
          <a:p>
            <a:pPr>
              <a:lnSpc>
                <a:spcPct val="115000"/>
              </a:lnSpc>
              <a:spcAft>
                <a:spcPts val="1000"/>
              </a:spcAft>
            </a:pPr>
            <a:r>
              <a:rPr lang="ar-IQ" sz="2800" dirty="0" smtClean="0">
                <a:effectLst/>
                <a:latin typeface="Calibri"/>
                <a:ea typeface="Calibri"/>
                <a:cs typeface="Simplified Arabic"/>
              </a:rPr>
              <a:t>ان مصطلح القيادة الاستراتيجية تلا مصطلح الادارة الاستراتيجية  لسنوات عدة وفقا لعدة نظريات </a:t>
            </a:r>
            <a:endParaRPr lang="en-US" sz="2000" dirty="0" smtClean="0">
              <a:effectLst/>
              <a:latin typeface="Calibri"/>
              <a:ea typeface="Calibri"/>
              <a:cs typeface="Arial"/>
            </a:endParaRPr>
          </a:p>
          <a:p>
            <a:r>
              <a:rPr lang="ar-IQ" sz="2800" b="1" dirty="0" smtClean="0">
                <a:effectLst/>
                <a:ea typeface="Calibri"/>
                <a:cs typeface="Simplified Arabic"/>
              </a:rPr>
              <a:t>1- نظرية المستويات العليا</a:t>
            </a:r>
            <a:r>
              <a:rPr lang="ar-IQ" sz="2800" dirty="0" smtClean="0">
                <a:effectLst/>
                <a:ea typeface="Calibri"/>
                <a:cs typeface="Simplified Arabic"/>
              </a:rPr>
              <a:t> </a:t>
            </a:r>
          </a:p>
          <a:p>
            <a:r>
              <a:rPr lang="ar-IQ" sz="2800" dirty="0" smtClean="0">
                <a:latin typeface="Calibri"/>
                <a:ea typeface="Calibri"/>
                <a:cs typeface="Simplified Arabic"/>
              </a:rPr>
              <a:t>2</a:t>
            </a:r>
            <a:r>
              <a:rPr lang="ar-SA" sz="2800" b="1" dirty="0" smtClean="0">
                <a:effectLst/>
                <a:ea typeface="Calibri"/>
                <a:cs typeface="Simplified Arabic"/>
              </a:rPr>
              <a:t>- نظريات القيادة الناشئة</a:t>
            </a:r>
            <a:r>
              <a:rPr lang="ar-SA" sz="2800" dirty="0" smtClean="0">
                <a:effectLst/>
                <a:ea typeface="Calibri"/>
                <a:cs typeface="Simplified Arabic"/>
              </a:rPr>
              <a:t> </a:t>
            </a:r>
            <a:endParaRPr lang="ar-IQ" sz="2800" dirty="0" smtClean="0">
              <a:effectLst/>
              <a:ea typeface="Calibri"/>
              <a:cs typeface="Simplified Arabic"/>
            </a:endParaRPr>
          </a:p>
          <a:p>
            <a:r>
              <a:rPr lang="ar-IQ" sz="2800" b="1" dirty="0" smtClean="0">
                <a:effectLst/>
                <a:ea typeface="Calibri"/>
                <a:cs typeface="Simplified Arabic"/>
              </a:rPr>
              <a:t>3- </a:t>
            </a:r>
            <a:r>
              <a:rPr lang="ar-SA" sz="2800" b="1" dirty="0" smtClean="0">
                <a:effectLst/>
                <a:ea typeface="Calibri"/>
                <a:cs typeface="Simplified Arabic"/>
              </a:rPr>
              <a:t>نظرية الذكاء الاجتماعي والتعقيد المعرفي </a:t>
            </a:r>
            <a:endParaRPr lang="en-US" sz="3600" dirty="0">
              <a:effectLst/>
              <a:latin typeface="Calibri"/>
              <a:ea typeface="Calibri"/>
              <a:cs typeface="Arial"/>
            </a:endParaRPr>
          </a:p>
        </p:txBody>
      </p:sp>
    </p:spTree>
    <p:extLst>
      <p:ext uri="{BB962C8B-B14F-4D97-AF65-F5344CB8AC3E}">
        <p14:creationId xmlns:p14="http://schemas.microsoft.com/office/powerpoint/2010/main" val="2561845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92697"/>
            <a:ext cx="7128792" cy="3744416"/>
          </a:xfrm>
          <a:prstGeom prst="rect">
            <a:avLst/>
          </a:prstGeom>
          <a:noFill/>
          <a:ln>
            <a:noFill/>
          </a:ln>
        </p:spPr>
      </p:pic>
      <p:sp>
        <p:nvSpPr>
          <p:cNvPr id="3" name="Rectangle 2"/>
          <p:cNvSpPr/>
          <p:nvPr/>
        </p:nvSpPr>
        <p:spPr>
          <a:xfrm>
            <a:off x="1187624" y="5013176"/>
            <a:ext cx="6984776"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b="1" dirty="0" smtClean="0">
                <a:solidFill>
                  <a:schemeClr val="tx1"/>
                </a:solidFill>
                <a:effectLst/>
                <a:ea typeface="Calibri"/>
                <a:cs typeface="Simplified Arabic"/>
              </a:rPr>
              <a:t>الشكل (1) أنموذج متكامل لمفهوم القيادة الاستراتيجية</a:t>
            </a:r>
            <a:endParaRPr lang="en-US" dirty="0">
              <a:solidFill>
                <a:schemeClr val="tx1"/>
              </a:solidFill>
              <a:effectLst/>
            </a:endParaRPr>
          </a:p>
        </p:txBody>
      </p:sp>
    </p:spTree>
    <p:extLst>
      <p:ext uri="{BB962C8B-B14F-4D97-AF65-F5344CB8AC3E}">
        <p14:creationId xmlns:p14="http://schemas.microsoft.com/office/powerpoint/2010/main" val="4111909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8964488" cy="5150128"/>
          </a:xfrm>
          <a:prstGeom prst="rect">
            <a:avLst/>
          </a:prstGeom>
        </p:spPr>
        <p:txBody>
          <a:bodyPr wrap="square">
            <a:spAutoFit/>
          </a:bodyPr>
          <a:lstStyle/>
          <a:p>
            <a:r>
              <a:rPr lang="ar-IQ" sz="3200" dirty="0" smtClean="0">
                <a:solidFill>
                  <a:srgbClr val="FF0000"/>
                </a:solidFill>
                <a:effectLst/>
                <a:ea typeface="Calibri"/>
                <a:cs typeface="Simplified Arabic"/>
              </a:rPr>
              <a:t>ثانيا - مفهوم القيادة الاستراتيجية</a:t>
            </a:r>
          </a:p>
          <a:p>
            <a:pPr>
              <a:lnSpc>
                <a:spcPct val="115000"/>
              </a:lnSpc>
              <a:spcAft>
                <a:spcPts val="1000"/>
              </a:spcAft>
            </a:pPr>
            <a:r>
              <a:rPr lang="ar-IQ" sz="3200" dirty="0" smtClean="0">
                <a:solidFill>
                  <a:srgbClr val="FF0000"/>
                </a:solidFill>
                <a:effectLst/>
                <a:ea typeface="Calibri"/>
                <a:cs typeface="Simplified Arabic"/>
              </a:rPr>
              <a:t> </a:t>
            </a:r>
            <a:r>
              <a:rPr lang="ar-IQ" sz="3200" dirty="0" smtClean="0">
                <a:effectLst/>
                <a:latin typeface="Calibri"/>
                <a:ea typeface="Calibri"/>
                <a:cs typeface="Simplified Arabic"/>
              </a:rPr>
              <a:t>هنالك عدة تعاريف ومفاهيم للقيادة الاستراتيجية منها </a:t>
            </a:r>
            <a:endParaRPr lang="en-US" sz="3200" dirty="0" smtClean="0">
              <a:effectLst/>
              <a:latin typeface="Calibri"/>
              <a:ea typeface="Calibri"/>
              <a:cs typeface="Arial"/>
            </a:endParaRPr>
          </a:p>
          <a:p>
            <a:pPr>
              <a:lnSpc>
                <a:spcPct val="115000"/>
              </a:lnSpc>
              <a:spcAft>
                <a:spcPts val="1000"/>
              </a:spcAft>
            </a:pPr>
            <a:r>
              <a:rPr lang="ar-IQ" sz="3200" dirty="0" smtClean="0">
                <a:effectLst/>
                <a:latin typeface="Calibri"/>
                <a:ea typeface="Calibri"/>
                <a:cs typeface="Simplified Arabic"/>
              </a:rPr>
              <a:t>هي الخصائص المتوقعة  لقائد المنظمة في أعلى مستويات التسلسل الهرمي ويمكن العثور عليها أيضاً في ارجاء المنظمة كافة، بحيث تستفيد بصوره كاملة من كفاءة رأس المال البشري والموارد الأخرى ،ولا سيما التكنولوجيا              </a:t>
            </a:r>
            <a:endParaRPr lang="en-US" sz="3200" dirty="0" smtClean="0">
              <a:effectLst/>
              <a:latin typeface="Calibri"/>
              <a:ea typeface="Calibri"/>
              <a:cs typeface="Arial"/>
            </a:endParaRPr>
          </a:p>
          <a:p>
            <a:r>
              <a:rPr lang="ar-IQ" sz="3200" dirty="0" smtClean="0">
                <a:effectLst/>
                <a:ea typeface="Calibri"/>
                <a:cs typeface="Simplified Arabic"/>
              </a:rPr>
              <a:t> إو انها تفاعل بين القادة والمرؤوسين يؤدي الى رفع التحفيز او النضج الى أعلى المستويات وتجاوز المصلحة الشخصية الى المصلحة العامة</a:t>
            </a:r>
            <a:endParaRPr lang="ar-IQ" sz="3200" dirty="0"/>
          </a:p>
        </p:txBody>
      </p:sp>
    </p:spTree>
    <p:extLst>
      <p:ext uri="{BB962C8B-B14F-4D97-AF65-F5344CB8AC3E}">
        <p14:creationId xmlns:p14="http://schemas.microsoft.com/office/powerpoint/2010/main" val="804273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4"/>
            <a:ext cx="8352928" cy="6166816"/>
          </a:xfrm>
          <a:prstGeom prst="rect">
            <a:avLst/>
          </a:prstGeom>
        </p:spPr>
        <p:txBody>
          <a:bodyPr wrap="square">
            <a:spAutoFit/>
          </a:bodyPr>
          <a:lstStyle/>
          <a:p>
            <a:pPr>
              <a:lnSpc>
                <a:spcPct val="115000"/>
              </a:lnSpc>
              <a:spcAft>
                <a:spcPts val="1000"/>
              </a:spcAft>
            </a:pPr>
            <a:r>
              <a:rPr lang="ar-IQ" sz="3200" b="1" dirty="0" smtClean="0">
                <a:solidFill>
                  <a:srgbClr val="FF0000"/>
                </a:solidFill>
                <a:effectLst/>
                <a:latin typeface="Calibri"/>
                <a:ea typeface="Calibri"/>
                <a:cs typeface="Simplified Arabic"/>
              </a:rPr>
              <a:t>ثالثا - اهمية القيادة الاستراتيجية </a:t>
            </a:r>
            <a:endParaRPr lang="en-US" sz="3200" b="1" dirty="0" smtClean="0">
              <a:effectLst/>
              <a:latin typeface="Calibri"/>
              <a:ea typeface="Calibri"/>
              <a:cs typeface="Arial"/>
            </a:endParaRPr>
          </a:p>
          <a:p>
            <a:pPr marL="342900" lvl="0" indent="-342900">
              <a:lnSpc>
                <a:spcPct val="115000"/>
              </a:lnSpc>
              <a:buFont typeface="+mj-lt"/>
              <a:buAutoNum type="arabicPeriod"/>
            </a:pPr>
            <a:r>
              <a:rPr lang="ar-IQ" sz="2800" dirty="0" smtClean="0">
                <a:effectLst/>
                <a:latin typeface="Calibri"/>
                <a:ea typeface="Calibri"/>
                <a:cs typeface="Simplified Arabic"/>
              </a:rPr>
              <a:t>دورها في مواجهة حالات عدم التأكد وخاصة في البيئات التي تتسم بالغموض المتفاقم والتعقيد المتزايد في المعلومات</a:t>
            </a:r>
            <a:endParaRPr lang="en-US" sz="2800" dirty="0" smtClean="0">
              <a:effectLst/>
              <a:latin typeface="Calibri"/>
              <a:ea typeface="Calibri"/>
              <a:cs typeface="Arial"/>
            </a:endParaRPr>
          </a:p>
          <a:p>
            <a:pPr marL="342900" lvl="0" indent="-342900">
              <a:lnSpc>
                <a:spcPct val="115000"/>
              </a:lnSpc>
              <a:buFont typeface="+mj-lt"/>
              <a:buAutoNum type="arabicPeriod"/>
            </a:pPr>
            <a:r>
              <a:rPr lang="ar-IQ" sz="2800" dirty="0" smtClean="0">
                <a:effectLst/>
                <a:latin typeface="Calibri"/>
                <a:ea typeface="Calibri"/>
                <a:cs typeface="Simplified Arabic"/>
              </a:rPr>
              <a:t>مصدراً للابتكارات وكسر الجمود التنظيمي بالاعتماد على القدرات المعرفية والابداعية وما تمتلكه من رؤيا مستقبلية</a:t>
            </a:r>
            <a:endParaRPr lang="en-US" sz="2800" dirty="0" smtClean="0">
              <a:effectLst/>
              <a:latin typeface="Calibri"/>
              <a:ea typeface="Calibri"/>
              <a:cs typeface="Arial"/>
            </a:endParaRPr>
          </a:p>
          <a:p>
            <a:pPr marL="342900" lvl="0" indent="-342900">
              <a:lnSpc>
                <a:spcPct val="115000"/>
              </a:lnSpc>
              <a:buFont typeface="+mj-lt"/>
              <a:buAutoNum type="arabicPeriod"/>
            </a:pPr>
            <a:r>
              <a:rPr lang="ar-IQ" sz="2800" dirty="0" smtClean="0">
                <a:effectLst/>
                <a:latin typeface="Calibri"/>
                <a:ea typeface="Calibri"/>
                <a:cs typeface="Simplified Arabic"/>
              </a:rPr>
              <a:t>المساهمة في تعاظم وتزايد الاداء العالي للمنظمة في ظل متطلبات البيئة الداخلية والخارجية</a:t>
            </a:r>
            <a:endParaRPr lang="en-US" sz="2800" dirty="0" smtClean="0">
              <a:effectLst/>
              <a:latin typeface="Calibri"/>
              <a:ea typeface="Calibri"/>
              <a:cs typeface="Arial"/>
            </a:endParaRPr>
          </a:p>
          <a:p>
            <a:pPr marL="342900" lvl="0" indent="-342900">
              <a:lnSpc>
                <a:spcPct val="115000"/>
              </a:lnSpc>
              <a:buFont typeface="+mj-lt"/>
              <a:buAutoNum type="arabicPeriod"/>
            </a:pPr>
            <a:r>
              <a:rPr lang="ar-IQ" sz="2800" dirty="0" smtClean="0">
                <a:effectLst/>
                <a:latin typeface="Calibri"/>
                <a:ea typeface="Calibri"/>
                <a:cs typeface="Simplified Arabic"/>
              </a:rPr>
              <a:t>تحقيق واستدامة الجودة الشاملة في المنظمة</a:t>
            </a:r>
            <a:endParaRPr lang="en-US" sz="2800" dirty="0" smtClean="0">
              <a:effectLst/>
              <a:latin typeface="Calibri"/>
              <a:ea typeface="Calibri"/>
              <a:cs typeface="Arial"/>
            </a:endParaRPr>
          </a:p>
          <a:p>
            <a:pPr marL="342900" lvl="0" indent="-342900">
              <a:lnSpc>
                <a:spcPct val="115000"/>
              </a:lnSpc>
              <a:buFont typeface="+mj-lt"/>
              <a:buAutoNum type="arabicPeriod"/>
            </a:pPr>
            <a:r>
              <a:rPr lang="ar-IQ" sz="2800" dirty="0" smtClean="0">
                <a:effectLst/>
                <a:latin typeface="Calibri"/>
                <a:ea typeface="Calibri"/>
                <a:cs typeface="Simplified Arabic"/>
              </a:rPr>
              <a:t>طاقاتها الكامنة التي تمثل المحرك الرئيسي للميزة التنافسية فالقيادة الاستراتيجية الفعالة والمؤثرة يمكن أن تساعد كثيراً المنظمات على تحسين وتطوير اداءها وتنافسها</a:t>
            </a:r>
            <a:endParaRPr lang="en-US" sz="2800" dirty="0" smtClean="0">
              <a:effectLst/>
              <a:latin typeface="Calibri"/>
              <a:ea typeface="Calibri"/>
              <a:cs typeface="Arial"/>
            </a:endParaRPr>
          </a:p>
          <a:p>
            <a:pPr marL="342900" lvl="0" indent="-342900">
              <a:lnSpc>
                <a:spcPct val="115000"/>
              </a:lnSpc>
              <a:spcAft>
                <a:spcPts val="1000"/>
              </a:spcAft>
              <a:buFont typeface="+mj-lt"/>
              <a:buAutoNum type="arabicPeriod"/>
            </a:pPr>
            <a:r>
              <a:rPr lang="ar-IQ" sz="2800" dirty="0" smtClean="0">
                <a:effectLst/>
                <a:latin typeface="Calibri"/>
                <a:ea typeface="Calibri"/>
                <a:cs typeface="Simplified Arabic"/>
              </a:rPr>
              <a:t>مساهمتها في تعزيز عملية التعلم التنظيمي على نحو مستم</a:t>
            </a:r>
            <a:endParaRPr lang="en-US" sz="2800" dirty="0">
              <a:effectLst/>
              <a:latin typeface="Calibri"/>
              <a:ea typeface="Calibri"/>
              <a:cs typeface="Arial"/>
            </a:endParaRPr>
          </a:p>
        </p:txBody>
      </p:sp>
    </p:spTree>
    <p:extLst>
      <p:ext uri="{BB962C8B-B14F-4D97-AF65-F5344CB8AC3E}">
        <p14:creationId xmlns:p14="http://schemas.microsoft.com/office/powerpoint/2010/main" val="999125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237"/>
            <a:ext cx="9144000" cy="3613810"/>
          </a:xfrm>
          <a:prstGeom prst="rect">
            <a:avLst/>
          </a:prstGeom>
        </p:spPr>
        <p:txBody>
          <a:bodyPr wrap="square">
            <a:spAutoFit/>
          </a:bodyPr>
          <a:lstStyle/>
          <a:p>
            <a:pPr marL="685800">
              <a:lnSpc>
                <a:spcPct val="115000"/>
              </a:lnSpc>
            </a:pPr>
            <a:r>
              <a:rPr lang="ar-IQ" sz="2400" dirty="0" smtClean="0">
                <a:effectLst/>
                <a:latin typeface="Calibri"/>
                <a:ea typeface="Calibri"/>
                <a:cs typeface="Simplified Arabic"/>
              </a:rPr>
              <a:t>رابعا : ممارسات القيادة الاستراتيجية </a:t>
            </a:r>
            <a:endParaRPr lang="en-US" sz="1400" dirty="0" smtClean="0">
              <a:effectLst/>
              <a:latin typeface="Calibri"/>
              <a:ea typeface="Calibri"/>
              <a:cs typeface="Arial"/>
            </a:endParaRPr>
          </a:p>
          <a:p>
            <a:pPr marL="685800">
              <a:lnSpc>
                <a:spcPct val="115000"/>
              </a:lnSpc>
              <a:spcAft>
                <a:spcPts val="1000"/>
              </a:spcAft>
            </a:pPr>
            <a:r>
              <a:rPr lang="ar-SA" sz="2000" b="1" dirty="0" smtClean="0">
                <a:effectLst/>
                <a:latin typeface="Calibri"/>
                <a:ea typeface="Times New Roman"/>
                <a:cs typeface="Simplified Arabic"/>
              </a:rPr>
              <a:t>أن القادة الاستراتيجيين </a:t>
            </a:r>
            <a:r>
              <a:rPr lang="ar-IQ" sz="2000" b="1" dirty="0" smtClean="0">
                <a:effectLst/>
                <a:latin typeface="Calibri"/>
                <a:ea typeface="Times New Roman"/>
                <a:cs typeface="Simplified Arabic"/>
              </a:rPr>
              <a:t>يمارسون وظائف روحية وذهنية ،الى جانب الوظائف الادارية ومهام رعاية المجموعات، وتتراوح هذه الوظائف بين توفير الرؤية والاستراتيجيات الخاصة بالتغيير وحشد الانصار وتيسير القرارات الجماعية، أو تكوين التحالفات، </a:t>
            </a:r>
            <a:r>
              <a:rPr lang="ar-SA" sz="2000" b="1" dirty="0" smtClean="0">
                <a:effectLst/>
                <a:latin typeface="Calibri"/>
                <a:ea typeface="Times New Roman"/>
                <a:cs typeface="Simplified Arabic"/>
              </a:rPr>
              <a:t>فالقائد الاستراتيجي هو الشخص المطلق للمعلومات ،المواجه للصراعات ،والحاضن للإدارات العليا والوسطى والدنيا ،المسؤولة عن الأداء الحالي للمنظمة</a:t>
            </a:r>
            <a:endParaRPr lang="ar-IQ" sz="2000" b="1" dirty="0" smtClean="0">
              <a:effectLst/>
              <a:latin typeface="Calibri"/>
              <a:ea typeface="Times New Roman"/>
              <a:cs typeface="Simplified Arabic"/>
            </a:endParaRPr>
          </a:p>
          <a:p>
            <a:pPr marL="685800">
              <a:lnSpc>
                <a:spcPct val="115000"/>
              </a:lnSpc>
              <a:spcAft>
                <a:spcPts val="1000"/>
              </a:spcAft>
            </a:pPr>
            <a:r>
              <a:rPr lang="ar-IQ" sz="2000" b="1" dirty="0" smtClean="0">
                <a:latin typeface="Calibri"/>
                <a:ea typeface="Times New Roman"/>
                <a:cs typeface="Simplified Arabic"/>
              </a:rPr>
              <a:t>ويمكن توضيحها بالجدول الاتي :-</a:t>
            </a:r>
          </a:p>
          <a:p>
            <a:pPr marL="685800">
              <a:lnSpc>
                <a:spcPct val="115000"/>
              </a:lnSpc>
              <a:spcAft>
                <a:spcPts val="1000"/>
              </a:spcAft>
            </a:pPr>
            <a:endParaRPr lang="ar-IQ" dirty="0">
              <a:latin typeface="Calibri"/>
              <a:ea typeface="Times New Roman"/>
              <a:cs typeface="Simplified Arabic"/>
            </a:endParaRPr>
          </a:p>
          <a:p>
            <a:pPr marL="685800">
              <a:lnSpc>
                <a:spcPct val="115000"/>
              </a:lnSpc>
              <a:spcAft>
                <a:spcPts val="1000"/>
              </a:spcAft>
            </a:pPr>
            <a:endParaRPr lang="ar-IQ" sz="1400" dirty="0" smtClean="0">
              <a:effectLst/>
              <a:latin typeface="Calibri"/>
              <a:ea typeface="Calibri"/>
              <a:cs typeface="Simplified Arabic"/>
            </a:endParaRPr>
          </a:p>
          <a:p>
            <a:pPr marL="685800">
              <a:lnSpc>
                <a:spcPct val="115000"/>
              </a:lnSpc>
              <a:spcAft>
                <a:spcPts val="1000"/>
              </a:spcAft>
            </a:pPr>
            <a:endParaRPr lang="en-US" sz="1400" dirty="0">
              <a:effectLst/>
              <a:latin typeface="Calibri"/>
              <a:ea typeface="Calibri"/>
              <a:cs typeface="Aria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86" y="2708920"/>
            <a:ext cx="8778494" cy="4228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303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260648"/>
            <a:ext cx="8064896" cy="517065"/>
          </a:xfrm>
          <a:prstGeom prst="rect">
            <a:avLst/>
          </a:prstGeom>
        </p:spPr>
        <p:txBody>
          <a:bodyPr wrap="square">
            <a:spAutoFit/>
          </a:bodyPr>
          <a:lstStyle/>
          <a:p>
            <a:pPr marL="685800">
              <a:lnSpc>
                <a:spcPct val="115000"/>
              </a:lnSpc>
              <a:spcAft>
                <a:spcPts val="1000"/>
              </a:spcAft>
            </a:pPr>
            <a:r>
              <a:rPr lang="ar-IQ" sz="2400" dirty="0" smtClean="0">
                <a:solidFill>
                  <a:srgbClr val="FF0000"/>
                </a:solidFill>
                <a:latin typeface="Calibri"/>
                <a:ea typeface="Calibri"/>
                <a:cs typeface="Simplified Arabic"/>
              </a:rPr>
              <a:t>خامسا : </a:t>
            </a:r>
            <a:r>
              <a:rPr lang="ar-SA" sz="2400" dirty="0" smtClean="0">
                <a:solidFill>
                  <a:srgbClr val="FF0000"/>
                </a:solidFill>
                <a:latin typeface="Calibri"/>
                <a:ea typeface="Calibri"/>
                <a:cs typeface="Simplified Arabic"/>
              </a:rPr>
              <a:t>الاختلافات </a:t>
            </a:r>
            <a:r>
              <a:rPr lang="ar-SA" sz="2400" dirty="0">
                <a:solidFill>
                  <a:srgbClr val="FF0000"/>
                </a:solidFill>
                <a:latin typeface="Calibri"/>
                <a:ea typeface="Calibri"/>
                <a:cs typeface="Simplified Arabic"/>
              </a:rPr>
              <a:t>بين القيادة الاستراتيجية والقيادة الادارية </a:t>
            </a:r>
            <a:endParaRPr lang="en-US" sz="2400" dirty="0">
              <a:solidFill>
                <a:srgbClr val="FF0000"/>
              </a:solidFill>
              <a:effectLst/>
              <a:latin typeface="Calibri"/>
              <a:ea typeface="Calibri"/>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565039903"/>
              </p:ext>
            </p:extLst>
          </p:nvPr>
        </p:nvGraphicFramePr>
        <p:xfrm>
          <a:off x="467544" y="949263"/>
          <a:ext cx="8388932" cy="5908737"/>
        </p:xfrm>
        <a:graphic>
          <a:graphicData uri="http://schemas.openxmlformats.org/drawingml/2006/table">
            <a:tbl>
              <a:tblPr rtl="1" firstRow="1" firstCol="1" bandRow="1"/>
              <a:tblGrid>
                <a:gridCol w="600322"/>
                <a:gridCol w="1544377"/>
                <a:gridCol w="2060581"/>
                <a:gridCol w="4183652"/>
              </a:tblGrid>
              <a:tr h="300417">
                <a:tc>
                  <a:txBody>
                    <a:bodyPr/>
                    <a:lstStyle/>
                    <a:p>
                      <a:pPr algn="ctr" rtl="1">
                        <a:lnSpc>
                          <a:spcPct val="115000"/>
                        </a:lnSpc>
                        <a:spcAft>
                          <a:spcPts val="0"/>
                        </a:spcAft>
                      </a:pPr>
                      <a:r>
                        <a:rPr lang="ar-IQ" sz="1100" b="1" dirty="0">
                          <a:effectLst/>
                          <a:latin typeface="Calibri"/>
                          <a:ea typeface="Calibri"/>
                          <a:cs typeface="Simplified Arabic"/>
                        </a:rPr>
                        <a:t>ت</a:t>
                      </a:r>
                      <a:endParaRPr lang="en-US" sz="8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b="1" dirty="0">
                          <a:effectLst/>
                          <a:latin typeface="Calibri"/>
                          <a:ea typeface="Calibri"/>
                          <a:cs typeface="Simplified Arabic"/>
                        </a:rPr>
                        <a:t>اوجه التمييز</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b="1">
                          <a:effectLst/>
                          <a:latin typeface="Calibri"/>
                          <a:ea typeface="Calibri"/>
                          <a:cs typeface="Simplified Arabic"/>
                        </a:rPr>
                        <a:t>القيادة الاستراتيجية</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b="1">
                          <a:effectLst/>
                          <a:latin typeface="Calibri"/>
                          <a:ea typeface="Calibri"/>
                          <a:cs typeface="Simplified Arabic"/>
                        </a:rPr>
                        <a:t>القيادة الادارية</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8575" cap="flat" cmpd="sng" algn="ctr">
                      <a:solidFill>
                        <a:srgbClr val="4BACC6"/>
                      </a:solidFill>
                      <a:prstDash val="solid"/>
                      <a:round/>
                      <a:headEnd type="none" w="med" len="med"/>
                      <a:tailEnd type="none" w="med" len="med"/>
                    </a:lnB>
                  </a:tcPr>
                </a:tc>
              </a:tr>
              <a:tr h="476568">
                <a:tc>
                  <a:txBody>
                    <a:bodyPr/>
                    <a:lstStyle/>
                    <a:p>
                      <a:pPr marL="342900" lvl="0" indent="-342900" algn="just" rtl="1">
                        <a:spcAft>
                          <a:spcPts val="0"/>
                        </a:spcAft>
                        <a:buFont typeface="+mj-lt"/>
                        <a:buAutoNum type="arabicPeriod"/>
                      </a:pPr>
                      <a:r>
                        <a:rPr lang="ar-IQ" sz="1100" b="1" dirty="0">
                          <a:effectLst/>
                          <a:latin typeface="Calibri"/>
                          <a:ea typeface="Calibri"/>
                          <a:cs typeface="Simplified Arabic"/>
                        </a:rPr>
                        <a:t> </a:t>
                      </a:r>
                      <a:endParaRPr lang="en-US" sz="800" dirty="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ctr" rtl="1">
                        <a:lnSpc>
                          <a:spcPct val="115000"/>
                        </a:lnSpc>
                        <a:spcAft>
                          <a:spcPts val="0"/>
                        </a:spcAft>
                      </a:pPr>
                      <a:r>
                        <a:rPr lang="ar-IQ" sz="1600" dirty="0">
                          <a:effectLst/>
                          <a:latin typeface="Calibri"/>
                          <a:ea typeface="Calibri"/>
                          <a:cs typeface="Simplified Arabic"/>
                        </a:rPr>
                        <a:t>المدى</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a:effectLst/>
                          <a:latin typeface="Calibri"/>
                          <a:ea typeface="Calibri"/>
                          <a:cs typeface="Simplified Arabic"/>
                        </a:rPr>
                        <a:t>تؤثر في مناطق خارج نطاق صلاحيات المنظمة </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dirty="0">
                          <a:effectLst/>
                          <a:latin typeface="Calibri"/>
                          <a:ea typeface="Calibri"/>
                          <a:cs typeface="Simplified Arabic"/>
                        </a:rPr>
                        <a:t>تنحصر ممارساتها واهتمامها داخل نطاق عملها فقط</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8575"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774076">
                <a:tc>
                  <a:txBody>
                    <a:bodyPr/>
                    <a:lstStyle/>
                    <a:p>
                      <a:pPr marL="342900" lvl="0" indent="-342900" algn="just" rtl="1">
                        <a:spcAft>
                          <a:spcPts val="0"/>
                        </a:spcAft>
                        <a:buFont typeface="+mj-lt"/>
                        <a:buAutoNum type="arabicPeriod"/>
                      </a:pPr>
                      <a:r>
                        <a:rPr lang="ar-IQ" sz="1100" b="1">
                          <a:effectLst/>
                          <a:latin typeface="Calibri"/>
                          <a:ea typeface="Calibri"/>
                          <a:cs typeface="Simplified Arabic"/>
                        </a:rPr>
                        <a:t> </a:t>
                      </a:r>
                      <a:endParaRPr lang="en-US" sz="80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dirty="0">
                          <a:effectLst/>
                          <a:latin typeface="Calibri"/>
                          <a:ea typeface="Calibri"/>
                          <a:cs typeface="Simplified Arabic"/>
                        </a:rPr>
                        <a:t>الفترة الزمنية</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dirty="0">
                          <a:effectLst/>
                          <a:latin typeface="Calibri"/>
                          <a:ea typeface="Calibri"/>
                          <a:cs typeface="Simplified Arabic"/>
                        </a:rPr>
                        <a:t>تعتمد على وضع اهداف بعيدة المدى مع العمل على تحقيق الاهداف قصيرة المدى </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dirty="0">
                          <a:effectLst/>
                          <a:latin typeface="Calibri"/>
                          <a:ea typeface="Calibri"/>
                          <a:cs typeface="Simplified Arabic"/>
                        </a:rPr>
                        <a:t>تعتمد على وضع اهداف قصيرة الامد والعمل على انجازها دون النظر الى المستقبل</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r>
              <a:tr h="476568">
                <a:tc>
                  <a:txBody>
                    <a:bodyPr/>
                    <a:lstStyle/>
                    <a:p>
                      <a:pPr marL="342900" lvl="0" indent="-342900" algn="just" rtl="1">
                        <a:spcAft>
                          <a:spcPts val="0"/>
                        </a:spcAft>
                        <a:buFont typeface="+mj-lt"/>
                        <a:buAutoNum type="arabicPeriod"/>
                      </a:pPr>
                      <a:r>
                        <a:rPr lang="ar-IQ" sz="1100" b="1">
                          <a:effectLst/>
                          <a:latin typeface="Calibri"/>
                          <a:ea typeface="Calibri"/>
                          <a:cs typeface="Simplified Arabic"/>
                        </a:rPr>
                        <a:t> </a:t>
                      </a:r>
                      <a:endParaRPr lang="en-US" sz="80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ctr" rtl="1">
                        <a:lnSpc>
                          <a:spcPct val="115000"/>
                        </a:lnSpc>
                        <a:spcAft>
                          <a:spcPts val="0"/>
                        </a:spcAft>
                      </a:pPr>
                      <a:r>
                        <a:rPr lang="ar-IQ" sz="1600">
                          <a:effectLst/>
                          <a:latin typeface="Calibri"/>
                          <a:ea typeface="Calibri"/>
                          <a:cs typeface="Simplified Arabic"/>
                        </a:rPr>
                        <a:t>التغيير</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a:effectLst/>
                          <a:latin typeface="Calibri"/>
                          <a:ea typeface="Calibri"/>
                          <a:cs typeface="Simplified Arabic"/>
                        </a:rPr>
                        <a:t>تسعى الى احداث تغييراً جوهرياً في المنظمة </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a:effectLst/>
                          <a:latin typeface="Calibri"/>
                          <a:ea typeface="Calibri"/>
                          <a:cs typeface="Simplified Arabic"/>
                        </a:rPr>
                        <a:t>تسعى الى التغيير الجزئي والتحسين المستمر</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1191419">
                <a:tc>
                  <a:txBody>
                    <a:bodyPr/>
                    <a:lstStyle/>
                    <a:p>
                      <a:pPr marL="342900" lvl="0" indent="-342900" algn="just" rtl="1">
                        <a:spcAft>
                          <a:spcPts val="0"/>
                        </a:spcAft>
                        <a:buFont typeface="+mj-lt"/>
                        <a:buAutoNum type="arabicPeriod"/>
                      </a:pPr>
                      <a:r>
                        <a:rPr lang="ar-IQ" sz="1100" b="1">
                          <a:effectLst/>
                          <a:latin typeface="Calibri"/>
                          <a:ea typeface="Calibri"/>
                          <a:cs typeface="Simplified Arabic"/>
                        </a:rPr>
                        <a:t> </a:t>
                      </a:r>
                      <a:endParaRPr lang="en-US" sz="80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dirty="0">
                          <a:effectLst/>
                          <a:latin typeface="Calibri"/>
                          <a:ea typeface="Calibri"/>
                          <a:cs typeface="Simplified Arabic"/>
                        </a:rPr>
                        <a:t>التفكير الاستراتيجي</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a:effectLst/>
                          <a:latin typeface="Calibri"/>
                          <a:ea typeface="Calibri"/>
                          <a:cs typeface="Simplified Arabic"/>
                        </a:rPr>
                        <a:t>الاعتماد على التحليل والتخطيط الاستراتيجي ووضع رؤية مستقبلية لمواجهة الاحداث الانية والمستقبلية بما يمتلكه من مهارات فكرية</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dirty="0">
                          <a:effectLst/>
                          <a:latin typeface="Calibri"/>
                          <a:ea typeface="Calibri"/>
                          <a:cs typeface="Simplified Arabic"/>
                        </a:rPr>
                        <a:t>الاعتماد على الخطط التشغيلية لمواجهة الاحداث الانية استناداً الى ما يمتلكه من مهارات تقليدية</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r>
              <a:tr h="1191419">
                <a:tc>
                  <a:txBody>
                    <a:bodyPr/>
                    <a:lstStyle/>
                    <a:p>
                      <a:pPr marL="342900" lvl="0" indent="-342900" algn="just" rtl="1">
                        <a:spcAft>
                          <a:spcPts val="0"/>
                        </a:spcAft>
                        <a:buFont typeface="+mj-lt"/>
                        <a:buAutoNum type="arabicPeriod"/>
                      </a:pPr>
                      <a:r>
                        <a:rPr lang="ar-IQ" sz="1100" b="1">
                          <a:effectLst/>
                          <a:latin typeface="Calibri"/>
                          <a:ea typeface="Calibri"/>
                          <a:cs typeface="Simplified Arabic"/>
                        </a:rPr>
                        <a:t> </a:t>
                      </a:r>
                      <a:endParaRPr lang="en-US" sz="80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ctr" rtl="1">
                        <a:lnSpc>
                          <a:spcPct val="115000"/>
                        </a:lnSpc>
                        <a:spcAft>
                          <a:spcPts val="0"/>
                        </a:spcAft>
                      </a:pPr>
                      <a:r>
                        <a:rPr lang="ar-IQ" sz="1600">
                          <a:effectLst/>
                          <a:latin typeface="Calibri"/>
                          <a:ea typeface="Calibri"/>
                          <a:cs typeface="Simplified Arabic"/>
                        </a:rPr>
                        <a:t>القرارات</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a:effectLst/>
                          <a:latin typeface="Calibri"/>
                          <a:ea typeface="Calibri"/>
                          <a:cs typeface="Simplified Arabic"/>
                        </a:rPr>
                        <a:t>اتباع البديهية والحدس في اتخاذ قرارات سريعة ومفاجئة خصوصاً في ظل الازمات بالاعتماد على الخبرات والمهارات التي يحملها </a:t>
                      </a:r>
                      <a:endParaRPr lang="en-US" sz="160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algn="just" rtl="1">
                        <a:lnSpc>
                          <a:spcPct val="115000"/>
                        </a:lnSpc>
                        <a:spcAft>
                          <a:spcPts val="0"/>
                        </a:spcAft>
                      </a:pPr>
                      <a:r>
                        <a:rPr lang="ar-IQ" sz="1600" dirty="0">
                          <a:effectLst/>
                          <a:latin typeface="Calibri"/>
                          <a:ea typeface="Calibri"/>
                          <a:cs typeface="Simplified Arabic"/>
                        </a:rPr>
                        <a:t>اتباع منهج محدد ومخطط لما يجب عمله في ضوء ضوابط محددة ومقاسة سلفاً بعيداً عن المخاطرة وعدم التأكد في القرارات</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714852">
                <a:tc>
                  <a:txBody>
                    <a:bodyPr/>
                    <a:lstStyle/>
                    <a:p>
                      <a:pPr marL="342900" lvl="0" indent="-342900" algn="just" rtl="1">
                        <a:spcAft>
                          <a:spcPts val="0"/>
                        </a:spcAft>
                        <a:buFont typeface="+mj-lt"/>
                        <a:buAutoNum type="arabicPeriod"/>
                      </a:pPr>
                      <a:r>
                        <a:rPr lang="ar-IQ" sz="1100" b="1">
                          <a:effectLst/>
                          <a:latin typeface="Calibri"/>
                          <a:ea typeface="Calibri"/>
                          <a:cs typeface="Simplified Arabic"/>
                        </a:rPr>
                        <a:t> </a:t>
                      </a:r>
                      <a:endParaRPr lang="en-US" sz="800">
                        <a:effectLst/>
                        <a:latin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rtl="1">
                        <a:lnSpc>
                          <a:spcPct val="115000"/>
                        </a:lnSpc>
                        <a:spcAft>
                          <a:spcPts val="0"/>
                        </a:spcAft>
                      </a:pPr>
                      <a:r>
                        <a:rPr lang="ar-IQ" sz="1600" dirty="0">
                          <a:effectLst/>
                          <a:latin typeface="Calibri"/>
                          <a:ea typeface="Calibri"/>
                          <a:cs typeface="Simplified Arabic"/>
                        </a:rPr>
                        <a:t>الرؤية </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dirty="0">
                          <a:effectLst/>
                          <a:latin typeface="Calibri"/>
                          <a:ea typeface="Calibri"/>
                          <a:cs typeface="Simplified Arabic"/>
                        </a:rPr>
                        <a:t>تساعد المنظمة على تطوير رؤية واضحة لمستقبلها تنسجم مع فلسفتها وهدفها </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just" rtl="1">
                        <a:lnSpc>
                          <a:spcPct val="115000"/>
                        </a:lnSpc>
                        <a:spcAft>
                          <a:spcPts val="0"/>
                        </a:spcAft>
                      </a:pPr>
                      <a:r>
                        <a:rPr lang="ar-IQ" sz="1600" dirty="0">
                          <a:effectLst/>
                          <a:latin typeface="Calibri"/>
                          <a:ea typeface="Calibri"/>
                          <a:cs typeface="Simplified Arabic"/>
                        </a:rPr>
                        <a:t>تتولى مسؤولية صياغة الخطط اللازمة وتنفيذها لضمان بقاء المنظمة اطول فترة ممكنة .</a:t>
                      </a:r>
                      <a:endParaRPr lang="en-US" sz="1600" dirty="0">
                        <a:effectLst/>
                        <a:latin typeface="Calibri"/>
                        <a:ea typeface="Calibri"/>
                        <a:cs typeface="Arial"/>
                      </a:endParaRPr>
                    </a:p>
                  </a:txBody>
                  <a:tcPr marL="52661" marR="52661"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4297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64704"/>
            <a:ext cx="7920880" cy="4184735"/>
          </a:xfrm>
          <a:prstGeom prst="rect">
            <a:avLst/>
          </a:prstGeom>
        </p:spPr>
        <p:txBody>
          <a:bodyPr wrap="square">
            <a:spAutoFit/>
          </a:bodyPr>
          <a:lstStyle/>
          <a:p>
            <a:pPr>
              <a:lnSpc>
                <a:spcPct val="115000"/>
              </a:lnSpc>
              <a:spcAft>
                <a:spcPts val="1000"/>
              </a:spcAft>
            </a:pPr>
            <a:r>
              <a:rPr lang="ar-IQ" sz="2800" b="1" dirty="0" smtClean="0">
                <a:solidFill>
                  <a:srgbClr val="FF0000"/>
                </a:solidFill>
                <a:effectLst/>
                <a:latin typeface="Calibri"/>
                <a:ea typeface="Calibri"/>
                <a:cs typeface="Simplified Arabic"/>
              </a:rPr>
              <a:t>سادسا :- </a:t>
            </a:r>
            <a:r>
              <a:rPr lang="ar-EG" sz="2800" b="1" dirty="0" smtClean="0">
                <a:solidFill>
                  <a:srgbClr val="FF0000"/>
                </a:solidFill>
                <a:effectLst/>
                <a:latin typeface="Calibri"/>
                <a:ea typeface="Calibri"/>
                <a:cs typeface="Simplified Arabic"/>
              </a:rPr>
              <a:t>القائد الاسراتيجي </a:t>
            </a:r>
            <a:endParaRPr lang="en-US" sz="2800" b="1" dirty="0" smtClean="0">
              <a:effectLst/>
              <a:latin typeface="Calibri"/>
              <a:ea typeface="Calibri"/>
              <a:cs typeface="Arial"/>
            </a:endParaRPr>
          </a:p>
          <a:p>
            <a:pPr>
              <a:lnSpc>
                <a:spcPct val="115000"/>
              </a:lnSpc>
              <a:spcAft>
                <a:spcPts val="1000"/>
              </a:spcAft>
            </a:pPr>
            <a:r>
              <a:rPr lang="ar-EG" sz="2800" dirty="0" smtClean="0">
                <a:effectLst/>
                <a:latin typeface="Calibri"/>
                <a:ea typeface="Calibri"/>
                <a:cs typeface="Simplified Arabic"/>
              </a:rPr>
              <a:t> </a:t>
            </a:r>
            <a:r>
              <a:rPr lang="ar-SA" sz="2800" dirty="0" smtClean="0">
                <a:effectLst/>
                <a:latin typeface="Calibri"/>
                <a:ea typeface="Calibri"/>
                <a:cs typeface="Simplified Arabic"/>
              </a:rPr>
              <a:t>القائد الاستراتيجي </a:t>
            </a:r>
            <a:r>
              <a:rPr lang="ar-IQ" sz="2800" dirty="0" smtClean="0">
                <a:effectLst/>
                <a:latin typeface="Calibri"/>
                <a:ea typeface="Calibri"/>
                <a:cs typeface="Simplified Arabic"/>
              </a:rPr>
              <a:t>"هو مصطلح يستخدم لوصف المدراء الذين يرأسون المنظمة والذين تتلخص مهمتهم الأولية في صياغة وتنفيذ التغيير الاستراتيجي الأمر الذي يفرض عليهم مراقبة البيئة بما فيها من فرص وتهديدات، والتمعن في نقاط القوة والضعف في المنظمة وذلك اعتمادا على استلام وجمع المعلومات المتعلقة بكافة مظاهر الأعمال وبذلك يحتاج القائد الاستراتيجي  إلى مهارات تحليلية وبعد نظر للمواقف التي تواجه المنظمة</a:t>
            </a:r>
            <a:r>
              <a:rPr lang="ar-IQ" sz="2800" dirty="0">
                <a:latin typeface="Calibri"/>
                <a:ea typeface="Calibri"/>
              </a:rPr>
              <a:t> </a:t>
            </a:r>
            <a:endParaRPr lang="en-US" sz="2800" dirty="0">
              <a:effectLst/>
              <a:latin typeface="Calibri"/>
              <a:ea typeface="Calibri"/>
              <a:cs typeface="Arial"/>
            </a:endParaRPr>
          </a:p>
        </p:txBody>
      </p:sp>
    </p:spTree>
    <p:extLst>
      <p:ext uri="{BB962C8B-B14F-4D97-AF65-F5344CB8AC3E}">
        <p14:creationId xmlns:p14="http://schemas.microsoft.com/office/powerpoint/2010/main" val="19357280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332656"/>
            <a:ext cx="7920880" cy="2485809"/>
          </a:xfrm>
          <a:prstGeom prst="rect">
            <a:avLst/>
          </a:prstGeom>
        </p:spPr>
        <p:txBody>
          <a:bodyPr wrap="square">
            <a:spAutoFit/>
          </a:bodyPr>
          <a:lstStyle/>
          <a:p>
            <a:pPr>
              <a:lnSpc>
                <a:spcPct val="115000"/>
              </a:lnSpc>
              <a:spcAft>
                <a:spcPts val="1000"/>
              </a:spcAft>
            </a:pPr>
            <a:r>
              <a:rPr lang="ar-IQ" sz="2400" b="1" dirty="0" smtClean="0">
                <a:solidFill>
                  <a:srgbClr val="FF0000"/>
                </a:solidFill>
                <a:latin typeface="Calibri"/>
                <a:ea typeface="Calibri"/>
              </a:rPr>
              <a:t>1- </a:t>
            </a:r>
            <a:r>
              <a:rPr lang="ar-SA" sz="2400" b="1" dirty="0" smtClean="0">
                <a:solidFill>
                  <a:srgbClr val="FF0000"/>
                </a:solidFill>
                <a:latin typeface="Calibri"/>
                <a:ea typeface="Calibri"/>
              </a:rPr>
              <a:t>ماذا </a:t>
            </a:r>
            <a:r>
              <a:rPr lang="ar-SA" sz="2400" b="1" dirty="0">
                <a:solidFill>
                  <a:srgbClr val="FF0000"/>
                </a:solidFill>
                <a:latin typeface="Calibri"/>
                <a:ea typeface="Calibri"/>
              </a:rPr>
              <a:t>يفعل القادة الإستراتيجيون</a:t>
            </a:r>
            <a:r>
              <a:rPr lang="ar-SA" sz="2400" b="1" dirty="0">
                <a:latin typeface="Calibri"/>
                <a:ea typeface="Calibri"/>
              </a:rPr>
              <a:t>؟</a:t>
            </a:r>
            <a:r>
              <a:rPr lang="en-US" sz="2400" b="1" dirty="0" smtClean="0">
                <a:solidFill>
                  <a:srgbClr val="FF0000"/>
                </a:solidFill>
                <a:effectLst/>
                <a:latin typeface="Simplified Arabic"/>
                <a:ea typeface="Calibri"/>
                <a:cs typeface="Arial"/>
              </a:rPr>
              <a:t>WHAT DO STRATEGIC LEADERS DO</a:t>
            </a:r>
            <a:r>
              <a:rPr lang="en-US" sz="2400" b="1" dirty="0" smtClean="0">
                <a:effectLst/>
                <a:latin typeface="Arial"/>
                <a:ea typeface="Calibri"/>
                <a:cs typeface="Arial"/>
              </a:rPr>
              <a:t> </a:t>
            </a:r>
            <a:endParaRPr lang="en-US" sz="2400" b="1" dirty="0" smtClean="0">
              <a:effectLst/>
              <a:latin typeface="Calibri"/>
              <a:ea typeface="Calibri"/>
              <a:cs typeface="Arial"/>
            </a:endParaRPr>
          </a:p>
          <a:p>
            <a:pPr>
              <a:lnSpc>
                <a:spcPct val="115000"/>
              </a:lnSpc>
              <a:spcAft>
                <a:spcPts val="1000"/>
              </a:spcAft>
            </a:pPr>
            <a:r>
              <a:rPr lang="ar-SA" sz="2000" dirty="0" smtClean="0">
                <a:effectLst/>
                <a:latin typeface="Calibri"/>
                <a:ea typeface="Calibri"/>
                <a:cs typeface="Simplified Arabic"/>
              </a:rPr>
              <a:t>في دراسة حديثة لأكثر </a:t>
            </a:r>
            <a:r>
              <a:rPr lang="ar-SA" sz="2000" dirty="0">
                <a:latin typeface="Calibri"/>
                <a:ea typeface="Calibri"/>
              </a:rPr>
              <a:t>من 350 رئيسًا تنفيذيًا ، وجد باحثو الإستراتيجية أنهم متسرعون ، في المتوسط ، 67 بالمائة من وقتهم في الاجتماعات ، 13 بالمائة يعملون بمفردهم ، 7 بالمائة على البريد الإلكتروني ، 6 بالمائة على المكالمات الهاتفية ، 5 بالمائة  على الأعمال والوجبات و 2 في المائة في المناسبات العامة مثل مصنع جديد لقص الشريط (انظر الشكل 2). </a:t>
            </a:r>
            <a:r>
              <a:rPr lang="ar-SA" sz="2000" dirty="0" smtClean="0">
                <a:latin typeface="Calibri"/>
                <a:ea typeface="Calibri"/>
              </a:rPr>
              <a:t>"</a:t>
            </a:r>
            <a:endParaRPr lang="en-US" sz="2000" dirty="0">
              <a:effectLst/>
              <a:latin typeface="Calibri"/>
              <a:ea typeface="Calibri"/>
              <a:cs typeface="Arial"/>
            </a:endParaRPr>
          </a:p>
        </p:txBody>
      </p:sp>
      <p:graphicFrame>
        <p:nvGraphicFramePr>
          <p:cNvPr id="3" name="Chart 2"/>
          <p:cNvGraphicFramePr/>
          <p:nvPr>
            <p:extLst>
              <p:ext uri="{D42A27DB-BD31-4B8C-83A1-F6EECF244321}">
                <p14:modId xmlns:p14="http://schemas.microsoft.com/office/powerpoint/2010/main" val="2534496457"/>
              </p:ext>
            </p:extLst>
          </p:nvPr>
        </p:nvGraphicFramePr>
        <p:xfrm>
          <a:off x="743609" y="2708920"/>
          <a:ext cx="7488832" cy="3888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2172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520" y="188640"/>
            <a:ext cx="8856984" cy="3796937"/>
          </a:xfrm>
          <a:prstGeom prst="rect">
            <a:avLst/>
          </a:prstGeom>
        </p:spPr>
        <p:txBody>
          <a:bodyPr wrap="square">
            <a:spAutoFit/>
          </a:bodyPr>
          <a:lstStyle/>
          <a:p>
            <a:pPr>
              <a:lnSpc>
                <a:spcPct val="115000"/>
              </a:lnSpc>
              <a:spcAft>
                <a:spcPts val="1000"/>
              </a:spcAft>
            </a:pPr>
            <a:r>
              <a:rPr lang="ar-IQ" sz="2800" u="sng" dirty="0" smtClean="0">
                <a:solidFill>
                  <a:srgbClr val="FF0000"/>
                </a:solidFill>
                <a:latin typeface="Calibri"/>
                <a:ea typeface="Calibri"/>
              </a:rPr>
              <a:t>2</a:t>
            </a:r>
            <a:r>
              <a:rPr lang="ar-IQ" sz="2800" b="1" u="sng" dirty="0" smtClean="0">
                <a:solidFill>
                  <a:srgbClr val="FF0000"/>
                </a:solidFill>
                <a:latin typeface="Calibri"/>
                <a:ea typeface="Calibri"/>
              </a:rPr>
              <a:t>- </a:t>
            </a:r>
            <a:r>
              <a:rPr lang="ar-IQ" sz="2800" b="1" u="sng" dirty="0">
                <a:solidFill>
                  <a:srgbClr val="FF0000"/>
                </a:solidFill>
                <a:latin typeface="Calibri"/>
                <a:ea typeface="Calibri"/>
              </a:rPr>
              <a:t>هل أصبحت قائدا استراتيجيا؟  هل يصبح المرء زعيماً متطوراً وفعالاً فطرياً؟  هل يمكن تعلمها؟</a:t>
            </a:r>
            <a:endParaRPr lang="en-US" sz="2800" b="1" dirty="0" smtClean="0">
              <a:effectLst/>
              <a:latin typeface="Calibri"/>
              <a:ea typeface="Calibri"/>
              <a:cs typeface="Arial"/>
            </a:endParaRPr>
          </a:p>
          <a:p>
            <a:r>
              <a:rPr lang="ar-SA" sz="2800" b="1" dirty="0" smtClean="0">
                <a:effectLst/>
                <a:ea typeface="Calibri"/>
                <a:cs typeface="Simplified Arabic"/>
              </a:rPr>
              <a:t>وفقًا لنظرية المستويات العليا تنص النظرية على أن المديرين التنفيذيين يفسرون المواقف من خلال منظور وجهات نظرهم الفريدة  التي تتشكل من خلال الظروف والقيم والخبرات الشخصية. تعكس أفعالهم القيادية خصائص العمر والتعليم  والخبرات الوظيفية  يتم تصفيتها من خلال التفسيرات الشخصية للحالات التي يواجهونها. تفضل نظرية المستويات العليا فكرة أن القيادة القوية هي نتيجة لكل من القدرات الفطرية والتعلم</a:t>
            </a:r>
            <a:r>
              <a:rPr lang="en-US" sz="2800" b="1" dirty="0" smtClean="0">
                <a:effectLst/>
                <a:latin typeface="Simplified Arabic"/>
                <a:ea typeface="Calibri"/>
              </a:rPr>
              <a:t>.</a:t>
            </a:r>
            <a:endParaRPr lang="ar-IQ" sz="2800" b="1" dirty="0"/>
          </a:p>
        </p:txBody>
      </p:sp>
      <p:sp>
        <p:nvSpPr>
          <p:cNvPr id="4" name="Rectangle 3"/>
          <p:cNvSpPr/>
          <p:nvPr/>
        </p:nvSpPr>
        <p:spPr>
          <a:xfrm>
            <a:off x="262947" y="4149080"/>
            <a:ext cx="8568952" cy="2246769"/>
          </a:xfrm>
          <a:prstGeom prst="rect">
            <a:avLst/>
          </a:prstGeom>
        </p:spPr>
        <p:txBody>
          <a:bodyPr wrap="square">
            <a:spAutoFit/>
          </a:bodyPr>
          <a:lstStyle/>
          <a:p>
            <a:r>
              <a:rPr lang="ar-SA" sz="2800" b="1" dirty="0" smtClean="0">
                <a:effectLst/>
                <a:ea typeface="Calibri"/>
                <a:cs typeface="Simplified Arabic"/>
              </a:rPr>
              <a:t>لذلك إذا كنت مهتمًا بأن تصبح قائدًا أخلاقيًا واستراتيجيًا  فإن هرم القيادة يوحي بمجالات النمو المطلوبة</a:t>
            </a:r>
            <a:r>
              <a:rPr lang="en-US" sz="2800" b="1" dirty="0" smtClean="0">
                <a:effectLst/>
                <a:latin typeface="Simplified Arabic"/>
                <a:ea typeface="Calibri"/>
              </a:rPr>
              <a:t>.</a:t>
            </a:r>
            <a:r>
              <a:rPr lang="ar-SA" sz="2800" b="1" dirty="0" smtClean="0">
                <a:effectLst/>
                <a:latin typeface="Simplified Arabic"/>
                <a:ea typeface="Calibri"/>
              </a:rPr>
              <a:t> وفقًا لهرم القيادة من المستوى الخامس  يمر القادة الإستراتيجيون الفعالون بتقدم طبيعي من خمسة مستويات. يعتمد كل مستوى على المستوى السابق  يمكن للمدير الانتقال إلى المستوى التالي من القيادة فقط عندما يتم إتقان المستوى الحالي</a:t>
            </a:r>
            <a:endParaRPr lang="ar-IQ" sz="2800" b="1" dirty="0"/>
          </a:p>
        </p:txBody>
      </p:sp>
    </p:spTree>
    <p:extLst>
      <p:ext uri="{BB962C8B-B14F-4D97-AF65-F5344CB8AC3E}">
        <p14:creationId xmlns:p14="http://schemas.microsoft.com/office/powerpoint/2010/main" val="614104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764705"/>
            <a:ext cx="6462464" cy="977191"/>
          </a:xfrm>
          <a:prstGeom prst="rect">
            <a:avLst/>
          </a:prstGeom>
        </p:spPr>
        <p:txBody>
          <a:bodyPr wrap="square">
            <a:spAutoFit/>
          </a:bodyPr>
          <a:lstStyle/>
          <a:p>
            <a:pPr algn="justLow">
              <a:lnSpc>
                <a:spcPct val="115000"/>
              </a:lnSpc>
            </a:pPr>
            <a:r>
              <a:rPr lang="ar-IQ" u="sng" dirty="0" smtClean="0">
                <a:solidFill>
                  <a:srgbClr val="FF0000"/>
                </a:solidFill>
                <a:latin typeface="Calibri"/>
                <a:ea typeface="Calibri"/>
              </a:rPr>
              <a:t>3 -صياغة </a:t>
            </a:r>
            <a:r>
              <a:rPr lang="ar-IQ" u="sng" dirty="0">
                <a:solidFill>
                  <a:srgbClr val="FF0000"/>
                </a:solidFill>
                <a:latin typeface="Calibri"/>
                <a:ea typeface="Calibri"/>
              </a:rPr>
              <a:t>الإستراتيجية عبر المستويات</a:t>
            </a:r>
            <a:r>
              <a:rPr lang="ar-IQ" sz="1400" u="sng" dirty="0">
                <a:latin typeface="Calibri"/>
                <a:ea typeface="Calibri"/>
              </a:rPr>
              <a:t>: </a:t>
            </a:r>
            <a:r>
              <a:rPr lang="ar-IQ" u="sng" dirty="0">
                <a:solidFill>
                  <a:srgbClr val="FF0000"/>
                </a:solidFill>
                <a:latin typeface="Calibri"/>
                <a:ea typeface="Calibri"/>
              </a:rPr>
              <a:t>مديرو الشركات والأعمال والمديرون الوظيفيون وفقًا لنظرية المستويات العليا ،</a:t>
            </a:r>
            <a:endParaRPr lang="en-US" sz="1100" dirty="0" smtClean="0">
              <a:effectLst/>
              <a:latin typeface="Calibri"/>
              <a:ea typeface="Calibri"/>
              <a:cs typeface="Arial"/>
            </a:endParaRPr>
          </a:p>
          <a:p>
            <a:pPr algn="justLow">
              <a:lnSpc>
                <a:spcPct val="115000"/>
              </a:lnSpc>
            </a:pPr>
            <a:r>
              <a:rPr lang="ar-IQ" sz="1400" dirty="0" smtClean="0">
                <a:effectLst/>
                <a:latin typeface="Calibri"/>
                <a:ea typeface="Calibri"/>
                <a:cs typeface="Simplified Arabic"/>
              </a:rPr>
              <a:t> </a:t>
            </a:r>
            <a:endParaRPr lang="en-US" sz="1100" dirty="0">
              <a:effectLst/>
              <a:latin typeface="Calibri"/>
              <a:ea typeface="Calibri"/>
              <a:cs typeface="Arial"/>
            </a:endParaRPr>
          </a:p>
        </p:txBody>
      </p:sp>
      <p:sp>
        <p:nvSpPr>
          <p:cNvPr id="8" name="Rectangle 7"/>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IQ" altLang="ar-IQ" sz="1800" b="0" i="0" u="none" strike="noStrike" cap="none" normalizeH="0" baseline="0" smtClean="0">
              <a:ln>
                <a:noFill/>
              </a:ln>
              <a:solidFill>
                <a:schemeClr val="tx1"/>
              </a:solidFill>
              <a:effectLst/>
              <a:latin typeface="Arial" pitchFamily="34" charset="0"/>
              <a:cs typeface="Arial" pitchFamily="34" charset="0"/>
            </a:endParaRPr>
          </a:p>
        </p:txBody>
      </p:sp>
      <p:pic>
        <p:nvPicPr>
          <p:cNvPr id="308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3" y="1773413"/>
            <a:ext cx="7200800" cy="446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2406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128566"/>
            <a:ext cx="7776864" cy="1613583"/>
          </a:xfrm>
          <a:prstGeom prst="rect">
            <a:avLst/>
          </a:prstGeom>
        </p:spPr>
        <p:txBody>
          <a:bodyPr wrap="square">
            <a:spAutoFit/>
          </a:bodyPr>
          <a:lstStyle/>
          <a:p>
            <a:pPr>
              <a:lnSpc>
                <a:spcPct val="115000"/>
              </a:lnSpc>
              <a:spcAft>
                <a:spcPts val="1000"/>
              </a:spcAft>
            </a:pPr>
            <a:r>
              <a:rPr lang="ar-IQ" sz="2000" dirty="0" smtClean="0">
                <a:latin typeface="Calibri"/>
                <a:ea typeface="Calibri"/>
              </a:rPr>
              <a:t>،إن </a:t>
            </a:r>
            <a:r>
              <a:rPr lang="ar-IQ" sz="2000" dirty="0">
                <a:latin typeface="Calibri"/>
                <a:ea typeface="Calibri"/>
              </a:rPr>
              <a:t>تنفيذ الإستراتيجية يتعلق بالتنظيم والتنسيق والتكامل لكيفية عمل الهدر.  باختصار ، يتعلق الأمر بتنفيذ الإستراتيجية وهو مفيد في تسريع صياغة الإستراتيجية وتنفيذها في ثلاثة مجالات متميزة - الشركة ، والأعمال التجارية ، والوظيفية. </a:t>
            </a:r>
            <a:endParaRPr lang="en-US" sz="2000" dirty="0" smtClean="0">
              <a:effectLst/>
              <a:latin typeface="Calibri"/>
              <a:ea typeface="Calibri"/>
              <a:cs typeface="Arial"/>
            </a:endParaRPr>
          </a:p>
          <a:p>
            <a:pPr>
              <a:lnSpc>
                <a:spcPct val="115000"/>
              </a:lnSpc>
              <a:spcAft>
                <a:spcPts val="1000"/>
              </a:spcAft>
            </a:pPr>
            <a:r>
              <a:rPr lang="ar-IQ" sz="2000" dirty="0">
                <a:latin typeface="Calibri"/>
                <a:ea typeface="Calibri"/>
              </a:rPr>
              <a:t> </a:t>
            </a:r>
            <a:r>
              <a:rPr lang="ar-IQ" sz="2000" dirty="0" smtClean="0">
                <a:latin typeface="Calibri"/>
                <a:ea typeface="Calibri"/>
              </a:rPr>
              <a:t>كما في الشكل </a:t>
            </a:r>
            <a:endParaRPr lang="en-US" sz="2000" dirty="0">
              <a:effectLst/>
              <a:latin typeface="Calibri"/>
              <a:ea typeface="Calibri"/>
              <a:cs typeface="Aria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74" y="1742149"/>
            <a:ext cx="9036496" cy="5473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5590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9" y="404664"/>
            <a:ext cx="7488832" cy="1138773"/>
          </a:xfrm>
          <a:prstGeom prst="rect">
            <a:avLst/>
          </a:prstGeom>
        </p:spPr>
        <p:txBody>
          <a:bodyPr wrap="square">
            <a:spAutoFit/>
          </a:bodyPr>
          <a:lstStyle/>
          <a:p>
            <a:r>
              <a:rPr lang="ar-IQ" sz="3200" b="1" u="sng" dirty="0" smtClean="0">
                <a:solidFill>
                  <a:srgbClr val="FF0000"/>
                </a:solidFill>
                <a:effectLst/>
                <a:latin typeface="Arial Black"/>
                <a:ea typeface="Calibri"/>
                <a:cs typeface="Monotype Koufi"/>
              </a:rPr>
              <a:t>4: خصائص  القائد الاستراتيجي</a:t>
            </a:r>
          </a:p>
          <a:p>
            <a:r>
              <a:rPr lang="ar-IQ" dirty="0" smtClean="0">
                <a:solidFill>
                  <a:srgbClr val="FF0000"/>
                </a:solidFill>
                <a:latin typeface="Arial Black"/>
                <a:ea typeface="Calibri"/>
                <a:cs typeface="Monotype Koufi"/>
              </a:rPr>
              <a:t>ويمكن توضيحها من خلال الجدول الاتي </a:t>
            </a:r>
            <a:endParaRPr lang="ar-IQ" dirty="0" smtClean="0">
              <a:effectLst/>
              <a:latin typeface="Arial Black"/>
              <a:ea typeface="Calibri"/>
              <a:cs typeface="Monotype Koufi"/>
            </a:endParaRPr>
          </a:p>
          <a:p>
            <a:endParaRPr lang="ar-IQ" b="1" u="sng" dirty="0">
              <a:solidFill>
                <a:srgbClr val="FF0000"/>
              </a:solidFill>
              <a:latin typeface="Arial Black"/>
            </a:endParaRPr>
          </a:p>
        </p:txBody>
      </p:sp>
      <p:graphicFrame>
        <p:nvGraphicFramePr>
          <p:cNvPr id="3" name="Table 2"/>
          <p:cNvGraphicFramePr>
            <a:graphicFrameLocks noGrp="1"/>
          </p:cNvGraphicFramePr>
          <p:nvPr>
            <p:extLst>
              <p:ext uri="{D42A27DB-BD31-4B8C-83A1-F6EECF244321}">
                <p14:modId xmlns:p14="http://schemas.microsoft.com/office/powerpoint/2010/main" val="4245491715"/>
              </p:ext>
            </p:extLst>
          </p:nvPr>
        </p:nvGraphicFramePr>
        <p:xfrm>
          <a:off x="251520" y="1268760"/>
          <a:ext cx="8471187" cy="5616625"/>
        </p:xfrm>
        <a:graphic>
          <a:graphicData uri="http://schemas.openxmlformats.org/drawingml/2006/table">
            <a:tbl>
              <a:tblPr rtl="1" firstRow="1" firstCol="1" bandRow="1"/>
              <a:tblGrid>
                <a:gridCol w="376642"/>
                <a:gridCol w="8094545"/>
              </a:tblGrid>
              <a:tr h="310231">
                <a:tc>
                  <a:txBody>
                    <a:bodyPr/>
                    <a:lstStyle/>
                    <a:p>
                      <a:pPr algn="ctr" rtl="1">
                        <a:lnSpc>
                          <a:spcPct val="115000"/>
                        </a:lnSpc>
                        <a:spcAft>
                          <a:spcPts val="0"/>
                        </a:spcAft>
                      </a:pPr>
                      <a:r>
                        <a:rPr lang="ar-IQ" sz="1600" b="1" dirty="0">
                          <a:effectLst/>
                          <a:latin typeface="Calibri"/>
                          <a:ea typeface="Calibri"/>
                          <a:cs typeface="Simplified Arabic"/>
                        </a:rPr>
                        <a:t>ت</a:t>
                      </a:r>
                      <a:endParaRPr lang="en-US" sz="1600" dirty="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algn="ctr" rtl="1">
                        <a:lnSpc>
                          <a:spcPct val="115000"/>
                        </a:lnSpc>
                        <a:spcAft>
                          <a:spcPts val="0"/>
                        </a:spcAft>
                      </a:pPr>
                      <a:r>
                        <a:rPr lang="ar-IQ" sz="1600" b="1">
                          <a:effectLst/>
                          <a:latin typeface="Calibri"/>
                          <a:ea typeface="Calibri"/>
                          <a:cs typeface="Simplified Arabic"/>
                        </a:rPr>
                        <a:t>خصائص القائد الاستراتيجي</a:t>
                      </a:r>
                      <a:endParaRPr lang="en-US" sz="1600" b="1">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r>
              <a:tr h="840919">
                <a:tc>
                  <a:txBody>
                    <a:bodyPr/>
                    <a:lstStyle/>
                    <a:p>
                      <a:pPr algn="ctr" rtl="1">
                        <a:lnSpc>
                          <a:spcPct val="115000"/>
                        </a:lnSpc>
                        <a:spcAft>
                          <a:spcPts val="0"/>
                        </a:spcAft>
                      </a:pPr>
                      <a:r>
                        <a:rPr lang="ar-IQ" sz="1600" b="1">
                          <a:effectLst/>
                          <a:latin typeface="Calibri"/>
                          <a:ea typeface="Calibri"/>
                          <a:cs typeface="Simplified Arabic"/>
                        </a:rPr>
                        <a:t>1</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algn="just" rtl="1">
                        <a:lnSpc>
                          <a:spcPct val="115000"/>
                        </a:lnSpc>
                        <a:spcAft>
                          <a:spcPts val="0"/>
                        </a:spcAft>
                      </a:pPr>
                      <a:r>
                        <a:rPr lang="ar-IQ" sz="1600" b="1" dirty="0">
                          <a:effectLst/>
                          <a:latin typeface="Calibri"/>
                          <a:ea typeface="Calibri"/>
                          <a:cs typeface="Simplified Arabic"/>
                        </a:rPr>
                        <a:t>القائد الاستراتيجي لا يتتبع الحوادث ليتأثر بها فحسب بل انه يخلق الحوادث أيضاً ويبادر بنشاطات جديدة ويتبنى أسساً متقدمة عند اتخاذ القرارات او ممارسةِ الرقابة</a:t>
                      </a:r>
                      <a:r>
                        <a:rPr lang="ar-IQ" sz="1600" b="1" dirty="0" smtClean="0">
                          <a:effectLst/>
                          <a:latin typeface="Calibri"/>
                          <a:ea typeface="Calibri"/>
                          <a:cs typeface="Simplified Arabic"/>
                        </a:rPr>
                        <a:t>،</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840919">
                <a:tc>
                  <a:txBody>
                    <a:bodyPr/>
                    <a:lstStyle/>
                    <a:p>
                      <a:pPr algn="ctr" rtl="1">
                        <a:lnSpc>
                          <a:spcPct val="115000"/>
                        </a:lnSpc>
                        <a:spcAft>
                          <a:spcPts val="0"/>
                        </a:spcAft>
                      </a:pPr>
                      <a:r>
                        <a:rPr lang="ar-IQ" sz="1600" b="1">
                          <a:effectLst/>
                          <a:latin typeface="Calibri"/>
                          <a:ea typeface="Calibri"/>
                          <a:cs typeface="Simplified Arabic"/>
                        </a:rPr>
                        <a:t>2</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algn="just" rtl="1">
                        <a:lnSpc>
                          <a:spcPct val="115000"/>
                        </a:lnSpc>
                        <a:spcAft>
                          <a:spcPts val="0"/>
                        </a:spcAft>
                      </a:pPr>
                      <a:r>
                        <a:rPr lang="ar-SA" sz="1600" b="1" dirty="0">
                          <a:effectLst/>
                          <a:latin typeface="Calibri"/>
                          <a:ea typeface="Calibri"/>
                          <a:cs typeface="Simplified Arabic"/>
                        </a:rPr>
                        <a:t>يستخدم الالهام الى جانب ثلاثية الذكاء العاطفي ،الثقة بالنفس ، الوعي الذاتي والتقمص  الوجداني ،يوجه الناس نحو التجاوب بصدق رؤياه لتحقيق الاهداف، </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310231">
                <a:tc>
                  <a:txBody>
                    <a:bodyPr/>
                    <a:lstStyle/>
                    <a:p>
                      <a:pPr algn="ctr" rtl="1">
                        <a:lnSpc>
                          <a:spcPct val="115000"/>
                        </a:lnSpc>
                        <a:spcAft>
                          <a:spcPts val="0"/>
                        </a:spcAft>
                      </a:pPr>
                      <a:r>
                        <a:rPr lang="en-US" sz="1600" b="1">
                          <a:effectLst/>
                          <a:latin typeface="Simplified Arabic"/>
                          <a:ea typeface="Calibri"/>
                          <a:cs typeface="Arial"/>
                        </a:rPr>
                        <a:t>3</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indent="-57150" algn="just" rtl="1">
                        <a:lnSpc>
                          <a:spcPct val="115000"/>
                        </a:lnSpc>
                        <a:spcAft>
                          <a:spcPts val="0"/>
                        </a:spcAft>
                        <a:tabLst>
                          <a:tab pos="102870" algn="r"/>
                        </a:tabLst>
                      </a:pPr>
                      <a:r>
                        <a:rPr lang="ar-IQ" sz="1600" b="1" dirty="0">
                          <a:effectLst/>
                          <a:latin typeface="Calibri"/>
                          <a:ea typeface="Calibri"/>
                          <a:cs typeface="Simplified Arabic"/>
                        </a:rPr>
                        <a:t> يكون مفكراً، متعلماً ، مدفوعاً بالقيم </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834025">
                <a:tc>
                  <a:txBody>
                    <a:bodyPr/>
                    <a:lstStyle/>
                    <a:p>
                      <a:pPr algn="ctr" rtl="1">
                        <a:lnSpc>
                          <a:spcPct val="115000"/>
                        </a:lnSpc>
                        <a:spcAft>
                          <a:spcPts val="0"/>
                        </a:spcAft>
                      </a:pPr>
                      <a:r>
                        <a:rPr lang="en-US" sz="1600" b="1">
                          <a:effectLst/>
                          <a:latin typeface="Simplified Arabic"/>
                          <a:ea typeface="Calibri"/>
                          <a:cs typeface="Arial"/>
                        </a:rPr>
                        <a:t>4</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indent="-57150" algn="just" rtl="1">
                        <a:lnSpc>
                          <a:spcPct val="115000"/>
                        </a:lnSpc>
                        <a:spcAft>
                          <a:spcPts val="0"/>
                        </a:spcAft>
                      </a:pPr>
                      <a:r>
                        <a:rPr lang="ar-IQ" sz="1600" b="1" dirty="0">
                          <a:effectLst/>
                          <a:latin typeface="Calibri"/>
                          <a:ea typeface="Calibri"/>
                          <a:cs typeface="Simplified Arabic"/>
                        </a:rPr>
                        <a:t>  يكون على درجة عالية من التحدي، المفسر: تفسير الحالات بطريقة صـحيحة وحلول ناجحة ،متخذ قرار</a:t>
                      </a:r>
                      <a:r>
                        <a:rPr lang="ar-SA" sz="1600" b="1" dirty="0">
                          <a:effectLst/>
                          <a:latin typeface="Calibri"/>
                          <a:ea typeface="Calibri"/>
                          <a:cs typeface="Simplified Arabic"/>
                        </a:rPr>
                        <a:t>: </a:t>
                      </a:r>
                      <a:r>
                        <a:rPr lang="ar-IQ" sz="1600" b="1" dirty="0">
                          <a:effectLst/>
                          <a:latin typeface="Calibri"/>
                          <a:ea typeface="Calibri"/>
                          <a:cs typeface="Simplified Arabic"/>
                        </a:rPr>
                        <a:t>اي </a:t>
                      </a:r>
                      <a:r>
                        <a:rPr lang="ar-SA" sz="1600" b="1" dirty="0">
                          <a:effectLst/>
                          <a:latin typeface="Calibri"/>
                          <a:ea typeface="Calibri"/>
                          <a:cs typeface="Simplified Arabic"/>
                        </a:rPr>
                        <a:t>الشجاعة الكافية في اتخاذ القرارات، موائم :أن يكون ماهراً في اشاعة روح التعاون و الثقة وتبادل  وجهات النظر مع </a:t>
                      </a:r>
                      <a:r>
                        <a:rPr lang="ar-SA" sz="1600" b="1" dirty="0" smtClean="0">
                          <a:effectLst/>
                          <a:latin typeface="Calibri"/>
                          <a:ea typeface="Calibri"/>
                          <a:cs typeface="Simplified Arabic"/>
                        </a:rPr>
                        <a:t>الجميع</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1036815">
                <a:tc>
                  <a:txBody>
                    <a:bodyPr/>
                    <a:lstStyle/>
                    <a:p>
                      <a:pPr algn="ctr" rtl="1">
                        <a:lnSpc>
                          <a:spcPct val="115000"/>
                        </a:lnSpc>
                        <a:spcAft>
                          <a:spcPts val="0"/>
                        </a:spcAft>
                      </a:pPr>
                      <a:r>
                        <a:rPr lang="en-US" sz="1600" b="1">
                          <a:effectLst/>
                          <a:latin typeface="Simplified Arabic"/>
                          <a:ea typeface="Calibri"/>
                          <a:cs typeface="Arial"/>
                        </a:rPr>
                        <a:t>5</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indent="-57150" algn="just" rtl="1">
                        <a:lnSpc>
                          <a:spcPct val="115000"/>
                        </a:lnSpc>
                        <a:spcAft>
                          <a:spcPts val="0"/>
                        </a:spcAft>
                      </a:pPr>
                      <a:r>
                        <a:rPr lang="ar-IQ" sz="1600" b="1" dirty="0">
                          <a:effectLst/>
                          <a:latin typeface="Calibri"/>
                          <a:ea typeface="Calibri"/>
                          <a:cs typeface="Simplified Arabic"/>
                        </a:rPr>
                        <a:t> توقع القدرة: أي تقييم الإشارات الصادرة من بيئة عمل المنظمة والاستجابة لها لأجلِ الكفاح ضد المنافسين ،تفسير القدرة: أي تطوير فرضيات حول الظروف البيئية الديناميكية ،القدرة على التعلم: أي اكتساب المعرفة من الخارج بدلاً من البيئة </a:t>
                      </a:r>
                      <a:r>
                        <a:rPr lang="ar-IQ" sz="1600" b="1" dirty="0" smtClean="0">
                          <a:effectLst/>
                          <a:latin typeface="Calibri"/>
                          <a:ea typeface="Calibri"/>
                          <a:cs typeface="Simplified Arabic"/>
                        </a:rPr>
                        <a:t>الداخلية</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1124306">
                <a:tc>
                  <a:txBody>
                    <a:bodyPr/>
                    <a:lstStyle/>
                    <a:p>
                      <a:pPr algn="ctr" rtl="1">
                        <a:lnSpc>
                          <a:spcPct val="115000"/>
                        </a:lnSpc>
                        <a:spcAft>
                          <a:spcPts val="0"/>
                        </a:spcAft>
                      </a:pPr>
                      <a:r>
                        <a:rPr lang="en-US" sz="1600" b="1">
                          <a:effectLst/>
                          <a:latin typeface="Simplified Arabic"/>
                          <a:ea typeface="Calibri"/>
                          <a:cs typeface="Arial"/>
                        </a:rPr>
                        <a:t>6</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indent="-57150" algn="just" rtl="1">
                        <a:lnSpc>
                          <a:spcPct val="115000"/>
                        </a:lnSpc>
                        <a:spcAft>
                          <a:spcPts val="0"/>
                        </a:spcAft>
                      </a:pPr>
                      <a:r>
                        <a:rPr lang="ar-IQ" sz="1600" b="1" dirty="0">
                          <a:effectLst/>
                          <a:latin typeface="Calibri"/>
                          <a:ea typeface="Calibri"/>
                          <a:cs typeface="Simplified Arabic"/>
                        </a:rPr>
                        <a:t> التفكير في الأنظمة: قدرة القائد على رؤية الأنظمة بشكل كلي وفهم القوى والأنماط والعلاقات المتبادلة التي تشكل سلوك النظام ، إعادة الصياغة: قدرة القائد على تبديل الانــتباه عبر عدةِ وجهات نظر لتوليد رؤىَ جديدة ،التفكير المنطقي: القدرة لنسج التصورات ،وإنشاء مبادئ بديهية </a:t>
                      </a:r>
                      <a:r>
                        <a:rPr lang="ar-IQ" sz="1600" b="1" dirty="0" smtClean="0">
                          <a:effectLst/>
                          <a:latin typeface="Calibri"/>
                          <a:ea typeface="Calibri"/>
                          <a:cs typeface="Simplified Arabic"/>
                        </a:rPr>
                        <a:t>،</a:t>
                      </a:r>
                      <a:r>
                        <a:rPr lang="en-US" sz="1600" b="1" dirty="0" smtClean="0">
                          <a:effectLst/>
                          <a:latin typeface="Simplified Arabic"/>
                          <a:ea typeface="Calibri"/>
                          <a:cs typeface="Arial"/>
                        </a:rPr>
                        <a:t>.</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319179">
                <a:tc>
                  <a:txBody>
                    <a:bodyPr/>
                    <a:lstStyle/>
                    <a:p>
                      <a:pPr algn="ctr" rtl="1">
                        <a:lnSpc>
                          <a:spcPct val="115000"/>
                        </a:lnSpc>
                        <a:spcAft>
                          <a:spcPts val="0"/>
                        </a:spcAft>
                      </a:pPr>
                      <a:r>
                        <a:rPr lang="en-US" sz="1600" b="1">
                          <a:effectLst/>
                          <a:latin typeface="Simplified Arabic"/>
                          <a:ea typeface="Calibri"/>
                          <a:cs typeface="Arial"/>
                        </a:rPr>
                        <a:t>7</a:t>
                      </a:r>
                      <a:endParaRPr lang="en-US" sz="1600">
                        <a:effectLst/>
                        <a:latin typeface="Calibri"/>
                        <a:ea typeface="Calibri"/>
                        <a:cs typeface="Arial"/>
                      </a:endParaRPr>
                    </a:p>
                  </a:txBody>
                  <a:tcPr marL="62816" marR="62816"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FFCCCC"/>
                    </a:solidFill>
                  </a:tcPr>
                </a:tc>
                <a:tc>
                  <a:txBody>
                    <a:bodyPr/>
                    <a:lstStyle/>
                    <a:p>
                      <a:pPr indent="-57150" algn="just" rtl="1">
                        <a:lnSpc>
                          <a:spcPct val="115000"/>
                        </a:lnSpc>
                        <a:spcAft>
                          <a:spcPts val="0"/>
                        </a:spcAft>
                      </a:pPr>
                      <a:r>
                        <a:rPr lang="ar-IQ" sz="1600" b="1" dirty="0">
                          <a:effectLst/>
                          <a:latin typeface="Calibri"/>
                          <a:ea typeface="Calibri"/>
                          <a:cs typeface="Simplified Arabic"/>
                        </a:rPr>
                        <a:t> القدرة على إنشاء والحفاظ على القدرات الاستيعابية والتكيفية والقدرة على تمييز الفرص من خلال حكمتهم الإدارية، </a:t>
                      </a:r>
                      <a:endParaRPr lang="en-US" sz="1600" b="1" dirty="0">
                        <a:effectLst/>
                        <a:latin typeface="Calibri"/>
                        <a:ea typeface="Calibri"/>
                        <a:cs typeface="Arial"/>
                      </a:endParaRPr>
                    </a:p>
                  </a:txBody>
                  <a:tcPr marL="62816" marR="62816"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05785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5"/>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IQ" altLang="ar-IQ" sz="1800" b="0" i="0" u="none" strike="noStrike" cap="none" normalizeH="0" baseline="0" smtClean="0">
              <a:ln>
                <a:noFill/>
              </a:ln>
              <a:solidFill>
                <a:schemeClr val="tx1"/>
              </a:solidFill>
              <a:effectLst/>
              <a:latin typeface="Arial" pitchFamily="34" charset="0"/>
              <a:cs typeface="Arial" pitchFamily="34" charset="0"/>
            </a:endParaRPr>
          </a:p>
        </p:txBody>
      </p:sp>
      <p:pic>
        <p:nvPicPr>
          <p:cNvPr id="6160"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073" y="2348880"/>
            <a:ext cx="8795901"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899592" y="764704"/>
            <a:ext cx="7704856"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IQ" sz="2400" b="1" dirty="0" smtClean="0">
                <a:solidFill>
                  <a:schemeClr val="tx1"/>
                </a:solidFill>
              </a:rPr>
              <a:t>اما قدرات القائد الاستراتيجي فيمكن توضيحها بالشكل الاتي </a:t>
            </a:r>
            <a:endParaRPr lang="ar-IQ" sz="2400" b="1" dirty="0">
              <a:solidFill>
                <a:schemeClr val="tx1"/>
              </a:solidFill>
            </a:endParaRPr>
          </a:p>
        </p:txBody>
      </p:sp>
    </p:spTree>
    <p:extLst>
      <p:ext uri="{BB962C8B-B14F-4D97-AF65-F5344CB8AC3E}">
        <p14:creationId xmlns:p14="http://schemas.microsoft.com/office/powerpoint/2010/main" val="140067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08697"/>
            <a:ext cx="7326560" cy="4717189"/>
          </a:xfrm>
          <a:prstGeom prst="rect">
            <a:avLst/>
          </a:prstGeom>
        </p:spPr>
        <p:txBody>
          <a:bodyPr wrap="square">
            <a:spAutoFit/>
          </a:bodyPr>
          <a:lstStyle/>
          <a:p>
            <a:pPr marL="342900" indent="-342900">
              <a:buAutoNum type="arabicPlain" startAt="4"/>
            </a:pPr>
            <a:r>
              <a:rPr lang="ar-IQ" sz="3200" b="1" u="sng" dirty="0" smtClean="0">
                <a:solidFill>
                  <a:srgbClr val="FF0000"/>
                </a:solidFill>
                <a:effectLst/>
                <a:latin typeface="Arial Black"/>
                <a:ea typeface="Calibri"/>
                <a:cs typeface="Monotype Koufi"/>
              </a:rPr>
              <a:t>: التحديات التي تواجه القائد الاستراتيجي</a:t>
            </a:r>
            <a:r>
              <a:rPr lang="ar-IQ" sz="3200" u="sng" dirty="0">
                <a:latin typeface="Calibri"/>
                <a:ea typeface="Calibri"/>
              </a:rPr>
              <a:t> </a:t>
            </a:r>
            <a:endParaRPr lang="ar-IQ" sz="3200" u="sng" dirty="0" smtClean="0">
              <a:latin typeface="Calibri"/>
              <a:ea typeface="Calibri"/>
            </a:endParaRPr>
          </a:p>
          <a:p>
            <a:endParaRPr lang="ar-IQ" sz="3200" b="1" u="sng" dirty="0">
              <a:solidFill>
                <a:srgbClr val="FF0000"/>
              </a:solidFill>
              <a:latin typeface="Calibri"/>
              <a:ea typeface="Calibri"/>
              <a:cs typeface="Arial"/>
            </a:endParaRPr>
          </a:p>
          <a:p>
            <a:r>
              <a:rPr lang="ar-IQ" dirty="0" smtClean="0">
                <a:effectLst/>
                <a:ea typeface="Times New Roman"/>
                <a:cs typeface="Simplified Arabic"/>
              </a:rPr>
              <a:t>1</a:t>
            </a:r>
            <a:r>
              <a:rPr lang="ar-IQ" sz="2800" dirty="0" smtClean="0">
                <a:effectLst/>
                <a:ea typeface="Times New Roman"/>
                <a:cs typeface="Simplified Arabic"/>
              </a:rPr>
              <a:t>-قلة التركيز لكثرة الاعباء </a:t>
            </a:r>
          </a:p>
          <a:p>
            <a:r>
              <a:rPr lang="ar-IQ" sz="2800" dirty="0" smtClean="0">
                <a:effectLst/>
                <a:ea typeface="Calibri"/>
                <a:cs typeface="Simplified Arabic"/>
              </a:rPr>
              <a:t>2- تكتيكات غير محكمة </a:t>
            </a:r>
          </a:p>
          <a:p>
            <a:r>
              <a:rPr lang="ar-IQ" sz="2800" dirty="0" smtClean="0">
                <a:effectLst/>
                <a:ea typeface="Calibri"/>
                <a:cs typeface="Simplified Arabic"/>
              </a:rPr>
              <a:t>3- محدودية المدى </a:t>
            </a:r>
          </a:p>
          <a:p>
            <a:r>
              <a:rPr lang="ar-IQ" sz="2800" dirty="0" smtClean="0">
                <a:ea typeface="Calibri"/>
                <a:cs typeface="Simplified Arabic"/>
              </a:rPr>
              <a:t>4- </a:t>
            </a:r>
            <a:r>
              <a:rPr lang="ar-IQ" sz="2800" dirty="0" smtClean="0">
                <a:effectLst/>
                <a:ea typeface="Calibri"/>
                <a:cs typeface="Simplified Arabic"/>
              </a:rPr>
              <a:t>التحديات الداخلية  </a:t>
            </a:r>
          </a:p>
          <a:p>
            <a:r>
              <a:rPr lang="ar-IQ" sz="2800" dirty="0">
                <a:ea typeface="Calibri"/>
                <a:cs typeface="Simplified Arabic"/>
              </a:rPr>
              <a:t>5</a:t>
            </a:r>
            <a:r>
              <a:rPr lang="ar-IQ" sz="2800" dirty="0" smtClean="0">
                <a:effectLst/>
                <a:ea typeface="Calibri"/>
                <a:cs typeface="Simplified Arabic"/>
              </a:rPr>
              <a:t>. التحديات الناجمة عن القيادة نفسها </a:t>
            </a:r>
          </a:p>
          <a:p>
            <a:pPr lvl="0" algn="just">
              <a:lnSpc>
                <a:spcPct val="115000"/>
              </a:lnSpc>
              <a:spcAft>
                <a:spcPts val="1000"/>
              </a:spcAft>
            </a:pPr>
            <a:r>
              <a:rPr lang="ar-IQ" sz="2800" dirty="0" smtClean="0">
                <a:effectLst/>
                <a:latin typeface="Calibri"/>
                <a:ea typeface="Calibri"/>
                <a:cs typeface="Simplified Arabic"/>
              </a:rPr>
              <a:t>6- تحديد القرارات الاستراتيجية بشكل تحدياً كبيراً للمديرين</a:t>
            </a:r>
            <a:endParaRPr lang="en-US" sz="2800" dirty="0" smtClean="0">
              <a:effectLst/>
              <a:latin typeface="Calibri"/>
              <a:ea typeface="Calibri"/>
              <a:cs typeface="Arial"/>
            </a:endParaRPr>
          </a:p>
          <a:p>
            <a:r>
              <a:rPr lang="ar-IQ" sz="2800" dirty="0" smtClean="0">
                <a:effectLst/>
                <a:ea typeface="Times New Roman"/>
                <a:cs typeface="Simplified Arabic"/>
              </a:rPr>
              <a:t>7- كيفية موازنة تخصيص الموارد الاستراتيجية </a:t>
            </a:r>
          </a:p>
          <a:p>
            <a:pPr marL="342900" indent="-342900">
              <a:buAutoNum type="arabicPlain" startAt="4"/>
            </a:pPr>
            <a:endParaRPr lang="ar-IQ" sz="2800" dirty="0"/>
          </a:p>
        </p:txBody>
      </p:sp>
    </p:spTree>
    <p:extLst>
      <p:ext uri="{BB962C8B-B14F-4D97-AF65-F5344CB8AC3E}">
        <p14:creationId xmlns:p14="http://schemas.microsoft.com/office/powerpoint/2010/main" val="18769300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12782340"/>
              </p:ext>
            </p:extLst>
          </p:nvPr>
        </p:nvGraphicFramePr>
        <p:xfrm>
          <a:off x="611560" y="1124746"/>
          <a:ext cx="7848871" cy="5406046"/>
        </p:xfrm>
        <a:graphic>
          <a:graphicData uri="http://schemas.openxmlformats.org/drawingml/2006/table">
            <a:tbl>
              <a:tblPr rtl="1" firstRow="1" firstCol="1" bandRow="1"/>
              <a:tblGrid>
                <a:gridCol w="1372387"/>
                <a:gridCol w="3049750"/>
                <a:gridCol w="3426734"/>
              </a:tblGrid>
              <a:tr h="345071">
                <a:tc>
                  <a:txBody>
                    <a:bodyPr/>
                    <a:lstStyle/>
                    <a:p>
                      <a:pPr algn="ctr" rtl="1">
                        <a:lnSpc>
                          <a:spcPct val="115000"/>
                        </a:lnSpc>
                        <a:spcAft>
                          <a:spcPts val="0"/>
                        </a:spcAft>
                      </a:pPr>
                      <a:r>
                        <a:rPr lang="ar-IQ" sz="2000" b="1" dirty="0">
                          <a:solidFill>
                            <a:srgbClr val="000000"/>
                          </a:solidFill>
                          <a:effectLst/>
                          <a:latin typeface="Calibri"/>
                          <a:ea typeface="Times New Roman"/>
                          <a:cs typeface="Simplified Arabic"/>
                        </a:rPr>
                        <a:t>معايير الفرق</a:t>
                      </a:r>
                      <a:endParaRPr lang="en-US" sz="2000" dirty="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tcPr>
                </a:tc>
                <a:tc>
                  <a:txBody>
                    <a:bodyPr/>
                    <a:lstStyle/>
                    <a:p>
                      <a:pPr algn="ctr" rtl="1">
                        <a:lnSpc>
                          <a:spcPct val="115000"/>
                        </a:lnSpc>
                        <a:spcAft>
                          <a:spcPts val="0"/>
                        </a:spcAft>
                      </a:pPr>
                      <a:r>
                        <a:rPr lang="ar-IQ" sz="1600" b="1">
                          <a:solidFill>
                            <a:srgbClr val="000000"/>
                          </a:solidFill>
                          <a:effectLst/>
                          <a:latin typeface="Calibri"/>
                          <a:ea typeface="Times New Roman"/>
                          <a:cs typeface="Simplified Arabic"/>
                        </a:rPr>
                        <a:t>القائد</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tcPr>
                </a:tc>
                <a:tc>
                  <a:txBody>
                    <a:bodyPr/>
                    <a:lstStyle/>
                    <a:p>
                      <a:pPr algn="ctr" rtl="1">
                        <a:lnSpc>
                          <a:spcPct val="115000"/>
                        </a:lnSpc>
                        <a:spcAft>
                          <a:spcPts val="0"/>
                        </a:spcAft>
                      </a:pPr>
                      <a:r>
                        <a:rPr lang="ar-IQ" sz="1600" b="1">
                          <a:solidFill>
                            <a:srgbClr val="000000"/>
                          </a:solidFill>
                          <a:effectLst/>
                          <a:latin typeface="Calibri"/>
                          <a:ea typeface="Times New Roman"/>
                          <a:cs typeface="Simplified Arabic"/>
                        </a:rPr>
                        <a:t>القائد الاستراتيجي</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28575" cap="flat" cmpd="sng" algn="ctr">
                      <a:solidFill>
                        <a:srgbClr val="8064A2"/>
                      </a:solidFill>
                      <a:prstDash val="solid"/>
                      <a:round/>
                      <a:headEnd type="none" w="med" len="med"/>
                      <a:tailEnd type="none" w="med" len="med"/>
                    </a:lnB>
                  </a:tcPr>
                </a:tc>
              </a:tr>
              <a:tr h="846780">
                <a:tc>
                  <a:txBody>
                    <a:bodyPr/>
                    <a:lstStyle/>
                    <a:p>
                      <a:pPr algn="justLow" rtl="1">
                        <a:lnSpc>
                          <a:spcPct val="115000"/>
                        </a:lnSpc>
                        <a:spcAft>
                          <a:spcPts val="0"/>
                        </a:spcAft>
                      </a:pPr>
                      <a:r>
                        <a:rPr lang="ar-IQ" sz="2000" b="1">
                          <a:effectLst/>
                          <a:latin typeface="Calibri"/>
                          <a:ea typeface="Times New Roman"/>
                          <a:cs typeface="Simplified Arabic"/>
                        </a:rPr>
                        <a:t>المفهوم</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a:effectLst/>
                          <a:latin typeface="Calibri"/>
                          <a:ea typeface="Calibri"/>
                          <a:cs typeface="Simplified Arabic"/>
                        </a:rPr>
                        <a:t>القدرة على التأثير في سلوكيات أفراد جماعته وتنسيق جهودهم وتوجيههم لتحقيق الاهداف المرجوة</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a:effectLst/>
                          <a:latin typeface="Calibri"/>
                          <a:ea typeface="Calibri"/>
                          <a:cs typeface="Simplified Arabic"/>
                        </a:rPr>
                        <a:t>مجموعة من القدرات التي تسمح بالتغيير وتحقيق هذا التغيير بصورة فاعلة. </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28575"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r>
              <a:tr h="846780">
                <a:tc>
                  <a:txBody>
                    <a:bodyPr/>
                    <a:lstStyle/>
                    <a:p>
                      <a:pPr algn="justLow" rtl="1">
                        <a:lnSpc>
                          <a:spcPct val="115000"/>
                        </a:lnSpc>
                        <a:spcAft>
                          <a:spcPts val="0"/>
                        </a:spcAft>
                      </a:pPr>
                      <a:r>
                        <a:rPr lang="ar-IQ" sz="2000" b="1">
                          <a:effectLst/>
                          <a:latin typeface="Calibri"/>
                          <a:ea typeface="Times New Roman"/>
                          <a:cs typeface="Simplified Arabic"/>
                        </a:rPr>
                        <a:t>المجال</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يسعى الى تحقيق الكفاءة الكلية للمنظمة استنادا الى المواءمة بين الفرص والموارد المتاحة.</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يسعى الى تحقيق الفاعلية والكفاءة المنظمية المستندة الى العلاقة بين الاهداف والفرص المتاحة وفق حالة من التكامل والتنسيق بين المنظمة والبيئة.</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846780">
                <a:tc>
                  <a:txBody>
                    <a:bodyPr/>
                    <a:lstStyle/>
                    <a:p>
                      <a:pPr algn="justLow" rtl="1">
                        <a:lnSpc>
                          <a:spcPct val="115000"/>
                        </a:lnSpc>
                        <a:spcAft>
                          <a:spcPts val="0"/>
                        </a:spcAft>
                      </a:pPr>
                      <a:r>
                        <a:rPr lang="ar-IQ" sz="2000" b="1">
                          <a:effectLst/>
                          <a:latin typeface="Calibri"/>
                          <a:ea typeface="Times New Roman"/>
                          <a:cs typeface="Simplified Arabic"/>
                        </a:rPr>
                        <a:t>التركيز</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dirty="0">
                          <a:effectLst/>
                          <a:latin typeface="Calibri"/>
                          <a:ea typeface="Calibri"/>
                          <a:cs typeface="Simplified Arabic"/>
                        </a:rPr>
                        <a:t>يركز على المواءمة الداخلية بين لوظائف والافعال لأغراض التنسيق الداخلي لما يجب عمله</a:t>
                      </a:r>
                      <a:endParaRPr lang="en-US" sz="1600" dirty="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a:effectLst/>
                          <a:latin typeface="Calibri"/>
                          <a:ea typeface="Calibri"/>
                          <a:cs typeface="Simplified Arabic"/>
                        </a:rPr>
                        <a:t>يركز على جانب المواءمة الداخلية والخارجية والسعي للتكيف مع ما يجري داخل المنظمة وخارجها.</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r>
              <a:tr h="846780">
                <a:tc>
                  <a:txBody>
                    <a:bodyPr/>
                    <a:lstStyle/>
                    <a:p>
                      <a:pPr algn="justLow" rtl="1">
                        <a:lnSpc>
                          <a:spcPct val="115000"/>
                        </a:lnSpc>
                        <a:spcAft>
                          <a:spcPts val="0"/>
                        </a:spcAft>
                      </a:pPr>
                      <a:r>
                        <a:rPr lang="ar-IQ" sz="2000" b="1">
                          <a:effectLst/>
                          <a:latin typeface="Calibri"/>
                          <a:ea typeface="Times New Roman"/>
                          <a:cs typeface="Simplified Arabic"/>
                        </a:rPr>
                        <a:t>التخطيط</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اعتماد الخطط التشغيلية في مواجهة الاحداث الآنية </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اعتماد التحليل والتخطيط الاستراتيجي بالاستناد الى منطق التفكير الاستراتيجي والتكاملي لمواجهة الإحداث الانية والمستقبلية.</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701773">
                <a:tc>
                  <a:txBody>
                    <a:bodyPr/>
                    <a:lstStyle/>
                    <a:p>
                      <a:pPr algn="justLow" rtl="1">
                        <a:lnSpc>
                          <a:spcPct val="115000"/>
                        </a:lnSpc>
                        <a:spcAft>
                          <a:spcPts val="0"/>
                        </a:spcAft>
                      </a:pPr>
                      <a:r>
                        <a:rPr lang="ar-IQ" sz="2000" b="1">
                          <a:effectLst/>
                          <a:latin typeface="Calibri"/>
                          <a:ea typeface="Times New Roman"/>
                          <a:cs typeface="Simplified Arabic"/>
                        </a:rPr>
                        <a:t>الثقافة المنظمية</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a:effectLst/>
                          <a:latin typeface="Calibri"/>
                          <a:ea typeface="Calibri"/>
                          <a:cs typeface="Simplified Arabic"/>
                        </a:rPr>
                        <a:t>يميل الى تبني ثقافة منظمية يغلب عليها طابع الجمود والانغلاق امام الافكار الجديدة.</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a:effectLst/>
                          <a:latin typeface="Calibri"/>
                          <a:ea typeface="Calibri"/>
                          <a:cs typeface="Simplified Arabic"/>
                        </a:rPr>
                        <a:t>يميل الى تبني ثقافة منظمية قائمة على احترام الافكار الجديدة </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r>
              <a:tr h="561418">
                <a:tc>
                  <a:txBody>
                    <a:bodyPr/>
                    <a:lstStyle/>
                    <a:p>
                      <a:pPr algn="justLow" rtl="1">
                        <a:lnSpc>
                          <a:spcPct val="115000"/>
                        </a:lnSpc>
                        <a:spcAft>
                          <a:spcPts val="0"/>
                        </a:spcAft>
                      </a:pPr>
                      <a:r>
                        <a:rPr lang="ar-IQ" sz="2000" b="1">
                          <a:effectLst/>
                          <a:latin typeface="Calibri"/>
                          <a:ea typeface="Times New Roman"/>
                          <a:cs typeface="Simplified Arabic"/>
                        </a:rPr>
                        <a:t>مرونة العمل</a:t>
                      </a:r>
                      <a:endParaRPr lang="en-US" sz="20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يميل الى الالتزام باتباع تعليمات واجراءات العمل</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c>
                  <a:txBody>
                    <a:bodyPr/>
                    <a:lstStyle/>
                    <a:p>
                      <a:pPr algn="justLow" rtl="1">
                        <a:lnSpc>
                          <a:spcPct val="115000"/>
                        </a:lnSpc>
                        <a:spcAft>
                          <a:spcPts val="0"/>
                        </a:spcAft>
                      </a:pPr>
                      <a:r>
                        <a:rPr lang="ar-IQ" sz="1600">
                          <a:effectLst/>
                          <a:latin typeface="Calibri"/>
                          <a:ea typeface="Calibri"/>
                          <a:cs typeface="Simplified Arabic"/>
                        </a:rPr>
                        <a:t>يميل الى المرونة في اتباع تعليمات واجراءات العمل</a:t>
                      </a:r>
                      <a:endParaRPr lang="en-US" sz="160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tcPr>
                </a:tc>
              </a:tr>
              <a:tr h="405215">
                <a:tc>
                  <a:txBody>
                    <a:bodyPr/>
                    <a:lstStyle/>
                    <a:p>
                      <a:pPr algn="justLow" rtl="1">
                        <a:lnSpc>
                          <a:spcPct val="115000"/>
                        </a:lnSpc>
                        <a:spcAft>
                          <a:spcPts val="0"/>
                        </a:spcAft>
                      </a:pPr>
                      <a:r>
                        <a:rPr lang="ar-IQ" sz="2000" b="1" dirty="0">
                          <a:effectLst/>
                          <a:latin typeface="Calibri"/>
                          <a:ea typeface="Times New Roman"/>
                          <a:cs typeface="Simplified Arabic"/>
                        </a:rPr>
                        <a:t>التغيير</a:t>
                      </a:r>
                      <a:endParaRPr lang="en-US" sz="2000" dirty="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dirty="0">
                          <a:effectLst/>
                          <a:latin typeface="Calibri"/>
                          <a:ea typeface="Calibri"/>
                          <a:cs typeface="Simplified Arabic"/>
                        </a:rPr>
                        <a:t>يميل للتغيير الجزئي والتحسين المستمر</a:t>
                      </a:r>
                      <a:endParaRPr lang="en-US" sz="1600" dirty="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c>
                  <a:txBody>
                    <a:bodyPr/>
                    <a:lstStyle/>
                    <a:p>
                      <a:pPr algn="justLow" rtl="1">
                        <a:lnSpc>
                          <a:spcPct val="115000"/>
                        </a:lnSpc>
                        <a:spcAft>
                          <a:spcPts val="0"/>
                        </a:spcAft>
                      </a:pPr>
                      <a:r>
                        <a:rPr lang="ar-IQ" sz="1600" dirty="0">
                          <a:effectLst/>
                          <a:latin typeface="Calibri"/>
                          <a:ea typeface="Calibri"/>
                          <a:cs typeface="Simplified Arabic"/>
                        </a:rPr>
                        <a:t>يميل الى التغيير الجذري ويأتي بابتكارات جديدة. </a:t>
                      </a:r>
                      <a:endParaRPr lang="en-US" sz="1600" dirty="0">
                        <a:effectLst/>
                        <a:latin typeface="Calibri"/>
                        <a:ea typeface="Calibri"/>
                        <a:cs typeface="Arial"/>
                      </a:endParaRPr>
                    </a:p>
                  </a:txBody>
                  <a:tcPr marL="45480" marR="45480" marT="0" marB="0">
                    <a:lnL w="12700" cap="flat" cmpd="sng" algn="ctr">
                      <a:solidFill>
                        <a:srgbClr val="8064A2"/>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solidFill>
                      <a:srgbClr val="DFD8E8"/>
                    </a:solidFill>
                  </a:tcPr>
                </a:tc>
              </a:tr>
            </a:tbl>
          </a:graphicData>
        </a:graphic>
      </p:graphicFrame>
      <p:sp>
        <p:nvSpPr>
          <p:cNvPr id="3" name="Rectangle 1"/>
          <p:cNvSpPr>
            <a:spLocks noChangeArrowheads="1"/>
          </p:cNvSpPr>
          <p:nvPr/>
        </p:nvSpPr>
        <p:spPr bwMode="auto">
          <a:xfrm>
            <a:off x="899592" y="303039"/>
            <a:ext cx="813690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IQ" altLang="ar-IQ" sz="1800" b="1" i="0" u="none"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rPr>
              <a:t>سابعا: ا</a:t>
            </a:r>
            <a:r>
              <a:rPr kumimoji="0" lang="ar-IQ" altLang="ar-IQ" sz="1800" b="1" i="0" u="sng"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rPr>
              <a:t>لفرق بين القائد والقائد الاستراتيجي</a:t>
            </a:r>
            <a:r>
              <a:rPr kumimoji="0" lang="en-US" altLang="ar-IQ" sz="1800" b="1" i="0" u="sng" strike="noStrike" cap="none" normalizeH="0" baseline="0" dirty="0" smtClean="0">
                <a:ln>
                  <a:noFill/>
                </a:ln>
                <a:solidFill>
                  <a:srgbClr val="7030A0"/>
                </a:solidFill>
                <a:effectLst/>
                <a:latin typeface="Simplified Arabic" pitchFamily="18" charset="-78"/>
                <a:ea typeface="Calibri" pitchFamily="34" charset="0"/>
                <a:cs typeface="Simplified Arabic" pitchFamily="18" charset="-78"/>
              </a:rPr>
              <a:t>The difference between a leader and a strategic leader</a:t>
            </a:r>
            <a:endParaRPr kumimoji="0" lang="en-US" altLang="ar-IQ"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IQ"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565137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2825" y="344871"/>
            <a:ext cx="6345639" cy="830997"/>
          </a:xfrm>
          <a:prstGeom prst="rect">
            <a:avLst/>
          </a:prstGeom>
        </p:spPr>
        <p:txBody>
          <a:bodyPr wrap="square">
            <a:spAutoFit/>
          </a:bodyPr>
          <a:lstStyle/>
          <a:p>
            <a:r>
              <a:rPr lang="ar-IQ" sz="2400" b="1" u="sng" dirty="0" smtClean="0">
                <a:solidFill>
                  <a:srgbClr val="FF0000"/>
                </a:solidFill>
                <a:latin typeface="Calibri"/>
                <a:ea typeface="Calibri"/>
              </a:rPr>
              <a:t>ثامنا:- متطلبات </a:t>
            </a:r>
            <a:r>
              <a:rPr lang="ar-IQ" sz="2400" b="1" u="sng" dirty="0">
                <a:solidFill>
                  <a:srgbClr val="FF0000"/>
                </a:solidFill>
                <a:latin typeface="Calibri"/>
                <a:ea typeface="Calibri"/>
              </a:rPr>
              <a:t>منصب القيادة الاستراتيجية في </a:t>
            </a:r>
            <a:r>
              <a:rPr lang="ar-IQ" sz="2400" b="1" u="sng" dirty="0" smtClean="0">
                <a:solidFill>
                  <a:srgbClr val="FF0000"/>
                </a:solidFill>
                <a:latin typeface="Calibri"/>
                <a:ea typeface="Calibri"/>
              </a:rPr>
              <a:t>المنظمة</a:t>
            </a:r>
          </a:p>
          <a:p>
            <a:r>
              <a:rPr lang="ar-IQ" sz="2400" dirty="0" smtClean="0">
                <a:latin typeface="Calibri"/>
              </a:rPr>
              <a:t>ويمكن توضيحها بالشكل الاتي </a:t>
            </a:r>
            <a:endParaRPr lang="ar-IQ" sz="2400"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00808"/>
            <a:ext cx="6696744" cy="4968552"/>
          </a:xfrm>
          <a:prstGeom prst="rect">
            <a:avLst/>
          </a:prstGeom>
          <a:noFill/>
        </p:spPr>
      </p:pic>
    </p:spTree>
    <p:extLst>
      <p:ext uri="{BB962C8B-B14F-4D97-AF65-F5344CB8AC3E}">
        <p14:creationId xmlns:p14="http://schemas.microsoft.com/office/powerpoint/2010/main" val="38702491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467380"/>
            <a:ext cx="6444208" cy="800219"/>
          </a:xfrm>
          <a:prstGeom prst="rect">
            <a:avLst/>
          </a:prstGeom>
        </p:spPr>
        <p:txBody>
          <a:bodyPr wrap="square">
            <a:spAutoFit/>
          </a:bodyPr>
          <a:lstStyle/>
          <a:p>
            <a:r>
              <a:rPr lang="ar-IQ" sz="2800" u="sng" dirty="0" smtClean="0">
                <a:solidFill>
                  <a:srgbClr val="FF0000"/>
                </a:solidFill>
                <a:latin typeface="Calibri"/>
                <a:ea typeface="Calibri"/>
              </a:rPr>
              <a:t>تاسعا : سمات </a:t>
            </a:r>
            <a:r>
              <a:rPr lang="ar-IQ" sz="2800" u="sng" dirty="0">
                <a:solidFill>
                  <a:srgbClr val="FF0000"/>
                </a:solidFill>
                <a:latin typeface="Calibri"/>
                <a:ea typeface="Calibri"/>
              </a:rPr>
              <a:t>القائد ذو التفكير الاستراتيجي </a:t>
            </a:r>
            <a:endParaRPr lang="ar-IQ" sz="2800" u="sng" dirty="0" smtClean="0">
              <a:solidFill>
                <a:srgbClr val="FF0000"/>
              </a:solidFill>
              <a:latin typeface="Calibri"/>
              <a:ea typeface="Calibri"/>
            </a:endParaRPr>
          </a:p>
          <a:p>
            <a:r>
              <a:rPr lang="ar-IQ" dirty="0" smtClean="0">
                <a:latin typeface="Calibri"/>
              </a:rPr>
              <a:t>ويمكن توضيحها بالشكل الاتي </a:t>
            </a:r>
            <a:endParaRPr lang="ar-IQ" dirty="0"/>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72816"/>
            <a:ext cx="6768752" cy="4032448"/>
          </a:xfrm>
          <a:prstGeom prst="rect">
            <a:avLst/>
          </a:prstGeom>
          <a:noFill/>
        </p:spPr>
      </p:pic>
    </p:spTree>
    <p:extLst>
      <p:ext uri="{BB962C8B-B14F-4D97-AF65-F5344CB8AC3E}">
        <p14:creationId xmlns:p14="http://schemas.microsoft.com/office/powerpoint/2010/main" val="3603437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692697"/>
            <a:ext cx="7344816" cy="1034642"/>
          </a:xfrm>
          <a:prstGeom prst="rect">
            <a:avLst/>
          </a:prstGeom>
        </p:spPr>
        <p:txBody>
          <a:bodyPr wrap="square">
            <a:spAutoFit/>
          </a:bodyPr>
          <a:lstStyle/>
          <a:p>
            <a:pPr>
              <a:lnSpc>
                <a:spcPct val="115000"/>
              </a:lnSpc>
              <a:spcAft>
                <a:spcPts val="1000"/>
              </a:spcAft>
            </a:pPr>
            <a:r>
              <a:rPr lang="ar-IQ" sz="2800" b="1" u="sng" dirty="0" smtClean="0">
                <a:solidFill>
                  <a:srgbClr val="FF0000"/>
                </a:solidFill>
                <a:latin typeface="Calibri"/>
                <a:ea typeface="Calibri"/>
              </a:rPr>
              <a:t>عاشرا :مهارات </a:t>
            </a:r>
            <a:r>
              <a:rPr lang="ar-IQ" sz="2800" b="1" u="sng" dirty="0">
                <a:solidFill>
                  <a:srgbClr val="FF0000"/>
                </a:solidFill>
                <a:latin typeface="Calibri"/>
                <a:ea typeface="Calibri"/>
              </a:rPr>
              <a:t>التفكير الاستراتيجي للقائد </a:t>
            </a:r>
            <a:r>
              <a:rPr lang="ar-IQ" sz="2800" b="1" u="sng" dirty="0" smtClean="0">
                <a:solidFill>
                  <a:srgbClr val="FF0000"/>
                </a:solidFill>
                <a:latin typeface="Calibri"/>
                <a:ea typeface="Calibri"/>
              </a:rPr>
              <a:t>الاداري</a:t>
            </a:r>
          </a:p>
          <a:p>
            <a:pPr>
              <a:lnSpc>
                <a:spcPct val="115000"/>
              </a:lnSpc>
              <a:spcAft>
                <a:spcPts val="1000"/>
              </a:spcAft>
            </a:pPr>
            <a:r>
              <a:rPr lang="ar-IQ" b="1" dirty="0" smtClean="0">
                <a:latin typeface="Calibri"/>
                <a:ea typeface="Calibri"/>
              </a:rPr>
              <a:t>ويمك توضيحها بالشكل الاتي  </a:t>
            </a:r>
            <a:r>
              <a:rPr lang="ar-IQ" dirty="0" smtClean="0">
                <a:latin typeface="Calibri"/>
                <a:ea typeface="Calibri"/>
              </a:rPr>
              <a:t> </a:t>
            </a:r>
            <a:endParaRPr lang="en-US" sz="1200" dirty="0">
              <a:effectLst/>
              <a:latin typeface="Calibri"/>
              <a:ea typeface="Calibri"/>
              <a:cs typeface="Arial"/>
            </a:endParaRPr>
          </a:p>
        </p:txBody>
      </p:sp>
      <p:graphicFrame>
        <p:nvGraphicFramePr>
          <p:cNvPr id="3" name="Diagram 2"/>
          <p:cNvGraphicFramePr/>
          <p:nvPr/>
        </p:nvGraphicFramePr>
        <p:xfrm>
          <a:off x="1934845" y="1890712"/>
          <a:ext cx="5274310" cy="307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8565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75656" y="1916832"/>
            <a:ext cx="6840760" cy="1085875"/>
          </a:xfrm>
          <a:prstGeom prst="rect">
            <a:avLst/>
          </a:prstGeom>
        </p:spPr>
        <p:txBody>
          <a:bodyPr wrap="square">
            <a:spAutoFit/>
          </a:bodyPr>
          <a:lstStyle/>
          <a:p>
            <a:pPr algn="ctr">
              <a:lnSpc>
                <a:spcPct val="115000"/>
              </a:lnSpc>
              <a:spcAft>
                <a:spcPts val="1000"/>
              </a:spcAft>
            </a:pPr>
            <a:r>
              <a:rPr lang="ar-IQ" sz="6000" dirty="0">
                <a:latin typeface="Calibri"/>
                <a:ea typeface="Calibri"/>
              </a:rPr>
              <a:t>شكرا لحسن الاصغاء </a:t>
            </a:r>
            <a:endParaRPr lang="en-US" sz="6000" dirty="0">
              <a:effectLst/>
              <a:latin typeface="Calibri"/>
              <a:ea typeface="Calibri"/>
              <a:cs typeface="Arial"/>
            </a:endParaRPr>
          </a:p>
        </p:txBody>
      </p:sp>
    </p:spTree>
    <p:extLst>
      <p:ext uri="{BB962C8B-B14F-4D97-AF65-F5344CB8AC3E}">
        <p14:creationId xmlns:p14="http://schemas.microsoft.com/office/powerpoint/2010/main" val="22031665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95</TotalTime>
  <Words>1323</Words>
  <Application>Microsoft Office PowerPoint</Application>
  <PresentationFormat>On-screen Show (4:3)</PresentationFormat>
  <Paragraphs>129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Angles</vt:lpstr>
      <vt:lpstr>القيادة الاستراتيجية  مقدم الى  أ.م .د. شهناز فاضل احمد من قبل   انتصار رؤوف رجب                                        نور عبد الرحمن راضي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القيادة الاستراتيجية  مقدم الى  أ.م .د. شهناز فاضل احمد من قبل   انتصار رؤوف رجب                                        نور عبد الرحمن راضي</dc:title>
  <dc:creator>Mohammad Albaqir</dc:creator>
  <cp:lastModifiedBy>Mohammad Albaqir</cp:lastModifiedBy>
  <cp:revision>10</cp:revision>
  <dcterms:created xsi:type="dcterms:W3CDTF">2021-01-16T05:42:34Z</dcterms:created>
  <dcterms:modified xsi:type="dcterms:W3CDTF">2021-01-16T07:17:54Z</dcterms:modified>
</cp:coreProperties>
</file>