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9"/>
  </p:notesMasterIdLst>
  <p:sldIdLst>
    <p:sldId id="281" r:id="rId2"/>
    <p:sldId id="277" r:id="rId3"/>
    <p:sldId id="279" r:id="rId4"/>
    <p:sldId id="280" r:id="rId5"/>
    <p:sldId id="282" r:id="rId6"/>
    <p:sldId id="284" r:id="rId7"/>
    <p:sldId id="297" r:id="rId8"/>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624"/>
  </p:normalViewPr>
  <p:slideViewPr>
    <p:cSldViewPr>
      <p:cViewPr varScale="1">
        <p:scale>
          <a:sx n="69" d="100"/>
          <a:sy n="69" d="100"/>
        </p:scale>
        <p:origin x="582" y="72"/>
      </p:cViewPr>
      <p:guideLst>
        <p:guide orient="horz" pos="2160"/>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10/21/2023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https://pixabay.com/en/seminar-lecture-study-student-2654142/</a:t>
            </a:r>
          </a:p>
        </p:txBody>
      </p:sp>
      <p:sp>
        <p:nvSpPr>
          <p:cNvPr id="4" name="Slide Number Placeholder 3"/>
          <p:cNvSpPr>
            <a:spLocks noGrp="1"/>
          </p:cNvSpPr>
          <p:nvPr>
            <p:ph type="sldNum" sz="quarter" idx="10"/>
          </p:nvPr>
        </p:nvSpPr>
        <p:spPr/>
        <p:txBody>
          <a:bodyPr/>
          <a:lstStyle/>
          <a:p>
            <a:fld id="{CA2D21D1-52E2-420B-B491-CFF6D7BB79FB}" type="slidenum">
              <a:rPr lang="en-US" smtClean="0"/>
              <a:pPr/>
              <a:t>1</a:t>
            </a:fld>
            <a:endParaRPr lang="en-US"/>
          </a:p>
        </p:txBody>
      </p:sp>
    </p:spTree>
    <p:extLst>
      <p:ext uri="{BB962C8B-B14F-4D97-AF65-F5344CB8AC3E}">
        <p14:creationId xmlns:p14="http://schemas.microsoft.com/office/powerpoint/2010/main" val="2035544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https://pixabay.com/en/open-book-library-education-read-1428428/</a:t>
            </a:r>
          </a:p>
        </p:txBody>
      </p:sp>
      <p:sp>
        <p:nvSpPr>
          <p:cNvPr id="4" name="Slide Number Placeholder 3"/>
          <p:cNvSpPr>
            <a:spLocks noGrp="1"/>
          </p:cNvSpPr>
          <p:nvPr>
            <p:ph type="sldNum" sz="quarter" idx="10"/>
          </p:nvPr>
        </p:nvSpPr>
        <p:spPr/>
        <p:txBody>
          <a:bodyPr/>
          <a:lstStyle/>
          <a:p>
            <a:fld id="{CA2D21D1-52E2-420B-B491-CFF6D7BB79FB}" type="slidenum">
              <a:rPr lang="en-US" smtClean="0"/>
              <a:pPr/>
              <a:t>2</a:t>
            </a:fld>
            <a:endParaRPr lang="en-US"/>
          </a:p>
        </p:txBody>
      </p:sp>
    </p:spTree>
    <p:extLst>
      <p:ext uri="{BB962C8B-B14F-4D97-AF65-F5344CB8AC3E}">
        <p14:creationId xmlns:p14="http://schemas.microsoft.com/office/powerpoint/2010/main" val="4203448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https://pixabay.com/en/achievement-agreement-business-3481967/</a:t>
            </a:r>
          </a:p>
        </p:txBody>
      </p:sp>
      <p:sp>
        <p:nvSpPr>
          <p:cNvPr id="4" name="Slide Number Placeholder 3"/>
          <p:cNvSpPr>
            <a:spLocks noGrp="1"/>
          </p:cNvSpPr>
          <p:nvPr>
            <p:ph type="sldNum" sz="quarter" idx="10"/>
          </p:nvPr>
        </p:nvSpPr>
        <p:spPr/>
        <p:txBody>
          <a:bodyPr/>
          <a:lstStyle/>
          <a:p>
            <a:fld id="{CA2D21D1-52E2-420B-B491-CFF6D7BB79FB}" type="slidenum">
              <a:rPr lang="en-US" smtClean="0"/>
              <a:pPr/>
              <a:t>3</a:t>
            </a:fld>
            <a:endParaRPr lang="en-US"/>
          </a:p>
        </p:txBody>
      </p:sp>
    </p:spTree>
    <p:extLst>
      <p:ext uri="{BB962C8B-B14F-4D97-AF65-F5344CB8AC3E}">
        <p14:creationId xmlns:p14="http://schemas.microsoft.com/office/powerpoint/2010/main" val="450858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4</a:t>
            </a:fld>
            <a:endParaRPr lang="en-US"/>
          </a:p>
        </p:txBody>
      </p:sp>
    </p:spTree>
    <p:extLst>
      <p:ext uri="{BB962C8B-B14F-4D97-AF65-F5344CB8AC3E}">
        <p14:creationId xmlns:p14="http://schemas.microsoft.com/office/powerpoint/2010/main" val="3409891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https://pixabay.com/en/thumbs-up-okay-good-well-done-2056022/</a:t>
            </a:r>
          </a:p>
        </p:txBody>
      </p:sp>
      <p:sp>
        <p:nvSpPr>
          <p:cNvPr id="4" name="Slide Number Placeholder 3"/>
          <p:cNvSpPr>
            <a:spLocks noGrp="1"/>
          </p:cNvSpPr>
          <p:nvPr>
            <p:ph type="sldNum" sz="quarter" idx="10"/>
          </p:nvPr>
        </p:nvSpPr>
        <p:spPr/>
        <p:txBody>
          <a:bodyPr/>
          <a:lstStyle/>
          <a:p>
            <a:fld id="{CA2D21D1-52E2-420B-B491-CFF6D7BB79FB}" type="slidenum">
              <a:rPr lang="en-US" smtClean="0"/>
              <a:pPr/>
              <a:t>5</a:t>
            </a:fld>
            <a:endParaRPr lang="en-US"/>
          </a:p>
        </p:txBody>
      </p:sp>
    </p:spTree>
    <p:extLst>
      <p:ext uri="{BB962C8B-B14F-4D97-AF65-F5344CB8AC3E}">
        <p14:creationId xmlns:p14="http://schemas.microsoft.com/office/powerpoint/2010/main" val="2801515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https://pixabay.com/en/book-library-a-collection-of-892136/</a:t>
            </a:r>
          </a:p>
        </p:txBody>
      </p:sp>
      <p:sp>
        <p:nvSpPr>
          <p:cNvPr id="4" name="Slide Number Placeholder 3"/>
          <p:cNvSpPr>
            <a:spLocks noGrp="1"/>
          </p:cNvSpPr>
          <p:nvPr>
            <p:ph type="sldNum" sz="quarter" idx="10"/>
          </p:nvPr>
        </p:nvSpPr>
        <p:spPr/>
        <p:txBody>
          <a:bodyPr/>
          <a:lstStyle/>
          <a:p>
            <a:fld id="{CA2D21D1-52E2-420B-B491-CFF6D7BB79FB}" type="slidenum">
              <a:rPr lang="en-US" smtClean="0"/>
              <a:pPr/>
              <a:t>6</a:t>
            </a:fld>
            <a:endParaRPr lang="en-US"/>
          </a:p>
        </p:txBody>
      </p:sp>
    </p:spTree>
    <p:extLst>
      <p:ext uri="{BB962C8B-B14F-4D97-AF65-F5344CB8AC3E}">
        <p14:creationId xmlns:p14="http://schemas.microsoft.com/office/powerpoint/2010/main" val="1758184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https://pixabay.com/en/question-mark-labyrinth-lost-maze-2648236/</a:t>
            </a:r>
          </a:p>
        </p:txBody>
      </p:sp>
      <p:sp>
        <p:nvSpPr>
          <p:cNvPr id="4" name="Slide Number Placeholder 3"/>
          <p:cNvSpPr>
            <a:spLocks noGrp="1"/>
          </p:cNvSpPr>
          <p:nvPr>
            <p:ph type="sldNum" sz="quarter" idx="10"/>
          </p:nvPr>
        </p:nvSpPr>
        <p:spPr/>
        <p:txBody>
          <a:bodyPr/>
          <a:lstStyle/>
          <a:p>
            <a:fld id="{CA2D21D1-52E2-420B-B491-CFF6D7BB79FB}" type="slidenum">
              <a:rPr lang="en-US" smtClean="0"/>
              <a:pPr/>
              <a:t>7</a:t>
            </a:fld>
            <a:endParaRPr lang="en-US"/>
          </a:p>
        </p:txBody>
      </p:sp>
    </p:spTree>
    <p:extLst>
      <p:ext uri="{BB962C8B-B14F-4D97-AF65-F5344CB8AC3E}">
        <p14:creationId xmlns:p14="http://schemas.microsoft.com/office/powerpoint/2010/main" val="4069437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EE256B-2E4D-4FCC-87EB-804ECC91B118}"/>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 xmlns:a16="http://schemas.microsoft.com/office/drawing/2014/main" id="{BF96FCC0-F096-4658-B346-2EB056D8C3AF}"/>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1F7644FA-B955-4620-9C6B-F7BB3AAC612F}"/>
              </a:ext>
            </a:extLst>
          </p:cNvPr>
          <p:cNvSpPr>
            <a:spLocks noGrp="1"/>
          </p:cNvSpPr>
          <p:nvPr>
            <p:ph type="dt" sz="half" idx="10"/>
          </p:nvPr>
        </p:nvSpPr>
        <p:spPr/>
        <p:txBody>
          <a:bodyPr/>
          <a:lstStyle/>
          <a:p>
            <a:fld id="{FDC84CF3-DD60-417D-9B39-993AD6D01D42}" type="datetimeFigureOut">
              <a:rPr lang="en-US" smtClean="0">
                <a:solidFill>
                  <a:prstClr val="black">
                    <a:tint val="75000"/>
                  </a:prstClr>
                </a:solidFill>
              </a:rPr>
              <a:pPr/>
              <a:t>10/21/2023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882428A-F327-4146-A522-EA304225814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82B4B23-E33B-461E-B87F-A134C2BC1AAE}"/>
              </a:ext>
            </a:extLst>
          </p:cNvPr>
          <p:cNvSpPr>
            <a:spLocks noGrp="1"/>
          </p:cNvSpPr>
          <p:nvPr>
            <p:ph type="sldNum" sz="quarter" idx="12"/>
          </p:nvPr>
        </p:nvSpPr>
        <p:spPr/>
        <p:txBody>
          <a:bodyPr/>
          <a:lstStyle/>
          <a:p>
            <a:fld id="{27B02391-521B-4D2F-A803-CA46B74884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1085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986E53-760F-4379-A391-15EABDFAFB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AAAEFC9-D677-455B-B088-47B1C6C933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382E7A0-6961-4D75-90AA-DA8580A89F52}"/>
              </a:ext>
            </a:extLst>
          </p:cNvPr>
          <p:cNvSpPr>
            <a:spLocks noGrp="1"/>
          </p:cNvSpPr>
          <p:nvPr>
            <p:ph type="dt" sz="half" idx="10"/>
          </p:nvPr>
        </p:nvSpPr>
        <p:spPr/>
        <p:txBody>
          <a:bodyPr/>
          <a:lstStyle/>
          <a:p>
            <a:fld id="{FDC84CF3-DD60-417D-9B39-993AD6D01D42}" type="datetimeFigureOut">
              <a:rPr lang="en-US" smtClean="0">
                <a:solidFill>
                  <a:prstClr val="black">
                    <a:tint val="75000"/>
                  </a:prstClr>
                </a:solidFill>
              </a:rPr>
              <a:pPr/>
              <a:t>10/21/2023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B9FE2DE-6A77-432D-B654-8342871287E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0904486-4B62-4CE7-86F5-D035E420869C}"/>
              </a:ext>
            </a:extLst>
          </p:cNvPr>
          <p:cNvSpPr>
            <a:spLocks noGrp="1"/>
          </p:cNvSpPr>
          <p:nvPr>
            <p:ph type="sldNum" sz="quarter" idx="12"/>
          </p:nvPr>
        </p:nvSpPr>
        <p:spPr/>
        <p:txBody>
          <a:bodyPr/>
          <a:lstStyle/>
          <a:p>
            <a:fld id="{27B02391-521B-4D2F-A803-CA46B74884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107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FE5EE93-23C4-4E50-99D9-06D9E1AE7E6F}"/>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50005CCE-A3EC-4D4B-BF63-BF6295E3B63C}"/>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7722BB6-F0D6-476E-A6AD-9FDBECD57883}"/>
              </a:ext>
            </a:extLst>
          </p:cNvPr>
          <p:cNvSpPr>
            <a:spLocks noGrp="1"/>
          </p:cNvSpPr>
          <p:nvPr>
            <p:ph type="dt" sz="half" idx="10"/>
          </p:nvPr>
        </p:nvSpPr>
        <p:spPr/>
        <p:txBody>
          <a:bodyPr/>
          <a:lstStyle/>
          <a:p>
            <a:fld id="{FDC84CF3-DD60-417D-9B39-993AD6D01D42}" type="datetimeFigureOut">
              <a:rPr lang="en-US" smtClean="0">
                <a:solidFill>
                  <a:prstClr val="black">
                    <a:tint val="75000"/>
                  </a:prstClr>
                </a:solidFill>
              </a:rPr>
              <a:pPr/>
              <a:t>10/21/2023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AEF5F9F2-CEEA-4D38-BF7F-7CC4C82AE04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C1843B8-4338-4D05-8135-117FB26596D9}"/>
              </a:ext>
            </a:extLst>
          </p:cNvPr>
          <p:cNvSpPr>
            <a:spLocks noGrp="1"/>
          </p:cNvSpPr>
          <p:nvPr>
            <p:ph type="sldNum" sz="quarter" idx="12"/>
          </p:nvPr>
        </p:nvSpPr>
        <p:spPr/>
        <p:txBody>
          <a:bodyPr/>
          <a:lstStyle/>
          <a:p>
            <a:fld id="{27B02391-521B-4D2F-A803-CA46B74884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057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7834" y="2870633"/>
            <a:ext cx="5930678"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10/21/2023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67052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DE5584-DA31-4C00-B77A-A352A44171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42F807B-B930-4A1E-9FA5-47CC356A36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A3781D6-FA8B-4999-A113-8402F2211484}"/>
              </a:ext>
            </a:extLst>
          </p:cNvPr>
          <p:cNvSpPr>
            <a:spLocks noGrp="1"/>
          </p:cNvSpPr>
          <p:nvPr>
            <p:ph type="dt" sz="half" idx="10"/>
          </p:nvPr>
        </p:nvSpPr>
        <p:spPr/>
        <p:txBody>
          <a:bodyPr/>
          <a:lstStyle/>
          <a:p>
            <a:fld id="{FDC84CF3-DD60-417D-9B39-993AD6D01D42}" type="datetimeFigureOut">
              <a:rPr lang="en-US" smtClean="0">
                <a:solidFill>
                  <a:prstClr val="black">
                    <a:tint val="75000"/>
                  </a:prstClr>
                </a:solidFill>
              </a:rPr>
              <a:pPr/>
              <a:t>10/21/2023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1CF97272-598F-480C-82AF-03C896C3F5C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56766F03-683F-4CB2-8CAB-88B74316D419}"/>
              </a:ext>
            </a:extLst>
          </p:cNvPr>
          <p:cNvSpPr>
            <a:spLocks noGrp="1"/>
          </p:cNvSpPr>
          <p:nvPr>
            <p:ph type="sldNum" sz="quarter" idx="12"/>
          </p:nvPr>
        </p:nvSpPr>
        <p:spPr/>
        <p:txBody>
          <a:bodyPr/>
          <a:lstStyle/>
          <a:p>
            <a:fld id="{27B02391-521B-4D2F-A803-CA46B74884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833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F8B1B1-BD87-4108-913A-90EFE2172C12}"/>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 xmlns:a16="http://schemas.microsoft.com/office/drawing/2014/main" id="{3790A941-CD84-4E74-A779-D33D6832E66A}"/>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B433380-44C3-41E6-A376-FDA7148EF76F}"/>
              </a:ext>
            </a:extLst>
          </p:cNvPr>
          <p:cNvSpPr>
            <a:spLocks noGrp="1"/>
          </p:cNvSpPr>
          <p:nvPr>
            <p:ph type="dt" sz="half" idx="10"/>
          </p:nvPr>
        </p:nvSpPr>
        <p:spPr/>
        <p:txBody>
          <a:bodyPr/>
          <a:lstStyle/>
          <a:p>
            <a:fld id="{FDC84CF3-DD60-417D-9B39-993AD6D01D42}" type="datetimeFigureOut">
              <a:rPr lang="en-US" smtClean="0">
                <a:solidFill>
                  <a:prstClr val="black">
                    <a:tint val="75000"/>
                  </a:prstClr>
                </a:solidFill>
              </a:rPr>
              <a:pPr/>
              <a:t>10/21/2023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CC18A5B-FB74-41B5-86AA-5543A417AE1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516381C0-2BED-4025-BDA5-8D01889A3AD2}"/>
              </a:ext>
            </a:extLst>
          </p:cNvPr>
          <p:cNvSpPr>
            <a:spLocks noGrp="1"/>
          </p:cNvSpPr>
          <p:nvPr>
            <p:ph type="sldNum" sz="quarter" idx="12"/>
          </p:nvPr>
        </p:nvSpPr>
        <p:spPr/>
        <p:txBody>
          <a:bodyPr/>
          <a:lstStyle/>
          <a:p>
            <a:fld id="{27B02391-521B-4D2F-A803-CA46B74884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70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5FE56F-7289-4215-AD78-861CA582C9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C211E59-F19E-4482-862C-1A03FA1222C9}"/>
              </a:ext>
            </a:extLst>
          </p:cNvPr>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EA6B069-850B-46A2-BDB9-DA3ECB1171A9}"/>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BBEF474-316D-4A08-9CCA-4C91EEF8F57A}"/>
              </a:ext>
            </a:extLst>
          </p:cNvPr>
          <p:cNvSpPr>
            <a:spLocks noGrp="1"/>
          </p:cNvSpPr>
          <p:nvPr>
            <p:ph type="dt" sz="half" idx="10"/>
          </p:nvPr>
        </p:nvSpPr>
        <p:spPr/>
        <p:txBody>
          <a:bodyPr/>
          <a:lstStyle/>
          <a:p>
            <a:fld id="{FDC84CF3-DD60-417D-9B39-993AD6D01D42}" type="datetimeFigureOut">
              <a:rPr lang="en-US" smtClean="0">
                <a:solidFill>
                  <a:prstClr val="black">
                    <a:tint val="75000"/>
                  </a:prstClr>
                </a:solidFill>
              </a:rPr>
              <a:pPr/>
              <a:t>10/21/2023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581729B3-127D-41A9-9EF7-61C7D401C13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01EF8391-6630-4E3F-BA21-A4E2007C27D2}"/>
              </a:ext>
            </a:extLst>
          </p:cNvPr>
          <p:cNvSpPr>
            <a:spLocks noGrp="1"/>
          </p:cNvSpPr>
          <p:nvPr>
            <p:ph type="sldNum" sz="quarter" idx="12"/>
          </p:nvPr>
        </p:nvSpPr>
        <p:spPr/>
        <p:txBody>
          <a:bodyPr/>
          <a:lstStyle/>
          <a:p>
            <a:fld id="{27B02391-521B-4D2F-A803-CA46B74884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37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A4F2FF-CE29-48F8-824C-50F0CFCB477B}"/>
              </a:ext>
            </a:extLst>
          </p:cNvPr>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9E6C8B10-C9EC-4E86-8053-9105D196A191}"/>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DDF47DA-FE8A-482A-BC0C-8249F6576F4B}"/>
              </a:ext>
            </a:extLst>
          </p:cNvPr>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1986EC45-6529-4716-8892-9AA1691F8AB4}"/>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76B65AA-034D-4007-B2C8-4D4369ECAA20}"/>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ADE83D03-9C96-44F4-932F-4E2B7A4BA022}"/>
              </a:ext>
            </a:extLst>
          </p:cNvPr>
          <p:cNvSpPr>
            <a:spLocks noGrp="1"/>
          </p:cNvSpPr>
          <p:nvPr>
            <p:ph type="dt" sz="half" idx="10"/>
          </p:nvPr>
        </p:nvSpPr>
        <p:spPr/>
        <p:txBody>
          <a:bodyPr/>
          <a:lstStyle/>
          <a:p>
            <a:fld id="{FDC84CF3-DD60-417D-9B39-993AD6D01D42}" type="datetimeFigureOut">
              <a:rPr lang="en-US" smtClean="0">
                <a:solidFill>
                  <a:prstClr val="black">
                    <a:tint val="75000"/>
                  </a:prstClr>
                </a:solidFill>
              </a:rPr>
              <a:pPr/>
              <a:t>10/21/2023</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BF6DFF97-FED7-4AC3-B1AA-224FF2D33B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FB7176D6-AB37-4E73-81F6-FE2A34AC5409}"/>
              </a:ext>
            </a:extLst>
          </p:cNvPr>
          <p:cNvSpPr>
            <a:spLocks noGrp="1"/>
          </p:cNvSpPr>
          <p:nvPr>
            <p:ph type="sldNum" sz="quarter" idx="12"/>
          </p:nvPr>
        </p:nvSpPr>
        <p:spPr/>
        <p:txBody>
          <a:bodyPr/>
          <a:lstStyle/>
          <a:p>
            <a:fld id="{27B02391-521B-4D2F-A803-CA46B74884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8077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8135DB-1500-4C00-9E96-68D8E5ECED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8C2CEED-EA5E-423C-B102-F89EB4A7628B}"/>
              </a:ext>
            </a:extLst>
          </p:cNvPr>
          <p:cNvSpPr>
            <a:spLocks noGrp="1"/>
          </p:cNvSpPr>
          <p:nvPr>
            <p:ph type="dt" sz="half" idx="10"/>
          </p:nvPr>
        </p:nvSpPr>
        <p:spPr/>
        <p:txBody>
          <a:bodyPr/>
          <a:lstStyle/>
          <a:p>
            <a:fld id="{FDC84CF3-DD60-417D-9B39-993AD6D01D42}" type="datetimeFigureOut">
              <a:rPr lang="en-US" smtClean="0">
                <a:solidFill>
                  <a:prstClr val="black">
                    <a:tint val="75000"/>
                  </a:prstClr>
                </a:solidFill>
              </a:rPr>
              <a:pPr/>
              <a:t>10/21/2023</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CEA3A2C9-BC27-4D81-8E72-A57FE37334E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99D2273B-303E-4910-BB75-66EECFCAAAB1}"/>
              </a:ext>
            </a:extLst>
          </p:cNvPr>
          <p:cNvSpPr>
            <a:spLocks noGrp="1"/>
          </p:cNvSpPr>
          <p:nvPr>
            <p:ph type="sldNum" sz="quarter" idx="12"/>
          </p:nvPr>
        </p:nvSpPr>
        <p:spPr/>
        <p:txBody>
          <a:bodyPr/>
          <a:lstStyle/>
          <a:p>
            <a:fld id="{27B02391-521B-4D2F-A803-CA46B74884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396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F00B12A-DD29-42C7-B1F6-DF71245A1144}"/>
              </a:ext>
            </a:extLst>
          </p:cNvPr>
          <p:cNvSpPr>
            <a:spLocks noGrp="1"/>
          </p:cNvSpPr>
          <p:nvPr>
            <p:ph type="dt" sz="half" idx="10"/>
          </p:nvPr>
        </p:nvSpPr>
        <p:spPr/>
        <p:txBody>
          <a:bodyPr/>
          <a:lstStyle/>
          <a:p>
            <a:fld id="{FDC84CF3-DD60-417D-9B39-993AD6D01D42}" type="datetimeFigureOut">
              <a:rPr lang="en-US" smtClean="0">
                <a:solidFill>
                  <a:prstClr val="black">
                    <a:tint val="75000"/>
                  </a:prstClr>
                </a:solidFill>
              </a:rPr>
              <a:pPr/>
              <a:t>10/21/2023</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98F65BE7-88B3-4DA8-893A-74E89547ADF4}"/>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AED35ECD-943F-4D89-B33E-C21DCB0E1795}"/>
              </a:ext>
            </a:extLst>
          </p:cNvPr>
          <p:cNvSpPr>
            <a:spLocks noGrp="1"/>
          </p:cNvSpPr>
          <p:nvPr>
            <p:ph type="sldNum" sz="quarter" idx="12"/>
          </p:nvPr>
        </p:nvSpPr>
        <p:spPr/>
        <p:txBody>
          <a:bodyPr/>
          <a:lstStyle/>
          <a:p>
            <a:fld id="{27B02391-521B-4D2F-A803-CA46B74884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675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3F7462-5F3F-4645-B232-01F9338FB788}"/>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 xmlns:a16="http://schemas.microsoft.com/office/drawing/2014/main" id="{3D7395A4-D89F-4EC7-84ED-F4B91EBDF2A0}"/>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A79B9F65-6EF0-4BC1-A824-5271D1537BB0}"/>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9B9FA2F-67CA-4AAC-8014-D39F890F1AC1}"/>
              </a:ext>
            </a:extLst>
          </p:cNvPr>
          <p:cNvSpPr>
            <a:spLocks noGrp="1"/>
          </p:cNvSpPr>
          <p:nvPr>
            <p:ph type="dt" sz="half" idx="10"/>
          </p:nvPr>
        </p:nvSpPr>
        <p:spPr/>
        <p:txBody>
          <a:bodyPr/>
          <a:lstStyle/>
          <a:p>
            <a:fld id="{FDC84CF3-DD60-417D-9B39-993AD6D01D42}" type="datetimeFigureOut">
              <a:rPr lang="en-US" smtClean="0">
                <a:solidFill>
                  <a:prstClr val="black">
                    <a:tint val="75000"/>
                  </a:prstClr>
                </a:solidFill>
              </a:rPr>
              <a:pPr/>
              <a:t>10/21/2023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2B56C372-C291-4B5A-B848-31F3C94723D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E9275DAB-F697-44CB-BCB9-45E2AE7DA4A5}"/>
              </a:ext>
            </a:extLst>
          </p:cNvPr>
          <p:cNvSpPr>
            <a:spLocks noGrp="1"/>
          </p:cNvSpPr>
          <p:nvPr>
            <p:ph type="sldNum" sz="quarter" idx="12"/>
          </p:nvPr>
        </p:nvSpPr>
        <p:spPr/>
        <p:txBody>
          <a:bodyPr/>
          <a:lstStyle/>
          <a:p>
            <a:fld id="{27B02391-521B-4D2F-A803-CA46B74884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9885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ADEF41-1AC5-417F-9CA6-0B7186228CDE}"/>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 xmlns:a16="http://schemas.microsoft.com/office/drawing/2014/main" id="{A8446DA0-29F4-47C9-AE84-A8E740160130}"/>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 xmlns:a16="http://schemas.microsoft.com/office/drawing/2014/main" id="{BC8D7810-281A-4BCC-A7C0-680537C95CBE}"/>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09FCC58-8E0C-4AD7-B859-F5888FBC2632}"/>
              </a:ext>
            </a:extLst>
          </p:cNvPr>
          <p:cNvSpPr>
            <a:spLocks noGrp="1"/>
          </p:cNvSpPr>
          <p:nvPr>
            <p:ph type="dt" sz="half" idx="10"/>
          </p:nvPr>
        </p:nvSpPr>
        <p:spPr/>
        <p:txBody>
          <a:bodyPr/>
          <a:lstStyle/>
          <a:p>
            <a:fld id="{FDC84CF3-DD60-417D-9B39-993AD6D01D42}" type="datetimeFigureOut">
              <a:rPr lang="en-US" smtClean="0">
                <a:solidFill>
                  <a:prstClr val="black">
                    <a:tint val="75000"/>
                  </a:prstClr>
                </a:solidFill>
              </a:rPr>
              <a:pPr/>
              <a:t>10/21/2023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E7C69AD-991B-4A20-8A79-149300D6C4D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8052BB7D-E3D4-4A36-A271-2FC557DB724C}"/>
              </a:ext>
            </a:extLst>
          </p:cNvPr>
          <p:cNvSpPr>
            <a:spLocks noGrp="1"/>
          </p:cNvSpPr>
          <p:nvPr>
            <p:ph type="sldNum" sz="quarter" idx="12"/>
          </p:nvPr>
        </p:nvSpPr>
        <p:spPr/>
        <p:txBody>
          <a:bodyPr/>
          <a:lstStyle/>
          <a:p>
            <a:fld id="{27B02391-521B-4D2F-A803-CA46B74884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744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2247C74-A192-41A1-8CE5-902775CAC3FB}"/>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66A37E12-113D-429D-A09C-EAB52CFFD432}"/>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9C2A2DA-D769-4880-A64B-AF1A5E92F0BA}"/>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26"/>
            <a:fld id="{FDC84CF3-DD60-417D-9B39-993AD6D01D42}" type="datetimeFigureOut">
              <a:rPr lang="en-US" smtClean="0">
                <a:solidFill>
                  <a:prstClr val="black">
                    <a:tint val="75000"/>
                  </a:prstClr>
                </a:solidFill>
              </a:rPr>
              <a:pPr defTabSz="914126"/>
              <a:t>10/21/2023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029B9A5-3C09-4C7B-96B8-DAE3AB8C6C28}"/>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26"/>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10F1418-72D2-4D6C-B22B-D8CCB01F2500}"/>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26"/>
            <a:fld id="{27B02391-521B-4D2F-A803-CA46B74884DF}"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388423388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95" r:id="rId12"/>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16000" contrast="4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C9D2BAF2-6E03-4B24-8EE4-0AF3286EFC48}"/>
              </a:ext>
            </a:extLst>
          </p:cNvPr>
          <p:cNvSpPr/>
          <p:nvPr/>
        </p:nvSpPr>
        <p:spPr>
          <a:xfrm>
            <a:off x="0" y="0"/>
            <a:ext cx="12188825" cy="6858000"/>
          </a:xfrm>
          <a:prstGeom prst="rect">
            <a:avLst/>
          </a:pr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 xmlns:a16="http://schemas.microsoft.com/office/drawing/2014/main" id="{4BC40016-3D54-46EE-B7F4-7A3055E60F17}"/>
              </a:ext>
            </a:extLst>
          </p:cNvPr>
          <p:cNvSpPr/>
          <p:nvPr/>
        </p:nvSpPr>
        <p:spPr>
          <a:xfrm>
            <a:off x="5031010" y="1866595"/>
            <a:ext cx="2125116" cy="1800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5" name="Group 14">
            <a:extLst>
              <a:ext uri="{FF2B5EF4-FFF2-40B4-BE49-F238E27FC236}">
                <a16:creationId xmlns="" xmlns:a16="http://schemas.microsoft.com/office/drawing/2014/main" id="{A527ECBF-F076-4694-B91F-8EAFF87A06E3}"/>
              </a:ext>
            </a:extLst>
          </p:cNvPr>
          <p:cNvGrpSpPr/>
          <p:nvPr/>
        </p:nvGrpSpPr>
        <p:grpSpPr>
          <a:xfrm>
            <a:off x="5500064" y="2172347"/>
            <a:ext cx="1188696" cy="1188696"/>
            <a:chOff x="-3989388" y="1193800"/>
            <a:chExt cx="4470401" cy="4470400"/>
          </a:xfrm>
          <a:solidFill>
            <a:schemeClr val="bg1"/>
          </a:solidFill>
        </p:grpSpPr>
        <p:sp>
          <p:nvSpPr>
            <p:cNvPr id="10" name="Freeform 5">
              <a:extLst>
                <a:ext uri="{FF2B5EF4-FFF2-40B4-BE49-F238E27FC236}">
                  <a16:creationId xmlns="" xmlns:a16="http://schemas.microsoft.com/office/drawing/2014/main" id="{DAD737A6-1FDF-4E00-97AE-0DF3B576AE09}"/>
                </a:ext>
              </a:extLst>
            </p:cNvPr>
            <p:cNvSpPr>
              <a:spLocks noEditPoints="1"/>
            </p:cNvSpPr>
            <p:nvPr/>
          </p:nvSpPr>
          <p:spPr bwMode="auto">
            <a:xfrm>
              <a:off x="-3989388" y="1193800"/>
              <a:ext cx="4470401" cy="4470400"/>
            </a:xfrm>
            <a:custGeom>
              <a:avLst/>
              <a:gdLst>
                <a:gd name="T0" fmla="*/ 1472 w 1472"/>
                <a:gd name="T1" fmla="*/ 197 h 1472"/>
                <a:gd name="T2" fmla="*/ 1472 w 1472"/>
                <a:gd name="T3" fmla="*/ 0 h 1472"/>
                <a:gd name="T4" fmla="*/ 0 w 1472"/>
                <a:gd name="T5" fmla="*/ 0 h 1472"/>
                <a:gd name="T6" fmla="*/ 0 w 1472"/>
                <a:gd name="T7" fmla="*/ 197 h 1472"/>
                <a:gd name="T8" fmla="*/ 50 w 1472"/>
                <a:gd name="T9" fmla="*/ 197 h 1472"/>
                <a:gd name="T10" fmla="*/ 50 w 1472"/>
                <a:gd name="T11" fmla="*/ 1177 h 1472"/>
                <a:gd name="T12" fmla="*/ 25 w 1472"/>
                <a:gd name="T13" fmla="*/ 1177 h 1472"/>
                <a:gd name="T14" fmla="*/ 0 w 1472"/>
                <a:gd name="T15" fmla="*/ 1202 h 1472"/>
                <a:gd name="T16" fmla="*/ 25 w 1472"/>
                <a:gd name="T17" fmla="*/ 1226 h 1472"/>
                <a:gd name="T18" fmla="*/ 711 w 1472"/>
                <a:gd name="T19" fmla="*/ 1226 h 1472"/>
                <a:gd name="T20" fmla="*/ 711 w 1472"/>
                <a:gd name="T21" fmla="*/ 1276 h 1472"/>
                <a:gd name="T22" fmla="*/ 712 w 1472"/>
                <a:gd name="T23" fmla="*/ 1279 h 1472"/>
                <a:gd name="T24" fmla="*/ 638 w 1472"/>
                <a:gd name="T25" fmla="*/ 1374 h 1472"/>
                <a:gd name="T26" fmla="*/ 736 w 1472"/>
                <a:gd name="T27" fmla="*/ 1472 h 1472"/>
                <a:gd name="T28" fmla="*/ 834 w 1472"/>
                <a:gd name="T29" fmla="*/ 1374 h 1472"/>
                <a:gd name="T30" fmla="*/ 760 w 1472"/>
                <a:gd name="T31" fmla="*/ 1279 h 1472"/>
                <a:gd name="T32" fmla="*/ 761 w 1472"/>
                <a:gd name="T33" fmla="*/ 1276 h 1472"/>
                <a:gd name="T34" fmla="*/ 761 w 1472"/>
                <a:gd name="T35" fmla="*/ 1226 h 1472"/>
                <a:gd name="T36" fmla="*/ 1447 w 1472"/>
                <a:gd name="T37" fmla="*/ 1226 h 1472"/>
                <a:gd name="T38" fmla="*/ 1472 w 1472"/>
                <a:gd name="T39" fmla="*/ 1202 h 1472"/>
                <a:gd name="T40" fmla="*/ 1447 w 1472"/>
                <a:gd name="T41" fmla="*/ 1177 h 1472"/>
                <a:gd name="T42" fmla="*/ 1423 w 1472"/>
                <a:gd name="T43" fmla="*/ 1177 h 1472"/>
                <a:gd name="T44" fmla="*/ 1423 w 1472"/>
                <a:gd name="T45" fmla="*/ 197 h 1472"/>
                <a:gd name="T46" fmla="*/ 1472 w 1472"/>
                <a:gd name="T47" fmla="*/ 197 h 1472"/>
                <a:gd name="T48" fmla="*/ 785 w 1472"/>
                <a:gd name="T49" fmla="*/ 1374 h 1472"/>
                <a:gd name="T50" fmla="*/ 736 w 1472"/>
                <a:gd name="T51" fmla="*/ 1423 h 1472"/>
                <a:gd name="T52" fmla="*/ 687 w 1472"/>
                <a:gd name="T53" fmla="*/ 1374 h 1472"/>
                <a:gd name="T54" fmla="*/ 736 w 1472"/>
                <a:gd name="T55" fmla="*/ 1325 h 1472"/>
                <a:gd name="T56" fmla="*/ 785 w 1472"/>
                <a:gd name="T57" fmla="*/ 1374 h 1472"/>
                <a:gd name="T58" fmla="*/ 50 w 1472"/>
                <a:gd name="T59" fmla="*/ 50 h 1472"/>
                <a:gd name="T60" fmla="*/ 1423 w 1472"/>
                <a:gd name="T61" fmla="*/ 50 h 1472"/>
                <a:gd name="T62" fmla="*/ 1423 w 1472"/>
                <a:gd name="T63" fmla="*/ 148 h 1472"/>
                <a:gd name="T64" fmla="*/ 50 w 1472"/>
                <a:gd name="T65" fmla="*/ 148 h 1472"/>
                <a:gd name="T66" fmla="*/ 50 w 1472"/>
                <a:gd name="T67" fmla="*/ 50 h 1472"/>
                <a:gd name="T68" fmla="*/ 1374 w 1472"/>
                <a:gd name="T69" fmla="*/ 1177 h 1472"/>
                <a:gd name="T70" fmla="*/ 98 w 1472"/>
                <a:gd name="T71" fmla="*/ 1177 h 1472"/>
                <a:gd name="T72" fmla="*/ 98 w 1472"/>
                <a:gd name="T73" fmla="*/ 197 h 1472"/>
                <a:gd name="T74" fmla="*/ 1374 w 1472"/>
                <a:gd name="T75" fmla="*/ 197 h 1472"/>
                <a:gd name="T76" fmla="*/ 1374 w 1472"/>
                <a:gd name="T77" fmla="*/ 1177 h 1472"/>
                <a:gd name="T78" fmla="*/ 1374 w 1472"/>
                <a:gd name="T79" fmla="*/ 1177 h 1472"/>
                <a:gd name="T80" fmla="*/ 1374 w 1472"/>
                <a:gd name="T81" fmla="*/ 1177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72" h="1472">
                  <a:moveTo>
                    <a:pt x="1472" y="197"/>
                  </a:moveTo>
                  <a:cubicBezTo>
                    <a:pt x="1472" y="0"/>
                    <a:pt x="1472" y="0"/>
                    <a:pt x="1472" y="0"/>
                  </a:cubicBezTo>
                  <a:cubicBezTo>
                    <a:pt x="0" y="0"/>
                    <a:pt x="0" y="0"/>
                    <a:pt x="0" y="0"/>
                  </a:cubicBezTo>
                  <a:cubicBezTo>
                    <a:pt x="0" y="197"/>
                    <a:pt x="0" y="197"/>
                    <a:pt x="0" y="197"/>
                  </a:cubicBezTo>
                  <a:cubicBezTo>
                    <a:pt x="50" y="197"/>
                    <a:pt x="50" y="197"/>
                    <a:pt x="50" y="197"/>
                  </a:cubicBezTo>
                  <a:cubicBezTo>
                    <a:pt x="50" y="1177"/>
                    <a:pt x="50" y="1177"/>
                    <a:pt x="50" y="1177"/>
                  </a:cubicBezTo>
                  <a:cubicBezTo>
                    <a:pt x="25" y="1177"/>
                    <a:pt x="25" y="1177"/>
                    <a:pt x="25" y="1177"/>
                  </a:cubicBezTo>
                  <a:cubicBezTo>
                    <a:pt x="11" y="1177"/>
                    <a:pt x="0" y="1188"/>
                    <a:pt x="0" y="1202"/>
                  </a:cubicBezTo>
                  <a:cubicBezTo>
                    <a:pt x="0" y="1215"/>
                    <a:pt x="11" y="1226"/>
                    <a:pt x="25" y="1226"/>
                  </a:cubicBezTo>
                  <a:cubicBezTo>
                    <a:pt x="711" y="1226"/>
                    <a:pt x="711" y="1226"/>
                    <a:pt x="711" y="1226"/>
                  </a:cubicBezTo>
                  <a:cubicBezTo>
                    <a:pt x="711" y="1276"/>
                    <a:pt x="711" y="1276"/>
                    <a:pt x="711" y="1276"/>
                  </a:cubicBezTo>
                  <a:cubicBezTo>
                    <a:pt x="711" y="1277"/>
                    <a:pt x="712" y="1278"/>
                    <a:pt x="712" y="1279"/>
                  </a:cubicBezTo>
                  <a:cubicBezTo>
                    <a:pt x="670" y="1290"/>
                    <a:pt x="638" y="1328"/>
                    <a:pt x="638" y="1374"/>
                  </a:cubicBezTo>
                  <a:cubicBezTo>
                    <a:pt x="638" y="1428"/>
                    <a:pt x="682" y="1472"/>
                    <a:pt x="736" y="1472"/>
                  </a:cubicBezTo>
                  <a:cubicBezTo>
                    <a:pt x="790" y="1472"/>
                    <a:pt x="834" y="1428"/>
                    <a:pt x="834" y="1374"/>
                  </a:cubicBezTo>
                  <a:cubicBezTo>
                    <a:pt x="834" y="1328"/>
                    <a:pt x="802" y="1290"/>
                    <a:pt x="760" y="1279"/>
                  </a:cubicBezTo>
                  <a:cubicBezTo>
                    <a:pt x="760" y="1278"/>
                    <a:pt x="761" y="1277"/>
                    <a:pt x="761" y="1276"/>
                  </a:cubicBezTo>
                  <a:cubicBezTo>
                    <a:pt x="761" y="1226"/>
                    <a:pt x="761" y="1226"/>
                    <a:pt x="761" y="1226"/>
                  </a:cubicBezTo>
                  <a:cubicBezTo>
                    <a:pt x="1447" y="1226"/>
                    <a:pt x="1447" y="1226"/>
                    <a:pt x="1447" y="1226"/>
                  </a:cubicBezTo>
                  <a:cubicBezTo>
                    <a:pt x="1461" y="1226"/>
                    <a:pt x="1472" y="1215"/>
                    <a:pt x="1472" y="1202"/>
                  </a:cubicBezTo>
                  <a:cubicBezTo>
                    <a:pt x="1472" y="1188"/>
                    <a:pt x="1461" y="1177"/>
                    <a:pt x="1447" y="1177"/>
                  </a:cubicBezTo>
                  <a:cubicBezTo>
                    <a:pt x="1423" y="1177"/>
                    <a:pt x="1423" y="1177"/>
                    <a:pt x="1423" y="1177"/>
                  </a:cubicBezTo>
                  <a:cubicBezTo>
                    <a:pt x="1423" y="197"/>
                    <a:pt x="1423" y="197"/>
                    <a:pt x="1423" y="197"/>
                  </a:cubicBezTo>
                  <a:lnTo>
                    <a:pt x="1472" y="197"/>
                  </a:lnTo>
                  <a:close/>
                  <a:moveTo>
                    <a:pt x="785" y="1374"/>
                  </a:moveTo>
                  <a:cubicBezTo>
                    <a:pt x="785" y="1401"/>
                    <a:pt x="763" y="1423"/>
                    <a:pt x="736" y="1423"/>
                  </a:cubicBezTo>
                  <a:cubicBezTo>
                    <a:pt x="709" y="1423"/>
                    <a:pt x="687" y="1401"/>
                    <a:pt x="687" y="1374"/>
                  </a:cubicBezTo>
                  <a:cubicBezTo>
                    <a:pt x="687" y="1347"/>
                    <a:pt x="709" y="1325"/>
                    <a:pt x="736" y="1325"/>
                  </a:cubicBezTo>
                  <a:cubicBezTo>
                    <a:pt x="763" y="1325"/>
                    <a:pt x="785" y="1347"/>
                    <a:pt x="785" y="1374"/>
                  </a:cubicBezTo>
                  <a:close/>
                  <a:moveTo>
                    <a:pt x="50" y="50"/>
                  </a:moveTo>
                  <a:cubicBezTo>
                    <a:pt x="1423" y="50"/>
                    <a:pt x="1423" y="50"/>
                    <a:pt x="1423" y="50"/>
                  </a:cubicBezTo>
                  <a:cubicBezTo>
                    <a:pt x="1423" y="148"/>
                    <a:pt x="1423" y="148"/>
                    <a:pt x="1423" y="148"/>
                  </a:cubicBezTo>
                  <a:cubicBezTo>
                    <a:pt x="50" y="148"/>
                    <a:pt x="50" y="148"/>
                    <a:pt x="50" y="148"/>
                  </a:cubicBezTo>
                  <a:lnTo>
                    <a:pt x="50" y="50"/>
                  </a:lnTo>
                  <a:close/>
                  <a:moveTo>
                    <a:pt x="1374" y="1177"/>
                  </a:moveTo>
                  <a:cubicBezTo>
                    <a:pt x="98" y="1177"/>
                    <a:pt x="98" y="1177"/>
                    <a:pt x="98" y="1177"/>
                  </a:cubicBezTo>
                  <a:cubicBezTo>
                    <a:pt x="98" y="197"/>
                    <a:pt x="98" y="197"/>
                    <a:pt x="98" y="197"/>
                  </a:cubicBezTo>
                  <a:cubicBezTo>
                    <a:pt x="1374" y="197"/>
                    <a:pt x="1374" y="197"/>
                    <a:pt x="1374" y="197"/>
                  </a:cubicBezTo>
                  <a:lnTo>
                    <a:pt x="1374" y="1177"/>
                  </a:lnTo>
                  <a:close/>
                  <a:moveTo>
                    <a:pt x="1374" y="1177"/>
                  </a:moveTo>
                  <a:cubicBezTo>
                    <a:pt x="1374" y="1177"/>
                    <a:pt x="1374" y="1177"/>
                    <a:pt x="1374" y="117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1" name="Freeform 6">
              <a:extLst>
                <a:ext uri="{FF2B5EF4-FFF2-40B4-BE49-F238E27FC236}">
                  <a16:creationId xmlns="" xmlns:a16="http://schemas.microsoft.com/office/drawing/2014/main" id="{DC5C6061-2CD2-4DBC-BE03-EF9183082E00}"/>
                </a:ext>
              </a:extLst>
            </p:cNvPr>
            <p:cNvSpPr>
              <a:spLocks noEditPoints="1"/>
            </p:cNvSpPr>
            <p:nvPr/>
          </p:nvSpPr>
          <p:spPr bwMode="auto">
            <a:xfrm>
              <a:off x="-3317875" y="2536825"/>
              <a:ext cx="819150" cy="147638"/>
            </a:xfrm>
            <a:custGeom>
              <a:avLst/>
              <a:gdLst>
                <a:gd name="T0" fmla="*/ 25 w 270"/>
                <a:gd name="T1" fmla="*/ 49 h 49"/>
                <a:gd name="T2" fmla="*/ 245 w 270"/>
                <a:gd name="T3" fmla="*/ 49 h 49"/>
                <a:gd name="T4" fmla="*/ 270 w 270"/>
                <a:gd name="T5" fmla="*/ 24 h 49"/>
                <a:gd name="T6" fmla="*/ 245 w 270"/>
                <a:gd name="T7" fmla="*/ 0 h 49"/>
                <a:gd name="T8" fmla="*/ 25 w 270"/>
                <a:gd name="T9" fmla="*/ 0 h 49"/>
                <a:gd name="T10" fmla="*/ 0 w 270"/>
                <a:gd name="T11" fmla="*/ 24 h 49"/>
                <a:gd name="T12" fmla="*/ 25 w 270"/>
                <a:gd name="T13" fmla="*/ 49 h 49"/>
                <a:gd name="T14" fmla="*/ 25 w 270"/>
                <a:gd name="T15" fmla="*/ 49 h 49"/>
                <a:gd name="T16" fmla="*/ 25 w 270"/>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49">
                  <a:moveTo>
                    <a:pt x="25" y="49"/>
                  </a:moveTo>
                  <a:cubicBezTo>
                    <a:pt x="245" y="49"/>
                    <a:pt x="245" y="49"/>
                    <a:pt x="245" y="49"/>
                  </a:cubicBezTo>
                  <a:cubicBezTo>
                    <a:pt x="259" y="49"/>
                    <a:pt x="270" y="38"/>
                    <a:pt x="270" y="24"/>
                  </a:cubicBezTo>
                  <a:cubicBezTo>
                    <a:pt x="270" y="11"/>
                    <a:pt x="259" y="0"/>
                    <a:pt x="245" y="0"/>
                  </a:cubicBezTo>
                  <a:cubicBezTo>
                    <a:pt x="25" y="0"/>
                    <a:pt x="25" y="0"/>
                    <a:pt x="25" y="0"/>
                  </a:cubicBezTo>
                  <a:cubicBezTo>
                    <a:pt x="11" y="0"/>
                    <a:pt x="0" y="11"/>
                    <a:pt x="0" y="24"/>
                  </a:cubicBezTo>
                  <a:cubicBezTo>
                    <a:pt x="0" y="38"/>
                    <a:pt x="11" y="49"/>
                    <a:pt x="25" y="49"/>
                  </a:cubicBezTo>
                  <a:close/>
                  <a:moveTo>
                    <a:pt x="25" y="49"/>
                  </a:moveTo>
                  <a:cubicBezTo>
                    <a:pt x="25" y="49"/>
                    <a:pt x="25" y="49"/>
                    <a:pt x="25" y="4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2" name="Freeform 7">
              <a:extLst>
                <a:ext uri="{FF2B5EF4-FFF2-40B4-BE49-F238E27FC236}">
                  <a16:creationId xmlns="" xmlns:a16="http://schemas.microsoft.com/office/drawing/2014/main" id="{1A2C93A8-F05E-4B83-ABB2-C5EE60C3FE5E}"/>
                </a:ext>
              </a:extLst>
            </p:cNvPr>
            <p:cNvSpPr>
              <a:spLocks noEditPoints="1"/>
            </p:cNvSpPr>
            <p:nvPr/>
          </p:nvSpPr>
          <p:spPr bwMode="auto">
            <a:xfrm>
              <a:off x="-3317875" y="2311400"/>
              <a:ext cx="522288" cy="149225"/>
            </a:xfrm>
            <a:custGeom>
              <a:avLst/>
              <a:gdLst>
                <a:gd name="T0" fmla="*/ 25 w 172"/>
                <a:gd name="T1" fmla="*/ 49 h 49"/>
                <a:gd name="T2" fmla="*/ 147 w 172"/>
                <a:gd name="T3" fmla="*/ 49 h 49"/>
                <a:gd name="T4" fmla="*/ 172 w 172"/>
                <a:gd name="T5" fmla="*/ 25 h 49"/>
                <a:gd name="T6" fmla="*/ 147 w 172"/>
                <a:gd name="T7" fmla="*/ 0 h 49"/>
                <a:gd name="T8" fmla="*/ 25 w 172"/>
                <a:gd name="T9" fmla="*/ 0 h 49"/>
                <a:gd name="T10" fmla="*/ 0 w 172"/>
                <a:gd name="T11" fmla="*/ 25 h 49"/>
                <a:gd name="T12" fmla="*/ 25 w 172"/>
                <a:gd name="T13" fmla="*/ 49 h 49"/>
                <a:gd name="T14" fmla="*/ 25 w 172"/>
                <a:gd name="T15" fmla="*/ 49 h 49"/>
                <a:gd name="T16" fmla="*/ 25 w 172"/>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49">
                  <a:moveTo>
                    <a:pt x="25" y="49"/>
                  </a:moveTo>
                  <a:cubicBezTo>
                    <a:pt x="147" y="49"/>
                    <a:pt x="147" y="49"/>
                    <a:pt x="147" y="49"/>
                  </a:cubicBezTo>
                  <a:cubicBezTo>
                    <a:pt x="161" y="49"/>
                    <a:pt x="172" y="38"/>
                    <a:pt x="172" y="25"/>
                  </a:cubicBezTo>
                  <a:cubicBezTo>
                    <a:pt x="172" y="11"/>
                    <a:pt x="161" y="0"/>
                    <a:pt x="147" y="0"/>
                  </a:cubicBezTo>
                  <a:cubicBezTo>
                    <a:pt x="25" y="0"/>
                    <a:pt x="25" y="0"/>
                    <a:pt x="25" y="0"/>
                  </a:cubicBezTo>
                  <a:cubicBezTo>
                    <a:pt x="11" y="0"/>
                    <a:pt x="0" y="11"/>
                    <a:pt x="0" y="25"/>
                  </a:cubicBezTo>
                  <a:cubicBezTo>
                    <a:pt x="0" y="38"/>
                    <a:pt x="11" y="49"/>
                    <a:pt x="25" y="49"/>
                  </a:cubicBezTo>
                  <a:close/>
                  <a:moveTo>
                    <a:pt x="25" y="49"/>
                  </a:moveTo>
                  <a:cubicBezTo>
                    <a:pt x="25" y="49"/>
                    <a:pt x="25" y="49"/>
                    <a:pt x="25" y="4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3" name="Freeform 8">
              <a:extLst>
                <a:ext uri="{FF2B5EF4-FFF2-40B4-BE49-F238E27FC236}">
                  <a16:creationId xmlns="" xmlns:a16="http://schemas.microsoft.com/office/drawing/2014/main" id="{31FB0E8B-7DBF-43B9-AA69-9F592FEB0DFA}"/>
                </a:ext>
              </a:extLst>
            </p:cNvPr>
            <p:cNvSpPr>
              <a:spLocks noEditPoints="1"/>
            </p:cNvSpPr>
            <p:nvPr/>
          </p:nvSpPr>
          <p:spPr bwMode="auto">
            <a:xfrm>
              <a:off x="-3317875" y="2757488"/>
              <a:ext cx="819150" cy="149225"/>
            </a:xfrm>
            <a:custGeom>
              <a:avLst/>
              <a:gdLst>
                <a:gd name="T0" fmla="*/ 25 w 270"/>
                <a:gd name="T1" fmla="*/ 49 h 49"/>
                <a:gd name="T2" fmla="*/ 245 w 270"/>
                <a:gd name="T3" fmla="*/ 49 h 49"/>
                <a:gd name="T4" fmla="*/ 270 w 270"/>
                <a:gd name="T5" fmla="*/ 25 h 49"/>
                <a:gd name="T6" fmla="*/ 245 w 270"/>
                <a:gd name="T7" fmla="*/ 0 h 49"/>
                <a:gd name="T8" fmla="*/ 25 w 270"/>
                <a:gd name="T9" fmla="*/ 0 h 49"/>
                <a:gd name="T10" fmla="*/ 0 w 270"/>
                <a:gd name="T11" fmla="*/ 25 h 49"/>
                <a:gd name="T12" fmla="*/ 25 w 270"/>
                <a:gd name="T13" fmla="*/ 49 h 49"/>
                <a:gd name="T14" fmla="*/ 25 w 270"/>
                <a:gd name="T15" fmla="*/ 49 h 49"/>
                <a:gd name="T16" fmla="*/ 25 w 270"/>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49">
                  <a:moveTo>
                    <a:pt x="25" y="49"/>
                  </a:moveTo>
                  <a:cubicBezTo>
                    <a:pt x="245" y="49"/>
                    <a:pt x="245" y="49"/>
                    <a:pt x="245" y="49"/>
                  </a:cubicBezTo>
                  <a:cubicBezTo>
                    <a:pt x="259" y="49"/>
                    <a:pt x="270" y="38"/>
                    <a:pt x="270" y="25"/>
                  </a:cubicBezTo>
                  <a:cubicBezTo>
                    <a:pt x="270" y="11"/>
                    <a:pt x="259" y="0"/>
                    <a:pt x="245" y="0"/>
                  </a:cubicBezTo>
                  <a:cubicBezTo>
                    <a:pt x="25" y="0"/>
                    <a:pt x="25" y="0"/>
                    <a:pt x="25" y="0"/>
                  </a:cubicBezTo>
                  <a:cubicBezTo>
                    <a:pt x="11" y="0"/>
                    <a:pt x="0" y="11"/>
                    <a:pt x="0" y="25"/>
                  </a:cubicBezTo>
                  <a:cubicBezTo>
                    <a:pt x="0" y="38"/>
                    <a:pt x="11" y="49"/>
                    <a:pt x="25" y="49"/>
                  </a:cubicBezTo>
                  <a:close/>
                  <a:moveTo>
                    <a:pt x="25" y="49"/>
                  </a:moveTo>
                  <a:cubicBezTo>
                    <a:pt x="25" y="49"/>
                    <a:pt x="25" y="49"/>
                    <a:pt x="25" y="4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4" name="Freeform 9">
              <a:extLst>
                <a:ext uri="{FF2B5EF4-FFF2-40B4-BE49-F238E27FC236}">
                  <a16:creationId xmlns="" xmlns:a16="http://schemas.microsoft.com/office/drawing/2014/main" id="{75561420-0239-49B6-9DC9-46472C20B8C5}"/>
                </a:ext>
              </a:extLst>
            </p:cNvPr>
            <p:cNvSpPr>
              <a:spLocks noEditPoints="1"/>
            </p:cNvSpPr>
            <p:nvPr/>
          </p:nvSpPr>
          <p:spPr bwMode="auto">
            <a:xfrm>
              <a:off x="-3175000" y="2833688"/>
              <a:ext cx="2835276" cy="1487488"/>
            </a:xfrm>
            <a:custGeom>
              <a:avLst/>
              <a:gdLst>
                <a:gd name="T0" fmla="*/ 9 w 934"/>
                <a:gd name="T1" fmla="*/ 483 h 490"/>
                <a:gd name="T2" fmla="*/ 27 w 934"/>
                <a:gd name="T3" fmla="*/ 490 h 490"/>
                <a:gd name="T4" fmla="*/ 44 w 934"/>
                <a:gd name="T5" fmla="*/ 483 h 490"/>
                <a:gd name="T6" fmla="*/ 336 w 934"/>
                <a:gd name="T7" fmla="*/ 192 h 490"/>
                <a:gd name="T8" fmla="*/ 539 w 934"/>
                <a:gd name="T9" fmla="*/ 395 h 490"/>
                <a:gd name="T10" fmla="*/ 556 w 934"/>
                <a:gd name="T11" fmla="*/ 402 h 490"/>
                <a:gd name="T12" fmla="*/ 574 w 934"/>
                <a:gd name="T13" fmla="*/ 395 h 490"/>
                <a:gd name="T14" fmla="*/ 885 w 934"/>
                <a:gd name="T15" fmla="*/ 84 h 490"/>
                <a:gd name="T16" fmla="*/ 885 w 934"/>
                <a:gd name="T17" fmla="*/ 196 h 490"/>
                <a:gd name="T18" fmla="*/ 909 w 934"/>
                <a:gd name="T19" fmla="*/ 221 h 490"/>
                <a:gd name="T20" fmla="*/ 934 w 934"/>
                <a:gd name="T21" fmla="*/ 196 h 490"/>
                <a:gd name="T22" fmla="*/ 934 w 934"/>
                <a:gd name="T23" fmla="*/ 24 h 490"/>
                <a:gd name="T24" fmla="*/ 932 w 934"/>
                <a:gd name="T25" fmla="*/ 15 h 490"/>
                <a:gd name="T26" fmla="*/ 919 w 934"/>
                <a:gd name="T27" fmla="*/ 2 h 490"/>
                <a:gd name="T28" fmla="*/ 909 w 934"/>
                <a:gd name="T29" fmla="*/ 0 h 490"/>
                <a:gd name="T30" fmla="*/ 738 w 934"/>
                <a:gd name="T31" fmla="*/ 0 h 490"/>
                <a:gd name="T32" fmla="*/ 713 w 934"/>
                <a:gd name="T33" fmla="*/ 24 h 490"/>
                <a:gd name="T34" fmla="*/ 738 w 934"/>
                <a:gd name="T35" fmla="*/ 49 h 490"/>
                <a:gd name="T36" fmla="*/ 850 w 934"/>
                <a:gd name="T37" fmla="*/ 49 h 490"/>
                <a:gd name="T38" fmla="*/ 556 w 934"/>
                <a:gd name="T39" fmla="*/ 343 h 490"/>
                <a:gd name="T40" fmla="*/ 353 w 934"/>
                <a:gd name="T41" fmla="*/ 140 h 490"/>
                <a:gd name="T42" fmla="*/ 318 w 934"/>
                <a:gd name="T43" fmla="*/ 140 h 490"/>
                <a:gd name="T44" fmla="*/ 9 w 934"/>
                <a:gd name="T45" fmla="*/ 448 h 490"/>
                <a:gd name="T46" fmla="*/ 9 w 934"/>
                <a:gd name="T47" fmla="*/ 483 h 490"/>
                <a:gd name="T48" fmla="*/ 9 w 934"/>
                <a:gd name="T49" fmla="*/ 483 h 490"/>
                <a:gd name="T50" fmla="*/ 9 w 934"/>
                <a:gd name="T51" fmla="*/ 483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4" h="490">
                  <a:moveTo>
                    <a:pt x="9" y="483"/>
                  </a:moveTo>
                  <a:cubicBezTo>
                    <a:pt x="14" y="488"/>
                    <a:pt x="20" y="490"/>
                    <a:pt x="27" y="490"/>
                  </a:cubicBezTo>
                  <a:cubicBezTo>
                    <a:pt x="33" y="490"/>
                    <a:pt x="39" y="488"/>
                    <a:pt x="44" y="483"/>
                  </a:cubicBezTo>
                  <a:cubicBezTo>
                    <a:pt x="336" y="192"/>
                    <a:pt x="336" y="192"/>
                    <a:pt x="336" y="192"/>
                  </a:cubicBezTo>
                  <a:cubicBezTo>
                    <a:pt x="539" y="395"/>
                    <a:pt x="539" y="395"/>
                    <a:pt x="539" y="395"/>
                  </a:cubicBezTo>
                  <a:cubicBezTo>
                    <a:pt x="544" y="400"/>
                    <a:pt x="550" y="402"/>
                    <a:pt x="556" y="402"/>
                  </a:cubicBezTo>
                  <a:cubicBezTo>
                    <a:pt x="563" y="402"/>
                    <a:pt x="569" y="400"/>
                    <a:pt x="574" y="395"/>
                  </a:cubicBezTo>
                  <a:cubicBezTo>
                    <a:pt x="885" y="84"/>
                    <a:pt x="885" y="84"/>
                    <a:pt x="885" y="84"/>
                  </a:cubicBezTo>
                  <a:cubicBezTo>
                    <a:pt x="885" y="196"/>
                    <a:pt x="885" y="196"/>
                    <a:pt x="885" y="196"/>
                  </a:cubicBezTo>
                  <a:cubicBezTo>
                    <a:pt x="885" y="210"/>
                    <a:pt x="896" y="221"/>
                    <a:pt x="909" y="221"/>
                  </a:cubicBezTo>
                  <a:cubicBezTo>
                    <a:pt x="923" y="221"/>
                    <a:pt x="934" y="210"/>
                    <a:pt x="934" y="196"/>
                  </a:cubicBezTo>
                  <a:cubicBezTo>
                    <a:pt x="934" y="24"/>
                    <a:pt x="934" y="24"/>
                    <a:pt x="934" y="24"/>
                  </a:cubicBezTo>
                  <a:cubicBezTo>
                    <a:pt x="934" y="21"/>
                    <a:pt x="933" y="18"/>
                    <a:pt x="932" y="15"/>
                  </a:cubicBezTo>
                  <a:cubicBezTo>
                    <a:pt x="930" y="9"/>
                    <a:pt x="925" y="4"/>
                    <a:pt x="919" y="2"/>
                  </a:cubicBezTo>
                  <a:cubicBezTo>
                    <a:pt x="916" y="1"/>
                    <a:pt x="913" y="0"/>
                    <a:pt x="909" y="0"/>
                  </a:cubicBezTo>
                  <a:cubicBezTo>
                    <a:pt x="738" y="0"/>
                    <a:pt x="738" y="0"/>
                    <a:pt x="738" y="0"/>
                  </a:cubicBezTo>
                  <a:cubicBezTo>
                    <a:pt x="724" y="0"/>
                    <a:pt x="713" y="11"/>
                    <a:pt x="713" y="24"/>
                  </a:cubicBezTo>
                  <a:cubicBezTo>
                    <a:pt x="713" y="38"/>
                    <a:pt x="724" y="49"/>
                    <a:pt x="738" y="49"/>
                  </a:cubicBezTo>
                  <a:cubicBezTo>
                    <a:pt x="850" y="49"/>
                    <a:pt x="850" y="49"/>
                    <a:pt x="850" y="49"/>
                  </a:cubicBezTo>
                  <a:cubicBezTo>
                    <a:pt x="556" y="343"/>
                    <a:pt x="556" y="343"/>
                    <a:pt x="556" y="343"/>
                  </a:cubicBezTo>
                  <a:cubicBezTo>
                    <a:pt x="353" y="140"/>
                    <a:pt x="353" y="140"/>
                    <a:pt x="353" y="140"/>
                  </a:cubicBezTo>
                  <a:cubicBezTo>
                    <a:pt x="343" y="130"/>
                    <a:pt x="328" y="130"/>
                    <a:pt x="318" y="140"/>
                  </a:cubicBezTo>
                  <a:cubicBezTo>
                    <a:pt x="9" y="448"/>
                    <a:pt x="9" y="448"/>
                    <a:pt x="9" y="448"/>
                  </a:cubicBezTo>
                  <a:cubicBezTo>
                    <a:pt x="0" y="458"/>
                    <a:pt x="0" y="474"/>
                    <a:pt x="9" y="483"/>
                  </a:cubicBezTo>
                  <a:close/>
                  <a:moveTo>
                    <a:pt x="9" y="483"/>
                  </a:moveTo>
                  <a:cubicBezTo>
                    <a:pt x="9" y="483"/>
                    <a:pt x="9" y="483"/>
                    <a:pt x="9" y="48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6" name="TextBox 15">
            <a:extLst>
              <a:ext uri="{FF2B5EF4-FFF2-40B4-BE49-F238E27FC236}">
                <a16:creationId xmlns="" xmlns:a16="http://schemas.microsoft.com/office/drawing/2014/main" id="{5052CEEB-1510-4449-A435-7628D31D6F07}"/>
              </a:ext>
            </a:extLst>
          </p:cNvPr>
          <p:cNvSpPr txBox="1"/>
          <p:nvPr/>
        </p:nvSpPr>
        <p:spPr>
          <a:xfrm>
            <a:off x="117748" y="3797095"/>
            <a:ext cx="12071077" cy="2893100"/>
          </a:xfrm>
          <a:prstGeom prst="rect">
            <a:avLst/>
          </a:prstGeom>
          <a:noFill/>
        </p:spPr>
        <p:txBody>
          <a:bodyPr wrap="square" rtlCol="0">
            <a:spAutoFit/>
          </a:bodyPr>
          <a:lstStyle/>
          <a:p>
            <a:pPr algn="ctr"/>
            <a:r>
              <a:rPr lang="ar-IQ" sz="5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ادارة الموارد البشرية</a:t>
            </a:r>
            <a:endParaRPr lang="en-IN" sz="5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ar-IQ"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أ.م.د. سمية عباس مجيد</a:t>
            </a:r>
          </a:p>
          <a:p>
            <a:pPr algn="ctr"/>
            <a:r>
              <a:rPr lang="ar-IQ"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تقديم الطالب : عبد الله سمير محمد</a:t>
            </a:r>
          </a:p>
          <a:p>
            <a:pPr algn="ctr"/>
            <a:r>
              <a:rPr lang="ar-IQ" b="1" dirty="0">
                <a:solidFill>
                  <a:schemeClr val="bg1"/>
                </a:solidFill>
                <a:latin typeface="Open Sans" panose="020B0606030504020204" pitchFamily="34" charset="0"/>
                <a:ea typeface="Open Sans" panose="020B0606030504020204" pitchFamily="34" charset="0"/>
                <a:cs typeface="Open Sans" panose="020B0606030504020204" pitchFamily="34" charset="0"/>
              </a:rPr>
              <a:t>عنوان المحاضرة : ستراتيجية ادارة الموارد البشرية التطور والادوار لادارة الموارد البشرية</a:t>
            </a:r>
          </a:p>
          <a:p>
            <a:pPr algn="ctr"/>
            <a:endParaRPr lang="en-IN" sz="4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27584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0"/>
                    </a14:imgEffect>
                  </a14:imgLayer>
                </a14:imgProps>
              </a:ext>
            </a:extLst>
          </a:blip>
          <a:srcRect/>
          <a:stretch>
            <a:fillRect t="-39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9B25E681-9DF4-45C4-9BA6-3745CE49052E}"/>
              </a:ext>
            </a:extLst>
          </p:cNvPr>
          <p:cNvSpPr/>
          <p:nvPr/>
        </p:nvSpPr>
        <p:spPr>
          <a:xfrm>
            <a:off x="5585590" y="-7034"/>
            <a:ext cx="6598469" cy="686503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Oval 2">
            <a:extLst>
              <a:ext uri="{FF2B5EF4-FFF2-40B4-BE49-F238E27FC236}">
                <a16:creationId xmlns="" xmlns:a16="http://schemas.microsoft.com/office/drawing/2014/main" id="{867CA7E0-FC2F-426B-89DC-458AD3B6F87F}"/>
              </a:ext>
            </a:extLst>
          </p:cNvPr>
          <p:cNvSpPr/>
          <p:nvPr/>
        </p:nvSpPr>
        <p:spPr>
          <a:xfrm>
            <a:off x="10990954" y="181731"/>
            <a:ext cx="866866" cy="8668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latin typeface="Open Sans" panose="020B0606030504020204" pitchFamily="34" charset="0"/>
                <a:ea typeface="Open Sans" panose="020B0606030504020204" pitchFamily="34" charset="0"/>
                <a:cs typeface="Open Sans" panose="020B0606030504020204" pitchFamily="34" charset="0"/>
              </a:rPr>
              <a:t>01</a:t>
            </a:r>
          </a:p>
        </p:txBody>
      </p:sp>
      <p:sp>
        <p:nvSpPr>
          <p:cNvPr id="18" name="Oval 17">
            <a:extLst>
              <a:ext uri="{FF2B5EF4-FFF2-40B4-BE49-F238E27FC236}">
                <a16:creationId xmlns="" xmlns:a16="http://schemas.microsoft.com/office/drawing/2014/main" id="{6DB80884-6B51-44BD-8FC2-16679B8EAB14}"/>
              </a:ext>
            </a:extLst>
          </p:cNvPr>
          <p:cNvSpPr/>
          <p:nvPr/>
        </p:nvSpPr>
        <p:spPr>
          <a:xfrm>
            <a:off x="10971179" y="1092941"/>
            <a:ext cx="866866" cy="8668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latin typeface="Open Sans" panose="020B0606030504020204" pitchFamily="34" charset="0"/>
                <a:ea typeface="Open Sans" panose="020B0606030504020204" pitchFamily="34" charset="0"/>
                <a:cs typeface="Open Sans" panose="020B0606030504020204" pitchFamily="34" charset="0"/>
              </a:rPr>
              <a:t>02</a:t>
            </a:r>
          </a:p>
        </p:txBody>
      </p:sp>
      <p:sp>
        <p:nvSpPr>
          <p:cNvPr id="19" name="Oval 18">
            <a:extLst>
              <a:ext uri="{FF2B5EF4-FFF2-40B4-BE49-F238E27FC236}">
                <a16:creationId xmlns="" xmlns:a16="http://schemas.microsoft.com/office/drawing/2014/main" id="{7E4C3F9B-F7D3-41E0-A90F-B184C032C4CF}"/>
              </a:ext>
            </a:extLst>
          </p:cNvPr>
          <p:cNvSpPr/>
          <p:nvPr/>
        </p:nvSpPr>
        <p:spPr>
          <a:xfrm>
            <a:off x="10984227" y="2020833"/>
            <a:ext cx="866866" cy="8668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latin typeface="Open Sans" panose="020B0606030504020204" pitchFamily="34" charset="0"/>
                <a:ea typeface="Open Sans" panose="020B0606030504020204" pitchFamily="34" charset="0"/>
                <a:cs typeface="Open Sans" panose="020B0606030504020204" pitchFamily="34" charset="0"/>
              </a:rPr>
              <a:t>03</a:t>
            </a:r>
          </a:p>
        </p:txBody>
      </p:sp>
      <p:sp>
        <p:nvSpPr>
          <p:cNvPr id="20" name="Oval 19">
            <a:extLst>
              <a:ext uri="{FF2B5EF4-FFF2-40B4-BE49-F238E27FC236}">
                <a16:creationId xmlns="" xmlns:a16="http://schemas.microsoft.com/office/drawing/2014/main" id="{F94E0E9B-1611-466B-A795-D5B9F4AC271C}"/>
              </a:ext>
            </a:extLst>
          </p:cNvPr>
          <p:cNvSpPr/>
          <p:nvPr/>
        </p:nvSpPr>
        <p:spPr>
          <a:xfrm>
            <a:off x="10994672" y="2993069"/>
            <a:ext cx="866866" cy="8668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latin typeface="Open Sans" panose="020B0606030504020204" pitchFamily="34" charset="0"/>
                <a:ea typeface="Open Sans" panose="020B0606030504020204" pitchFamily="34" charset="0"/>
                <a:cs typeface="Open Sans" panose="020B0606030504020204" pitchFamily="34" charset="0"/>
              </a:rPr>
              <a:t>04</a:t>
            </a:r>
          </a:p>
        </p:txBody>
      </p:sp>
      <p:sp>
        <p:nvSpPr>
          <p:cNvPr id="21" name="Oval 20">
            <a:extLst>
              <a:ext uri="{FF2B5EF4-FFF2-40B4-BE49-F238E27FC236}">
                <a16:creationId xmlns="" xmlns:a16="http://schemas.microsoft.com/office/drawing/2014/main" id="{B923076C-4C44-404D-947F-FDD5087AC5E3}"/>
              </a:ext>
            </a:extLst>
          </p:cNvPr>
          <p:cNvSpPr/>
          <p:nvPr/>
        </p:nvSpPr>
        <p:spPr>
          <a:xfrm>
            <a:off x="10990954" y="3939995"/>
            <a:ext cx="866866" cy="8668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latin typeface="Open Sans" panose="020B0606030504020204" pitchFamily="34" charset="0"/>
                <a:ea typeface="Open Sans" panose="020B0606030504020204" pitchFamily="34" charset="0"/>
                <a:cs typeface="Open Sans" panose="020B0606030504020204" pitchFamily="34" charset="0"/>
              </a:rPr>
              <a:t>05</a:t>
            </a:r>
          </a:p>
        </p:txBody>
      </p:sp>
      <p:sp>
        <p:nvSpPr>
          <p:cNvPr id="22" name="Rectangle 21">
            <a:extLst>
              <a:ext uri="{FF2B5EF4-FFF2-40B4-BE49-F238E27FC236}">
                <a16:creationId xmlns="" xmlns:a16="http://schemas.microsoft.com/office/drawing/2014/main" id="{A8F9EE3C-EF80-4724-9799-42E08C64A303}"/>
              </a:ext>
            </a:extLst>
          </p:cNvPr>
          <p:cNvSpPr/>
          <p:nvPr/>
        </p:nvSpPr>
        <p:spPr>
          <a:xfrm>
            <a:off x="6382444" y="445887"/>
            <a:ext cx="4464496" cy="338554"/>
          </a:xfrm>
          <a:prstGeom prst="rect">
            <a:avLst/>
          </a:prstGeom>
        </p:spPr>
        <p:txBody>
          <a:bodyPr wrap="square">
            <a:spAutoFit/>
          </a:bodyPr>
          <a:lstStyle/>
          <a:p>
            <a:pPr algn="r" rtl="1" fontAlgn="base"/>
            <a:r>
              <a:rPr lang="ar-IQ"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التعرف على ماهية ستراتيجية الموارد البشرية</a:t>
            </a:r>
            <a:endParaRPr lang="en-IN" sz="1600"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 xmlns:a16="http://schemas.microsoft.com/office/drawing/2014/main" id="{9C3275FC-A0E2-4462-B62E-526CF975CD32}"/>
              </a:ext>
            </a:extLst>
          </p:cNvPr>
          <p:cNvSpPr/>
          <p:nvPr/>
        </p:nvSpPr>
        <p:spPr>
          <a:xfrm>
            <a:off x="6454452" y="2221791"/>
            <a:ext cx="4464496" cy="338554"/>
          </a:xfrm>
          <a:prstGeom prst="rect">
            <a:avLst/>
          </a:prstGeom>
        </p:spPr>
        <p:txBody>
          <a:bodyPr wrap="square">
            <a:spAutoFit/>
          </a:bodyPr>
          <a:lstStyle/>
          <a:p>
            <a:pPr algn="r" rtl="1" fontAlgn="base"/>
            <a:r>
              <a:rPr lang="ar-IQ"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الأدوار الستراتيجية لادارة الموارد البشرية</a:t>
            </a:r>
            <a:endParaRPr lang="en-IN" sz="1600" dirty="0">
              <a:solidFill>
                <a:schemeClr val="bg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 xmlns:a16="http://schemas.microsoft.com/office/drawing/2014/main" id="{2385D78C-C0BA-4D3C-BC91-F2D9E3A47C7D}"/>
              </a:ext>
            </a:extLst>
          </p:cNvPr>
          <p:cNvSpPr/>
          <p:nvPr/>
        </p:nvSpPr>
        <p:spPr>
          <a:xfrm>
            <a:off x="6022404" y="3075993"/>
            <a:ext cx="4896544" cy="338554"/>
          </a:xfrm>
          <a:prstGeom prst="rect">
            <a:avLst/>
          </a:prstGeom>
        </p:spPr>
        <p:txBody>
          <a:bodyPr wrap="square">
            <a:spAutoFit/>
          </a:bodyPr>
          <a:lstStyle/>
          <a:p>
            <a:pPr algn="r" rtl="1" fontAlgn="base"/>
            <a:r>
              <a:rPr lang="ar-IQ"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ادوار الموارد البشرية في الاقتصاد القائم على المعرفة</a:t>
            </a:r>
            <a:endParaRPr lang="en-IN" sz="1600" dirty="0">
              <a:solidFill>
                <a:schemeClr val="bg1"/>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 xmlns:a16="http://schemas.microsoft.com/office/drawing/2014/main" id="{F1FE223A-20B8-480F-8366-49FC612517D0}"/>
              </a:ext>
            </a:extLst>
          </p:cNvPr>
          <p:cNvSpPr/>
          <p:nvPr/>
        </p:nvSpPr>
        <p:spPr>
          <a:xfrm>
            <a:off x="5543402" y="4012503"/>
            <a:ext cx="5400599" cy="338554"/>
          </a:xfrm>
          <a:prstGeom prst="rect">
            <a:avLst/>
          </a:prstGeom>
        </p:spPr>
        <p:txBody>
          <a:bodyPr wrap="square">
            <a:spAutoFit/>
          </a:bodyPr>
          <a:lstStyle/>
          <a:p>
            <a:pPr algn="r" rtl="1" fontAlgn="base"/>
            <a:r>
              <a:rPr lang="ar-IQ"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كفاءات الموارد البشرية الستراتيجية الحرجة لادارة الموارد البشرية </a:t>
            </a:r>
            <a:endParaRPr lang="en-IN" sz="16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 xmlns:a16="http://schemas.microsoft.com/office/drawing/2014/main" id="{6A07518E-A7DF-4E84-8A2D-32782BE667EE}"/>
              </a:ext>
            </a:extLst>
          </p:cNvPr>
          <p:cNvSpPr txBox="1"/>
          <p:nvPr/>
        </p:nvSpPr>
        <p:spPr>
          <a:xfrm>
            <a:off x="189756" y="181731"/>
            <a:ext cx="5400599" cy="646331"/>
          </a:xfrm>
          <a:prstGeom prst="rect">
            <a:avLst/>
          </a:prstGeom>
          <a:noFill/>
        </p:spPr>
        <p:txBody>
          <a:bodyPr wrap="square" rtlCol="0">
            <a:spAutoFit/>
          </a:bodyPr>
          <a:lstStyle/>
          <a:p>
            <a:pPr algn="ctr"/>
            <a:r>
              <a:rPr lang="ar-IQ"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العنوانين الرئيسة للمحاضرة</a:t>
            </a:r>
            <a:endParaRPr lang="en-IN"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Oval 13">
            <a:extLst>
              <a:ext uri="{FF2B5EF4-FFF2-40B4-BE49-F238E27FC236}">
                <a16:creationId xmlns="" xmlns:a16="http://schemas.microsoft.com/office/drawing/2014/main" id="{9BEE8FFC-7593-4A1E-9C7F-AD3CD6E44EB2}"/>
              </a:ext>
            </a:extLst>
          </p:cNvPr>
          <p:cNvSpPr/>
          <p:nvPr/>
        </p:nvSpPr>
        <p:spPr>
          <a:xfrm>
            <a:off x="10971179" y="4925534"/>
            <a:ext cx="866866" cy="8668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b="1" dirty="0">
                <a:latin typeface="Open Sans" panose="020B0606030504020204" pitchFamily="34" charset="0"/>
                <a:ea typeface="Open Sans" panose="020B0606030504020204" pitchFamily="34" charset="0"/>
                <a:cs typeface="Open Sans" panose="020B0606030504020204" pitchFamily="34" charset="0"/>
              </a:rPr>
              <a:t>06</a:t>
            </a:r>
            <a:endParaRPr lang="en-IN" b="1"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 xmlns:a16="http://schemas.microsoft.com/office/drawing/2014/main" id="{9D8D4397-EEF0-4A27-B053-557AEC01E21E}"/>
              </a:ext>
            </a:extLst>
          </p:cNvPr>
          <p:cNvSpPr/>
          <p:nvPr/>
        </p:nvSpPr>
        <p:spPr>
          <a:xfrm>
            <a:off x="5734372" y="5117020"/>
            <a:ext cx="5270176" cy="338554"/>
          </a:xfrm>
          <a:prstGeom prst="rect">
            <a:avLst/>
          </a:prstGeom>
        </p:spPr>
        <p:txBody>
          <a:bodyPr wrap="square">
            <a:spAutoFit/>
          </a:bodyPr>
          <a:lstStyle/>
          <a:p>
            <a:pPr algn="r" rtl="1" fontAlgn="base"/>
            <a:r>
              <a:rPr lang="ar-IQ"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الاستعانة بمصادر خارجية لتحسين فاعلية الموارد البشرية</a:t>
            </a:r>
            <a:endParaRPr lang="en-IN" sz="1600" dirty="0">
              <a:solidFill>
                <a:schemeClr val="bg1"/>
              </a:solidFill>
              <a:latin typeface="Arial" panose="020B0604020202020204" pitchFamily="34" charset="0"/>
              <a:cs typeface="Arial" panose="020B0604020202020204" pitchFamily="34" charset="0"/>
            </a:endParaRPr>
          </a:p>
        </p:txBody>
      </p:sp>
      <p:sp>
        <p:nvSpPr>
          <p:cNvPr id="16" name="Oval 15">
            <a:extLst>
              <a:ext uri="{FF2B5EF4-FFF2-40B4-BE49-F238E27FC236}">
                <a16:creationId xmlns="" xmlns:a16="http://schemas.microsoft.com/office/drawing/2014/main" id="{03BCCCF5-C561-4C7C-9563-44700A326BE3}"/>
              </a:ext>
            </a:extLst>
          </p:cNvPr>
          <p:cNvSpPr/>
          <p:nvPr/>
        </p:nvSpPr>
        <p:spPr>
          <a:xfrm>
            <a:off x="10992278" y="5867187"/>
            <a:ext cx="866866" cy="8668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b="1" dirty="0">
                <a:latin typeface="Open Sans" panose="020B0606030504020204" pitchFamily="34" charset="0"/>
                <a:ea typeface="Open Sans" panose="020B0606030504020204" pitchFamily="34" charset="0"/>
                <a:cs typeface="Open Sans" panose="020B0606030504020204" pitchFamily="34" charset="0"/>
              </a:rPr>
              <a:t>07</a:t>
            </a:r>
            <a:endParaRPr lang="en-IN" b="1" dirty="0">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 xmlns:a16="http://schemas.microsoft.com/office/drawing/2014/main" id="{E5D5E87B-CDE6-48F2-A16B-D1E6C2B53EC2}"/>
              </a:ext>
            </a:extLst>
          </p:cNvPr>
          <p:cNvSpPr/>
          <p:nvPr/>
        </p:nvSpPr>
        <p:spPr>
          <a:xfrm>
            <a:off x="5714051" y="6131343"/>
            <a:ext cx="5270176" cy="338554"/>
          </a:xfrm>
          <a:prstGeom prst="rect">
            <a:avLst/>
          </a:prstGeom>
        </p:spPr>
        <p:txBody>
          <a:bodyPr wrap="square">
            <a:spAutoFit/>
          </a:bodyPr>
          <a:lstStyle/>
          <a:p>
            <a:pPr algn="r" rtl="1" fontAlgn="base"/>
            <a:r>
              <a:rPr lang="ar-IQ"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معوقات الموارد البشرية الستراتيجية</a:t>
            </a:r>
            <a:endParaRPr lang="en-IN" sz="1600" dirty="0">
              <a:solidFill>
                <a:schemeClr val="bg1"/>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 xmlns:a16="http://schemas.microsoft.com/office/drawing/2014/main" id="{1A4AC297-CDD5-483E-A007-627365BDF803}"/>
              </a:ext>
            </a:extLst>
          </p:cNvPr>
          <p:cNvSpPr/>
          <p:nvPr/>
        </p:nvSpPr>
        <p:spPr>
          <a:xfrm>
            <a:off x="5734372" y="1357097"/>
            <a:ext cx="5179794" cy="584775"/>
          </a:xfrm>
          <a:prstGeom prst="rect">
            <a:avLst/>
          </a:prstGeom>
        </p:spPr>
        <p:txBody>
          <a:bodyPr wrap="square">
            <a:spAutoFit/>
          </a:bodyPr>
          <a:lstStyle/>
          <a:p>
            <a:pPr algn="r" rtl="1" fontAlgn="base"/>
            <a:r>
              <a:rPr lang="ar-IQ"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أوجه التمايز بين ادارة الموارد البشرية وادارة الموارد البشرية الستراتيجية</a:t>
            </a:r>
            <a:endParaRPr lang="en-IN"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6945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19C189F7-4794-49F8-BDED-911B2C5DD568}"/>
              </a:ext>
            </a:extLst>
          </p:cNvPr>
          <p:cNvSpPr/>
          <p:nvPr/>
        </p:nvSpPr>
        <p:spPr>
          <a:xfrm>
            <a:off x="0" y="0"/>
            <a:ext cx="12188825" cy="6858000"/>
          </a:xfrm>
          <a:prstGeom prst="rect">
            <a:avLst/>
          </a:pr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Freeform: Shape 47">
            <a:extLst>
              <a:ext uri="{FF2B5EF4-FFF2-40B4-BE49-F238E27FC236}">
                <a16:creationId xmlns="" xmlns:a16="http://schemas.microsoft.com/office/drawing/2014/main" id="{5C92A7EE-F958-45D7-B6CD-34B3E91E980A}"/>
              </a:ext>
            </a:extLst>
          </p:cNvPr>
          <p:cNvSpPr/>
          <p:nvPr/>
        </p:nvSpPr>
        <p:spPr>
          <a:xfrm>
            <a:off x="0" y="4725144"/>
            <a:ext cx="12188825" cy="2132856"/>
          </a:xfrm>
          <a:custGeom>
            <a:avLst/>
            <a:gdLst>
              <a:gd name="connsiteX0" fmla="*/ 6094412 w 12188825"/>
              <a:gd name="connsiteY0" fmla="*/ 0 h 2114437"/>
              <a:gd name="connsiteX1" fmla="*/ 6401871 w 12188825"/>
              <a:gd name="connsiteY1" fmla="*/ 341621 h 2114437"/>
              <a:gd name="connsiteX2" fmla="*/ 12188825 w 12188825"/>
              <a:gd name="connsiteY2" fmla="*/ 341621 h 2114437"/>
              <a:gd name="connsiteX3" fmla="*/ 12188825 w 12188825"/>
              <a:gd name="connsiteY3" fmla="*/ 2114437 h 2114437"/>
              <a:gd name="connsiteX4" fmla="*/ 0 w 12188825"/>
              <a:gd name="connsiteY4" fmla="*/ 2114437 h 2114437"/>
              <a:gd name="connsiteX5" fmla="*/ 0 w 12188825"/>
              <a:gd name="connsiteY5" fmla="*/ 341621 h 2114437"/>
              <a:gd name="connsiteX6" fmla="*/ 5786954 w 12188825"/>
              <a:gd name="connsiteY6" fmla="*/ 341621 h 211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825" h="2114437">
                <a:moveTo>
                  <a:pt x="6094412" y="0"/>
                </a:moveTo>
                <a:lnTo>
                  <a:pt x="6401871" y="341621"/>
                </a:lnTo>
                <a:lnTo>
                  <a:pt x="12188825" y="341621"/>
                </a:lnTo>
                <a:lnTo>
                  <a:pt x="12188825" y="2114437"/>
                </a:lnTo>
                <a:lnTo>
                  <a:pt x="0" y="2114437"/>
                </a:lnTo>
                <a:lnTo>
                  <a:pt x="0" y="341621"/>
                </a:lnTo>
                <a:lnTo>
                  <a:pt x="5786954" y="341621"/>
                </a:lnTo>
                <a:close/>
              </a:path>
            </a:pathLst>
          </a:custGeom>
          <a:solidFill>
            <a:schemeClr val="accent4">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 name="TextBox 48">
            <a:extLst>
              <a:ext uri="{FF2B5EF4-FFF2-40B4-BE49-F238E27FC236}">
                <a16:creationId xmlns="" xmlns:a16="http://schemas.microsoft.com/office/drawing/2014/main" id="{3626B79A-C8FF-4CAB-9008-C8B6A177C3D6}"/>
              </a:ext>
            </a:extLst>
          </p:cNvPr>
          <p:cNvSpPr txBox="1"/>
          <p:nvPr/>
        </p:nvSpPr>
        <p:spPr>
          <a:xfrm>
            <a:off x="117748" y="1255693"/>
            <a:ext cx="11892513" cy="5324535"/>
          </a:xfrm>
          <a:prstGeom prst="rect">
            <a:avLst/>
          </a:prstGeom>
          <a:noFill/>
        </p:spPr>
        <p:txBody>
          <a:bodyPr wrap="square" rtlCol="0">
            <a:spAutoFit/>
          </a:bodyPr>
          <a:lstStyle/>
          <a:p>
            <a:pPr algn="just" rtl="1"/>
            <a:r>
              <a:rPr lang="ar-IQ" sz="20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نتيجة للتطور والتقدم التكنولوجي الذي يشهده عالمنا اليوم ازدادت حـدة المنافسة ما بين المنظمات وهـذا أدى بدوره إلى التغيرات والتحولات المفاجئة في الأسواق والسياسات التسويقية ، وما رافق ذلك من اختلال اقتصادي ناجم عـن الأزمات المالية التي أثرت على مختلف عوامل البيئة الكلية والجزئية للمنظمات ، فهذه المنافسة لا تتوقف عند حد معين والسبب في ذلك ، أن المنظمات تتعرض إلى ضغوطات مستمرة من أجل زيادة تحسين نوعية المنتج التي تقدمه ، والعمـل بكفاءة وفاعلية ، والمنافسة بجودة المنتجات ذات التقنية العالية ، وهذا أجبر المنظمات للبحث وتعيين أشخاص قادرين على الاستجابة والتكيف هذه التغيرات . </a:t>
            </a:r>
          </a:p>
          <a:p>
            <a:pPr algn="just" rtl="1"/>
            <a:r>
              <a:rPr lang="ar-IQ" sz="20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ويقع على عاتق إدارة الموارد البشرية هذه المهمة في عملية استقطاب وتعيين الكفاءات والمبدعين كون هذه الإدارة تلعب دور كبير في تحقيق الإستراتيجية العامة للمنظمة ، وأن مدى فاعلية المنظمات في تحقيق رسالتها ، يتوقف إلى حـد كبير على مدى كفاءة مواردها البشرية ، وعلى ما يتمتع به أفرادها من مهارات وإبداعات ، كما وتكمن أهمية إدارة الموارد البشرية من واقع علاقتها المباشرة بالعاملين ، حيث تسعى دوما إلى تقييم أدائهم بهدف تطويره ، الأمر الذي ينعكس على كفاءة المنظمة ككل .</a:t>
            </a:r>
          </a:p>
          <a:p>
            <a:pPr algn="just" rtl="1"/>
            <a:r>
              <a:rPr lang="ar-IQ" sz="20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ويعتبر الاستثمار في الموارد البشرية أمرا في غاية الأهمية فالمورد البشري هو الثروة الحقيقية في المنظمات ، فالعنصر البشري بما لديه من قدرة على التجديد ، والإبداع ، والتطوير ، يمكنه أن يتغلب على ندرة الموارد الطبيعية ، وأن لا يجعلها عائقا نحو النمو والتقدم ، ولقد أيقنت الدول المتقدمة هذه الحقيقة ، فأحسنت التخطيط الاستراتيجي والإدارة الإستراتيجية للموارد البشرية، ونفذت برامج محددة لتنمية هذه الثروة منذ زمن طويل . </a:t>
            </a:r>
          </a:p>
          <a:p>
            <a:pPr algn="just" rtl="1"/>
            <a:endParaRPr lang="ar-IQ" sz="20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a:p>
            <a:pPr algn="just" rtl="1"/>
            <a:endParaRPr lang="ar-IQ" sz="20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a:p>
            <a:pPr algn="just" rtl="1"/>
            <a:r>
              <a:rPr lang="ar-IQ" sz="20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إن الدور الاستراتيجي المتطور للموارد البشرية المتميز يترجم في الانتقال بسياسات إدارة الموارد البشرية من الوضع الحالي إلى المستقبلي للمنظمة ، من خلال التخطيط الاستراتيجي لاحتياجاتها من الموارد البشرية وضبط مهامها بناء على رؤيتها ورسالتها , وأهدافها . ولكي تنجح إدارة الموارد البشرية في أداء هذا الدور لابد أن تتكاثف الجهود على مستوى المنظمة في العمل على توفير دعم الادارة العليا لدور إدارة الموارد البشرية في اتخاذ قراراتها ، اضافة الى توفير المعلومات لمديري إدارة الموارد البشرية التي تساعدهم في القيام بأدوارهم على اكمل وجه.</a:t>
            </a:r>
            <a:endParaRPr lang="en-IN" sz="20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6" name="Title 5">
            <a:extLst>
              <a:ext uri="{FF2B5EF4-FFF2-40B4-BE49-F238E27FC236}">
                <a16:creationId xmlns="" xmlns:a16="http://schemas.microsoft.com/office/drawing/2014/main" id="{CB59C861-F374-49A1-89A7-D2E6D0C7A8F6}"/>
              </a:ext>
            </a:extLst>
          </p:cNvPr>
          <p:cNvSpPr>
            <a:spLocks noGrp="1"/>
          </p:cNvSpPr>
          <p:nvPr>
            <p:ph type="title"/>
          </p:nvPr>
        </p:nvSpPr>
        <p:spPr>
          <a:xfrm>
            <a:off x="837981" y="138886"/>
            <a:ext cx="10512862" cy="977921"/>
          </a:xfrm>
        </p:spPr>
        <p:txBody>
          <a:bodyPr/>
          <a:lstStyle/>
          <a:p>
            <a:pPr algn="ctr"/>
            <a:r>
              <a:rPr lang="ar-IQ" dirty="0">
                <a:solidFill>
                  <a:schemeClr val="bg1"/>
                </a:solidFill>
                <a:latin typeface="Open Sans" panose="020B0606030504020204" pitchFamily="34" charset="0"/>
                <a:ea typeface="Open Sans" panose="020B0606030504020204" pitchFamily="34" charset="0"/>
                <a:cs typeface="Open Sans" panose="020B0606030504020204" pitchFamily="34" charset="0"/>
              </a:rPr>
              <a:t>توطئة</a:t>
            </a:r>
            <a:endParaRPr lang="en-IN"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9" name="Straight Connector 8">
            <a:extLst>
              <a:ext uri="{FF2B5EF4-FFF2-40B4-BE49-F238E27FC236}">
                <a16:creationId xmlns="" xmlns:a16="http://schemas.microsoft.com/office/drawing/2014/main" id="{91FDCFE1-AD06-45D7-BCD7-5635EC7A3B65}"/>
              </a:ext>
            </a:extLst>
          </p:cNvPr>
          <p:cNvCxnSpPr/>
          <p:nvPr/>
        </p:nvCxnSpPr>
        <p:spPr>
          <a:xfrm>
            <a:off x="4268568" y="5588189"/>
            <a:ext cx="0" cy="648072"/>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 xmlns:a16="http://schemas.microsoft.com/office/drawing/2014/main" id="{2715E492-F235-4F8B-9139-A0AEA45243B4}"/>
              </a:ext>
            </a:extLst>
          </p:cNvPr>
          <p:cNvCxnSpPr/>
          <p:nvPr/>
        </p:nvCxnSpPr>
        <p:spPr>
          <a:xfrm>
            <a:off x="7367905" y="5588189"/>
            <a:ext cx="0" cy="648072"/>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571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F2F92D-5E3F-48DD-8C02-C972A8708B7F}"/>
              </a:ext>
            </a:extLst>
          </p:cNvPr>
          <p:cNvSpPr>
            <a:spLocks noGrp="1"/>
          </p:cNvSpPr>
          <p:nvPr>
            <p:ph type="title"/>
          </p:nvPr>
        </p:nvSpPr>
        <p:spPr/>
        <p:txBody>
          <a:bodyPr/>
          <a:lstStyle/>
          <a:p>
            <a:pPr algn="ctr"/>
            <a:r>
              <a:rPr lang="ar-IQ"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محاور البحث</a:t>
            </a:r>
            <a:endParaRPr lang="en-IN"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Slide Number Placeholder 22">
            <a:extLst>
              <a:ext uri="{FF2B5EF4-FFF2-40B4-BE49-F238E27FC236}">
                <a16:creationId xmlns="" xmlns:a16="http://schemas.microsoft.com/office/drawing/2014/main" id="{C68EF812-F07B-4B4D-AA0C-647E662B34E7}"/>
              </a:ext>
            </a:extLst>
          </p:cNvPr>
          <p:cNvSpPr>
            <a:spLocks noGrp="1"/>
          </p:cNvSpPr>
          <p:nvPr>
            <p:ph type="sldNum" sz="quarter" idx="12"/>
          </p:nvPr>
        </p:nvSpPr>
        <p:spPr/>
        <p:txBody>
          <a:bodyPr/>
          <a:lstStyle/>
          <a:p>
            <a:fld id="{96E69268-9C8B-4EBF-A9EE-DC5DC2D48DC3}" type="slidenum">
              <a:rPr lang="en-US" smtClean="0"/>
              <a:pPr/>
              <a:t>4</a:t>
            </a:fld>
            <a:endParaRPr lang="en-US" dirty="0"/>
          </a:p>
        </p:txBody>
      </p:sp>
      <p:sp>
        <p:nvSpPr>
          <p:cNvPr id="3" name="Rectangle 2">
            <a:extLst>
              <a:ext uri="{FF2B5EF4-FFF2-40B4-BE49-F238E27FC236}">
                <a16:creationId xmlns="" xmlns:a16="http://schemas.microsoft.com/office/drawing/2014/main" id="{09E4C399-69EB-4AB8-9664-F1ACA6A6831B}"/>
              </a:ext>
            </a:extLst>
          </p:cNvPr>
          <p:cNvSpPr/>
          <p:nvPr/>
        </p:nvSpPr>
        <p:spPr>
          <a:xfrm>
            <a:off x="1893510" y="1846879"/>
            <a:ext cx="1343278" cy="13162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400" b="1" dirty="0">
                <a:latin typeface="Open Sans" panose="020B0606030504020204" pitchFamily="34" charset="0"/>
                <a:ea typeface="Open Sans" panose="020B0606030504020204" pitchFamily="34" charset="0"/>
                <a:cs typeface="Open Sans" panose="020B0606030504020204" pitchFamily="34" charset="0"/>
              </a:rPr>
              <a:t>01</a:t>
            </a:r>
          </a:p>
        </p:txBody>
      </p:sp>
      <p:sp>
        <p:nvSpPr>
          <p:cNvPr id="9" name="Rectangle 8">
            <a:extLst>
              <a:ext uri="{FF2B5EF4-FFF2-40B4-BE49-F238E27FC236}">
                <a16:creationId xmlns="" xmlns:a16="http://schemas.microsoft.com/office/drawing/2014/main" id="{7B5EFF69-5E18-49FC-AD3B-08F33EC7D3A6}"/>
              </a:ext>
            </a:extLst>
          </p:cNvPr>
          <p:cNvSpPr/>
          <p:nvPr/>
        </p:nvSpPr>
        <p:spPr>
          <a:xfrm>
            <a:off x="837982" y="3340901"/>
            <a:ext cx="3313972" cy="707886"/>
          </a:xfrm>
          <a:prstGeom prst="rect">
            <a:avLst/>
          </a:prstGeom>
        </p:spPr>
        <p:txBody>
          <a:bodyPr wrap="square">
            <a:spAutoFit/>
          </a:bodyPr>
          <a:lstStyle/>
          <a:p>
            <a:pPr algn="ctr" fontAlgn="base"/>
            <a:r>
              <a:rPr lang="ar-IQ"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التمايز بين الموارد البشرية والموارد البشرية الستراتيجية</a:t>
            </a:r>
            <a:endParaRPr lang="en-IN" sz="2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 xmlns:a16="http://schemas.microsoft.com/office/drawing/2014/main" id="{5D7CDA1E-9E34-40EA-97F2-A7143F8F7D50}"/>
              </a:ext>
            </a:extLst>
          </p:cNvPr>
          <p:cNvSpPr/>
          <p:nvPr/>
        </p:nvSpPr>
        <p:spPr>
          <a:xfrm>
            <a:off x="1196264" y="4367741"/>
            <a:ext cx="2737770" cy="2062103"/>
          </a:xfrm>
          <a:prstGeom prst="rect">
            <a:avLst/>
          </a:prstGeom>
        </p:spPr>
        <p:txBody>
          <a:bodyPr wrap="square">
            <a:spAutoFit/>
          </a:bodyPr>
          <a:lstStyle/>
          <a:p>
            <a:pPr algn="ctr" rtl="1" fontAlgn="base"/>
            <a:r>
              <a:rPr lang="ar-SA" sz="1600" b="1" dirty="0">
                <a:latin typeface="Sakkal Majalla" panose="02000000000000000000" pitchFamily="2" charset="-78"/>
                <a:cs typeface="Sakkal Majalla" panose="02000000000000000000" pitchFamily="2" charset="-78"/>
              </a:rPr>
              <a:t>لقد تحول النموذج الفكري من الجوانب الادارية ل (</a:t>
            </a:r>
            <a:r>
              <a:rPr lang="en-US" sz="1600" b="1" dirty="0">
                <a:latin typeface="Sakkal Majalla" panose="02000000000000000000" pitchFamily="2" charset="-78"/>
                <a:cs typeface="Sakkal Majalla" panose="02000000000000000000" pitchFamily="2" charset="-78"/>
              </a:rPr>
              <a:t>HRM</a:t>
            </a:r>
            <a:r>
              <a:rPr lang="ar-SA" sz="1600" b="1" dirty="0">
                <a:latin typeface="Sakkal Majalla" panose="02000000000000000000" pitchFamily="2" charset="-78"/>
                <a:cs typeface="Sakkal Majalla" panose="02000000000000000000" pitchFamily="2" charset="-78"/>
              </a:rPr>
              <a:t>) ، ليسير الى نشوء (</a:t>
            </a:r>
            <a:r>
              <a:rPr lang="en-US" sz="1600" b="1" dirty="0">
                <a:latin typeface="Sakkal Majalla" panose="02000000000000000000" pitchFamily="2" charset="-78"/>
                <a:cs typeface="Sakkal Majalla" panose="02000000000000000000" pitchFamily="2" charset="-78"/>
              </a:rPr>
              <a:t>HRMS</a:t>
            </a:r>
            <a:r>
              <a:rPr lang="ar-SA" sz="1600" b="1" dirty="0">
                <a:latin typeface="Sakkal Majalla" panose="02000000000000000000" pitchFamily="2" charset="-78"/>
                <a:cs typeface="Sakkal Majalla" panose="02000000000000000000" pitchFamily="2" charset="-78"/>
              </a:rPr>
              <a:t>) كجيل جديد يتحمل مسؤولية جديدة تتمثل بإضافة قيمة الى الموارد البشرية. وتظهر المراجعة للأدبيات ذات الصلة وجود العديد من نقاط الاختلاف والتمايز بين ادارة الموارد البشرية، وادارة الموارد البشرية الاستراتيجية</a:t>
            </a:r>
            <a:endParaRPr lang="en-IN" sz="1100" dirty="0">
              <a:solidFill>
                <a:schemeClr val="tx1">
                  <a:lumMod val="65000"/>
                  <a:lumOff val="35000"/>
                </a:schemeClr>
              </a:solidFill>
              <a:latin typeface="Sakkal Majalla" panose="02000000000000000000" pitchFamily="2" charset="-78"/>
              <a:cs typeface="Sakkal Majalla" panose="02000000000000000000" pitchFamily="2" charset="-78"/>
            </a:endParaRPr>
          </a:p>
        </p:txBody>
      </p:sp>
      <p:sp>
        <p:nvSpPr>
          <p:cNvPr id="4" name="Rectangle 3">
            <a:extLst>
              <a:ext uri="{FF2B5EF4-FFF2-40B4-BE49-F238E27FC236}">
                <a16:creationId xmlns="" xmlns:a16="http://schemas.microsoft.com/office/drawing/2014/main" id="{4A1AD3CF-3133-4342-A8F9-D6D6FF9B22CA}"/>
              </a:ext>
            </a:extLst>
          </p:cNvPr>
          <p:cNvSpPr/>
          <p:nvPr/>
        </p:nvSpPr>
        <p:spPr>
          <a:xfrm>
            <a:off x="5422773" y="1846879"/>
            <a:ext cx="1343278" cy="13162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400" b="1" dirty="0">
                <a:latin typeface="Open Sans" panose="020B0606030504020204" pitchFamily="34" charset="0"/>
                <a:ea typeface="Open Sans" panose="020B0606030504020204" pitchFamily="34" charset="0"/>
                <a:cs typeface="Open Sans" panose="020B0606030504020204" pitchFamily="34" charset="0"/>
              </a:rPr>
              <a:t>02</a:t>
            </a:r>
          </a:p>
        </p:txBody>
      </p:sp>
      <p:sp>
        <p:nvSpPr>
          <p:cNvPr id="15" name="Rectangle 14">
            <a:extLst>
              <a:ext uri="{FF2B5EF4-FFF2-40B4-BE49-F238E27FC236}">
                <a16:creationId xmlns="" xmlns:a16="http://schemas.microsoft.com/office/drawing/2014/main" id="{6DFD1C30-6B63-4734-831C-1DC36A90BE8A}"/>
              </a:ext>
            </a:extLst>
          </p:cNvPr>
          <p:cNvSpPr/>
          <p:nvPr/>
        </p:nvSpPr>
        <p:spPr>
          <a:xfrm>
            <a:off x="4725527" y="3377124"/>
            <a:ext cx="2737770" cy="707886"/>
          </a:xfrm>
          <a:prstGeom prst="rect">
            <a:avLst/>
          </a:prstGeom>
        </p:spPr>
        <p:txBody>
          <a:bodyPr wrap="square">
            <a:spAutoFit/>
          </a:bodyPr>
          <a:lstStyle/>
          <a:p>
            <a:pPr algn="ctr" fontAlgn="base"/>
            <a:r>
              <a:rPr lang="ar-IQ"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الأدوار الاستراتيجية لأداره الموارد البشرية</a:t>
            </a:r>
            <a:endParaRPr lang="en-IN" sz="2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 xmlns:a16="http://schemas.microsoft.com/office/drawing/2014/main" id="{200554CE-899C-486D-9EA2-3CA394DEF8C8}"/>
              </a:ext>
            </a:extLst>
          </p:cNvPr>
          <p:cNvSpPr/>
          <p:nvPr/>
        </p:nvSpPr>
        <p:spPr>
          <a:xfrm>
            <a:off x="4725527" y="4367741"/>
            <a:ext cx="2737770" cy="1292662"/>
          </a:xfrm>
          <a:prstGeom prst="rect">
            <a:avLst/>
          </a:prstGeom>
        </p:spPr>
        <p:txBody>
          <a:bodyPr wrap="square">
            <a:spAutoFit/>
          </a:bodyPr>
          <a:lstStyle/>
          <a:p>
            <a:pPr algn="ctr" rtl="1" fontAlgn="base"/>
            <a:r>
              <a:rPr lang="ar-IQ" sz="1600" b="1" dirty="0">
                <a:solidFill>
                  <a:schemeClr val="tx1">
                    <a:lumMod val="65000"/>
                    <a:lumOff val="35000"/>
                  </a:schemeClr>
                </a:solidFill>
                <a:latin typeface="Sakkal Majalla" panose="02000000000000000000" pitchFamily="2" charset="-78"/>
                <a:ea typeface="Open Sans" panose="020B0606030504020204" pitchFamily="34" charset="0"/>
                <a:cs typeface="Sakkal Majalla" panose="02000000000000000000" pitchFamily="2" charset="-78"/>
              </a:rPr>
              <a:t>1- شريك ستراتيجي</a:t>
            </a:r>
          </a:p>
          <a:p>
            <a:pPr algn="ctr" rtl="1" fontAlgn="base"/>
            <a:r>
              <a:rPr lang="ar-IQ" sz="1600" b="1" dirty="0">
                <a:solidFill>
                  <a:schemeClr val="tx1">
                    <a:lumMod val="65000"/>
                    <a:lumOff val="35000"/>
                  </a:schemeClr>
                </a:solidFill>
                <a:latin typeface="Sakkal Majalla" panose="02000000000000000000" pitchFamily="2" charset="-78"/>
                <a:cs typeface="Sakkal Majalla" panose="02000000000000000000" pitchFamily="2" charset="-78"/>
              </a:rPr>
              <a:t>2- خبير اداري</a:t>
            </a:r>
          </a:p>
          <a:p>
            <a:pPr algn="ctr" rtl="1" fontAlgn="base"/>
            <a:r>
              <a:rPr lang="ar-IQ" sz="1600" b="1" dirty="0">
                <a:solidFill>
                  <a:schemeClr val="tx1">
                    <a:lumMod val="65000"/>
                    <a:lumOff val="35000"/>
                  </a:schemeClr>
                </a:solidFill>
                <a:latin typeface="Sakkal Majalla" panose="02000000000000000000" pitchFamily="2" charset="-78"/>
                <a:cs typeface="Sakkal Majalla" panose="02000000000000000000" pitchFamily="2" charset="-78"/>
              </a:rPr>
              <a:t>3- نصير العاملين</a:t>
            </a:r>
          </a:p>
          <a:p>
            <a:pPr algn="ctr" rtl="1" fontAlgn="base"/>
            <a:r>
              <a:rPr lang="ar-IQ" sz="1600" b="1" dirty="0">
                <a:solidFill>
                  <a:schemeClr val="tx1">
                    <a:lumMod val="65000"/>
                    <a:lumOff val="35000"/>
                  </a:schemeClr>
                </a:solidFill>
                <a:latin typeface="Sakkal Majalla" panose="02000000000000000000" pitchFamily="2" charset="-78"/>
                <a:cs typeface="Sakkal Majalla" panose="02000000000000000000" pitchFamily="2" charset="-78"/>
              </a:rPr>
              <a:t>4- وكيل تغيير</a:t>
            </a:r>
          </a:p>
          <a:p>
            <a:pPr algn="ctr" rtl="1" fontAlgn="base"/>
            <a:endParaRPr lang="en-IN"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 xmlns:a16="http://schemas.microsoft.com/office/drawing/2014/main" id="{ED3B003B-46A6-4905-A935-EC7AEB47C841}"/>
              </a:ext>
            </a:extLst>
          </p:cNvPr>
          <p:cNvSpPr/>
          <p:nvPr/>
        </p:nvSpPr>
        <p:spPr>
          <a:xfrm>
            <a:off x="8952037" y="1846879"/>
            <a:ext cx="1343278" cy="13162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400" b="1" dirty="0">
                <a:latin typeface="Open Sans" panose="020B0606030504020204" pitchFamily="34" charset="0"/>
                <a:ea typeface="Open Sans" panose="020B0606030504020204" pitchFamily="34" charset="0"/>
                <a:cs typeface="Open Sans" panose="020B0606030504020204" pitchFamily="34" charset="0"/>
              </a:rPr>
              <a:t>03</a:t>
            </a:r>
          </a:p>
        </p:txBody>
      </p:sp>
      <p:sp>
        <p:nvSpPr>
          <p:cNvPr id="17" name="Rectangle 16">
            <a:extLst>
              <a:ext uri="{FF2B5EF4-FFF2-40B4-BE49-F238E27FC236}">
                <a16:creationId xmlns="" xmlns:a16="http://schemas.microsoft.com/office/drawing/2014/main" id="{5EB9CACC-F19C-4F3B-87F6-1FB5296E14B3}"/>
              </a:ext>
            </a:extLst>
          </p:cNvPr>
          <p:cNvSpPr/>
          <p:nvPr/>
        </p:nvSpPr>
        <p:spPr>
          <a:xfrm>
            <a:off x="8239777" y="3352078"/>
            <a:ext cx="3111065" cy="707886"/>
          </a:xfrm>
          <a:prstGeom prst="rect">
            <a:avLst/>
          </a:prstGeom>
        </p:spPr>
        <p:txBody>
          <a:bodyPr wrap="square">
            <a:spAutoFit/>
          </a:bodyPr>
          <a:lstStyle/>
          <a:p>
            <a:pPr algn="ctr" fontAlgn="base"/>
            <a:r>
              <a:rPr lang="ar-IQ"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ادوار الموارد البشرية في الاقتصاد القائم على المعرفة</a:t>
            </a:r>
            <a:endParaRPr lang="en-IN" sz="2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 xmlns:a16="http://schemas.microsoft.com/office/drawing/2014/main" id="{90E8E9EB-179F-460D-B106-0A58568EB7C7}"/>
              </a:ext>
            </a:extLst>
          </p:cNvPr>
          <p:cNvSpPr/>
          <p:nvPr/>
        </p:nvSpPr>
        <p:spPr>
          <a:xfrm>
            <a:off x="7886730" y="4067496"/>
            <a:ext cx="3817157" cy="2554545"/>
          </a:xfrm>
          <a:prstGeom prst="rect">
            <a:avLst/>
          </a:prstGeom>
        </p:spPr>
        <p:txBody>
          <a:bodyPr wrap="square">
            <a:spAutoFit/>
          </a:bodyPr>
          <a:lstStyle/>
          <a:p>
            <a:pPr marL="342900" marR="0" lvl="0" indent="-342900" algn="justLow" rtl="1">
              <a:spcBef>
                <a:spcPts val="0"/>
              </a:spcBef>
              <a:spcAft>
                <a:spcPts val="0"/>
              </a:spcAft>
              <a:buFont typeface="+mj-lt"/>
              <a:buAutoNum type="arabicPeriod"/>
            </a:pPr>
            <a:r>
              <a:rPr lang="ar-SA" sz="1600" b="1" dirty="0">
                <a:latin typeface="Sakkal Majalla" panose="02000000000000000000" pitchFamily="2" charset="-78"/>
                <a:ea typeface="Calibri" panose="020F0502020204030204" pitchFamily="34" charset="0"/>
                <a:cs typeface="Sakkal Majalla" panose="02000000000000000000" pitchFamily="2" charset="-78"/>
              </a:rPr>
              <a:t>التطورات والإنجازات العلمية والتقنية المتلاحقة.</a:t>
            </a:r>
            <a:endParaRPr lang="en-US" sz="1200" dirty="0">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Low" rtl="1">
              <a:spcBef>
                <a:spcPts val="0"/>
              </a:spcBef>
              <a:spcAft>
                <a:spcPts val="0"/>
              </a:spcAft>
              <a:buFont typeface="+mj-lt"/>
              <a:buAutoNum type="arabicPeriod"/>
            </a:pPr>
            <a:r>
              <a:rPr lang="ar-SA" sz="1600" b="1" dirty="0">
                <a:latin typeface="Sakkal Majalla" panose="02000000000000000000" pitchFamily="2" charset="-78"/>
                <a:ea typeface="Calibri" panose="020F0502020204030204" pitchFamily="34" charset="0"/>
                <a:cs typeface="Sakkal Majalla" panose="02000000000000000000" pitchFamily="2" charset="-78"/>
              </a:rPr>
              <a:t>ثورة الاتصالات والمعلومات.</a:t>
            </a:r>
            <a:endParaRPr lang="en-US" sz="1200" dirty="0">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Low" rtl="1">
              <a:spcBef>
                <a:spcPts val="0"/>
              </a:spcBef>
              <a:spcAft>
                <a:spcPts val="0"/>
              </a:spcAft>
              <a:buFont typeface="+mj-lt"/>
              <a:buAutoNum type="arabicPeriod"/>
            </a:pPr>
            <a:r>
              <a:rPr lang="ar-SA" sz="1600" b="1" dirty="0">
                <a:latin typeface="Sakkal Majalla" panose="02000000000000000000" pitchFamily="2" charset="-78"/>
                <a:ea typeface="Calibri" panose="020F0502020204030204" pitchFamily="34" charset="0"/>
                <a:cs typeface="Sakkal Majalla" panose="02000000000000000000" pitchFamily="2" charset="-78"/>
              </a:rPr>
              <a:t> الطفرات التقنية في مختلف مجالات الإنتاج والخدمات.</a:t>
            </a:r>
            <a:endParaRPr lang="en-US" sz="1200" dirty="0">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Low" rtl="1">
              <a:spcBef>
                <a:spcPts val="0"/>
              </a:spcBef>
              <a:spcAft>
                <a:spcPts val="0"/>
              </a:spcAft>
              <a:buFont typeface="+mj-lt"/>
              <a:buAutoNum type="arabicPeriod"/>
            </a:pPr>
            <a:r>
              <a:rPr lang="ar-SA" sz="1600" b="1" dirty="0">
                <a:latin typeface="Sakkal Majalla" panose="02000000000000000000" pitchFamily="2" charset="-78"/>
                <a:ea typeface="Calibri" panose="020F0502020204030204" pitchFamily="34" charset="0"/>
                <a:cs typeface="Sakkal Majalla" panose="02000000000000000000" pitchFamily="2" charset="-78"/>
              </a:rPr>
              <a:t>ترسخ ظاهرة العولمة واستقرار نظام الأعمال الجديد على مبادئ حرية التجارة والمنافسة.</a:t>
            </a:r>
            <a:endParaRPr lang="en-US" sz="1200" dirty="0">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Low" rtl="1">
              <a:spcBef>
                <a:spcPts val="0"/>
              </a:spcBef>
              <a:spcAft>
                <a:spcPts val="0"/>
              </a:spcAft>
              <a:buFont typeface="+mj-lt"/>
              <a:buAutoNum type="arabicPeriod"/>
            </a:pPr>
            <a:r>
              <a:rPr lang="ar-SA" sz="1600" b="1" dirty="0">
                <a:latin typeface="Sakkal Majalla" panose="02000000000000000000" pitchFamily="2" charset="-78"/>
                <a:ea typeface="Calibri" panose="020F0502020204030204" pitchFamily="34" charset="0"/>
                <a:cs typeface="Sakkal Majalla" panose="02000000000000000000" pitchFamily="2" charset="-78"/>
              </a:rPr>
              <a:t>ارتفاع مستوى التعليم وظهور تقنيات جديدة للتعليم بإدماج الحاسبات الآلية وتقنيات الاتصالات في العملية التعليمية.</a:t>
            </a:r>
            <a:endParaRPr lang="en-US" sz="1200" dirty="0">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Low" rtl="1">
              <a:spcBef>
                <a:spcPts val="0"/>
              </a:spcBef>
              <a:spcAft>
                <a:spcPts val="0"/>
              </a:spcAft>
              <a:buFont typeface="+mj-lt"/>
              <a:buAutoNum type="arabicPeriod"/>
            </a:pPr>
            <a:r>
              <a:rPr lang="ar-SA" sz="1600" b="1" dirty="0">
                <a:latin typeface="Sakkal Majalla" panose="02000000000000000000" pitchFamily="2" charset="-78"/>
                <a:ea typeface="Calibri" panose="020F0502020204030204" pitchFamily="34" charset="0"/>
                <a:cs typeface="Sakkal Majalla" panose="02000000000000000000" pitchFamily="2" charset="-78"/>
              </a:rPr>
              <a:t>ارتفاع المستوى المعرفي للموارد البشرية وترسخ مفهـــوم ” عمال المعرفة“.</a:t>
            </a:r>
            <a:endParaRPr lang="en-US" sz="1200" dirty="0">
              <a:latin typeface="Sakkal Majalla" panose="02000000000000000000" pitchFamily="2" charset="-78"/>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1828343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F2F92D-5E3F-48DD-8C02-C972A8708B7F}"/>
              </a:ext>
            </a:extLst>
          </p:cNvPr>
          <p:cNvSpPr>
            <a:spLocks noGrp="1"/>
          </p:cNvSpPr>
          <p:nvPr>
            <p:ph type="title"/>
          </p:nvPr>
        </p:nvSpPr>
        <p:spPr>
          <a:xfrm>
            <a:off x="621804" y="77444"/>
            <a:ext cx="10512862" cy="1051042"/>
          </a:xfrm>
        </p:spPr>
        <p:txBody>
          <a:bodyPr/>
          <a:lstStyle/>
          <a:p>
            <a:pPr algn="ctr"/>
            <a:r>
              <a:rPr lang="ar-IQ"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الأشكال التوضيحية</a:t>
            </a:r>
            <a:endParaRPr lang="en-IN"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Slide Number Placeholder 22">
            <a:extLst>
              <a:ext uri="{FF2B5EF4-FFF2-40B4-BE49-F238E27FC236}">
                <a16:creationId xmlns="" xmlns:a16="http://schemas.microsoft.com/office/drawing/2014/main" id="{C68EF812-F07B-4B4D-AA0C-647E662B34E7}"/>
              </a:ext>
            </a:extLst>
          </p:cNvPr>
          <p:cNvSpPr>
            <a:spLocks noGrp="1"/>
          </p:cNvSpPr>
          <p:nvPr>
            <p:ph type="sldNum" sz="quarter" idx="12"/>
          </p:nvPr>
        </p:nvSpPr>
        <p:spPr/>
        <p:txBody>
          <a:bodyPr/>
          <a:lstStyle/>
          <a:p>
            <a:fld id="{96E69268-9C8B-4EBF-A9EE-DC5DC2D48DC3}" type="slidenum">
              <a:rPr lang="en-US" smtClean="0"/>
              <a:pPr/>
              <a:t>5</a:t>
            </a:fld>
            <a:endParaRPr lang="en-US" dirty="0"/>
          </a:p>
        </p:txBody>
      </p:sp>
      <p:sp>
        <p:nvSpPr>
          <p:cNvPr id="24" name="Rectangle 23">
            <a:extLst>
              <a:ext uri="{FF2B5EF4-FFF2-40B4-BE49-F238E27FC236}">
                <a16:creationId xmlns="" xmlns:a16="http://schemas.microsoft.com/office/drawing/2014/main" id="{6FEFD1A6-69FA-4C35-8A2F-6EB991B4E303}"/>
              </a:ext>
            </a:extLst>
          </p:cNvPr>
          <p:cNvSpPr/>
          <p:nvPr/>
        </p:nvSpPr>
        <p:spPr>
          <a:xfrm>
            <a:off x="7318548" y="1182516"/>
            <a:ext cx="3173352" cy="584775"/>
          </a:xfrm>
          <a:prstGeom prst="rect">
            <a:avLst/>
          </a:prstGeom>
        </p:spPr>
        <p:txBody>
          <a:bodyPr wrap="square">
            <a:spAutoFit/>
          </a:bodyPr>
          <a:lstStyle/>
          <a:p>
            <a:pPr algn="ctr" rtl="1" fontAlgn="base"/>
            <a:r>
              <a:rPr lang="ar-IQ" sz="1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التغيرات المصاحبة لعملية التحول من </a:t>
            </a:r>
            <a:r>
              <a:rPr lang="en-US" sz="1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HRM</a:t>
            </a:r>
            <a:r>
              <a:rPr lang="ar-IQ" sz="1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en-US" sz="1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ar-IQ" sz="1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الى </a:t>
            </a:r>
            <a:r>
              <a:rPr lang="en-US" sz="1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HRMS</a:t>
            </a:r>
            <a:endParaRPr lang="en-IN"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5" name="Oval 24">
            <a:extLst>
              <a:ext uri="{FF2B5EF4-FFF2-40B4-BE49-F238E27FC236}">
                <a16:creationId xmlns="" xmlns:a16="http://schemas.microsoft.com/office/drawing/2014/main" id="{4B0CBECF-422A-40E1-A1F8-A4D488CEE5FA}"/>
              </a:ext>
            </a:extLst>
          </p:cNvPr>
          <p:cNvSpPr/>
          <p:nvPr/>
        </p:nvSpPr>
        <p:spPr>
          <a:xfrm>
            <a:off x="5746359" y="2265713"/>
            <a:ext cx="602926" cy="6029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IN" sz="1800" b="1" dirty="0">
                <a:latin typeface="Open Sans" panose="020B0606030504020204" pitchFamily="34" charset="0"/>
                <a:ea typeface="Open Sans" panose="020B0606030504020204" pitchFamily="34" charset="0"/>
                <a:cs typeface="Open Sans" panose="020B0606030504020204" pitchFamily="34" charset="0"/>
              </a:rPr>
              <a:t>01</a:t>
            </a:r>
          </a:p>
        </p:txBody>
      </p:sp>
      <p:sp>
        <p:nvSpPr>
          <p:cNvPr id="28" name="Oval 27">
            <a:extLst>
              <a:ext uri="{FF2B5EF4-FFF2-40B4-BE49-F238E27FC236}">
                <a16:creationId xmlns="" xmlns:a16="http://schemas.microsoft.com/office/drawing/2014/main" id="{6A1B486F-7740-40BB-AC9E-A44F670E38D4}"/>
              </a:ext>
            </a:extLst>
          </p:cNvPr>
          <p:cNvSpPr/>
          <p:nvPr/>
        </p:nvSpPr>
        <p:spPr>
          <a:xfrm>
            <a:off x="5746359" y="3600377"/>
            <a:ext cx="602926" cy="6029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IN" sz="1800" b="1" dirty="0">
                <a:latin typeface="Open Sans" panose="020B0606030504020204" pitchFamily="34" charset="0"/>
                <a:ea typeface="Open Sans" panose="020B0606030504020204" pitchFamily="34" charset="0"/>
                <a:cs typeface="Open Sans" panose="020B0606030504020204" pitchFamily="34" charset="0"/>
              </a:rPr>
              <a:t>02</a:t>
            </a:r>
          </a:p>
        </p:txBody>
      </p:sp>
      <p:sp>
        <p:nvSpPr>
          <p:cNvPr id="27" name="Oval 26">
            <a:extLst>
              <a:ext uri="{FF2B5EF4-FFF2-40B4-BE49-F238E27FC236}">
                <a16:creationId xmlns="" xmlns:a16="http://schemas.microsoft.com/office/drawing/2014/main" id="{C747EE57-73DF-4115-B8D4-4D101FF96212}"/>
              </a:ext>
            </a:extLst>
          </p:cNvPr>
          <p:cNvSpPr/>
          <p:nvPr/>
        </p:nvSpPr>
        <p:spPr>
          <a:xfrm>
            <a:off x="5746359" y="4935042"/>
            <a:ext cx="602926" cy="60292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IN" sz="1800" b="1" dirty="0">
                <a:latin typeface="Open Sans" panose="020B0606030504020204" pitchFamily="34" charset="0"/>
                <a:ea typeface="Open Sans" panose="020B0606030504020204" pitchFamily="34" charset="0"/>
                <a:cs typeface="Open Sans" panose="020B0606030504020204" pitchFamily="34" charset="0"/>
              </a:rPr>
              <a:t>03</a:t>
            </a:r>
          </a:p>
        </p:txBody>
      </p:sp>
      <p:pic>
        <p:nvPicPr>
          <p:cNvPr id="3" name="Picture 2">
            <a:extLst>
              <a:ext uri="{FF2B5EF4-FFF2-40B4-BE49-F238E27FC236}">
                <a16:creationId xmlns="" xmlns:a16="http://schemas.microsoft.com/office/drawing/2014/main" id="{171D55DD-8B25-4AEC-874D-565852447646}"/>
              </a:ext>
            </a:extLst>
          </p:cNvPr>
          <p:cNvPicPr>
            <a:picLocks noChangeAspect="1"/>
          </p:cNvPicPr>
          <p:nvPr/>
        </p:nvPicPr>
        <p:blipFill>
          <a:blip r:embed="rId3"/>
          <a:stretch>
            <a:fillRect/>
          </a:stretch>
        </p:blipFill>
        <p:spPr>
          <a:xfrm>
            <a:off x="6571832" y="1891505"/>
            <a:ext cx="5033262" cy="3990378"/>
          </a:xfrm>
          <a:prstGeom prst="rect">
            <a:avLst/>
          </a:prstGeom>
        </p:spPr>
      </p:pic>
      <p:pic>
        <p:nvPicPr>
          <p:cNvPr id="4" name="Picture 3">
            <a:extLst>
              <a:ext uri="{FF2B5EF4-FFF2-40B4-BE49-F238E27FC236}">
                <a16:creationId xmlns="" xmlns:a16="http://schemas.microsoft.com/office/drawing/2014/main" id="{1B360840-2A9B-4799-9729-8732BD9CA297}"/>
              </a:ext>
            </a:extLst>
          </p:cNvPr>
          <p:cNvPicPr>
            <a:picLocks noChangeAspect="1"/>
          </p:cNvPicPr>
          <p:nvPr/>
        </p:nvPicPr>
        <p:blipFill>
          <a:blip r:embed="rId4"/>
          <a:stretch>
            <a:fillRect/>
          </a:stretch>
        </p:blipFill>
        <p:spPr>
          <a:xfrm>
            <a:off x="261764" y="1487499"/>
            <a:ext cx="5355229" cy="4326480"/>
          </a:xfrm>
          <a:prstGeom prst="rect">
            <a:avLst/>
          </a:prstGeom>
        </p:spPr>
      </p:pic>
    </p:spTree>
    <p:extLst>
      <p:ext uri="{BB962C8B-B14F-4D97-AF65-F5344CB8AC3E}">
        <p14:creationId xmlns:p14="http://schemas.microsoft.com/office/powerpoint/2010/main" val="1046442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9DDD1FA7-E1AB-4306-A3AA-D38800EF59E6}"/>
              </a:ext>
            </a:extLst>
          </p:cNvPr>
          <p:cNvSpPr/>
          <p:nvPr/>
        </p:nvSpPr>
        <p:spPr>
          <a:xfrm>
            <a:off x="-5375" y="0"/>
            <a:ext cx="12188825" cy="6858000"/>
          </a:xfrm>
          <a:prstGeom prst="rect">
            <a:avLst/>
          </a:prstGeom>
          <a:solidFill>
            <a:schemeClr val="accent2">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Slide Number Placeholder 22">
            <a:extLst>
              <a:ext uri="{FF2B5EF4-FFF2-40B4-BE49-F238E27FC236}">
                <a16:creationId xmlns="" xmlns:a16="http://schemas.microsoft.com/office/drawing/2014/main" id="{C68EF812-F07B-4B4D-AA0C-647E662B34E7}"/>
              </a:ext>
            </a:extLst>
          </p:cNvPr>
          <p:cNvSpPr>
            <a:spLocks noGrp="1"/>
          </p:cNvSpPr>
          <p:nvPr>
            <p:ph type="sldNum" sz="quarter" idx="12"/>
          </p:nvPr>
        </p:nvSpPr>
        <p:spPr/>
        <p:txBody>
          <a:bodyPr/>
          <a:lstStyle/>
          <a:p>
            <a:fld id="{96E69268-9C8B-4EBF-A9EE-DC5DC2D48DC3}" type="slidenum">
              <a:rPr lang="en-US" smtClean="0"/>
              <a:pPr/>
              <a:t>6</a:t>
            </a:fld>
            <a:endParaRPr lang="en-US" dirty="0"/>
          </a:p>
        </p:txBody>
      </p:sp>
      <p:sp>
        <p:nvSpPr>
          <p:cNvPr id="17" name="TextBox 16">
            <a:extLst>
              <a:ext uri="{FF2B5EF4-FFF2-40B4-BE49-F238E27FC236}">
                <a16:creationId xmlns="" xmlns:a16="http://schemas.microsoft.com/office/drawing/2014/main" id="{6A620D33-40A2-49AC-A83D-DA601C5417D6}"/>
              </a:ext>
            </a:extLst>
          </p:cNvPr>
          <p:cNvSpPr txBox="1"/>
          <p:nvPr/>
        </p:nvSpPr>
        <p:spPr>
          <a:xfrm>
            <a:off x="473611" y="353556"/>
            <a:ext cx="3888432" cy="646331"/>
          </a:xfrm>
          <a:prstGeom prst="rect">
            <a:avLst/>
          </a:prstGeom>
          <a:noFill/>
        </p:spPr>
        <p:txBody>
          <a:bodyPr wrap="square" rtlCol="0">
            <a:spAutoFit/>
          </a:bodyPr>
          <a:lstStyle/>
          <a:p>
            <a:r>
              <a:rPr lang="ar-IQ"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محاور البحث</a:t>
            </a:r>
            <a:endParaRPr lang="en-IN"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 xmlns:a16="http://schemas.microsoft.com/office/drawing/2014/main" id="{2A433508-848E-49C4-B828-AA6EEB84E039}"/>
              </a:ext>
            </a:extLst>
          </p:cNvPr>
          <p:cNvSpPr/>
          <p:nvPr/>
        </p:nvSpPr>
        <p:spPr>
          <a:xfrm>
            <a:off x="6089038" y="0"/>
            <a:ext cx="6094412" cy="686503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a:extLst>
              <a:ext uri="{FF2B5EF4-FFF2-40B4-BE49-F238E27FC236}">
                <a16:creationId xmlns="" xmlns:a16="http://schemas.microsoft.com/office/drawing/2014/main" id="{A5A555E6-45AF-4AB6-8011-D44BD9ACF0D0}"/>
              </a:ext>
            </a:extLst>
          </p:cNvPr>
          <p:cNvSpPr/>
          <p:nvPr/>
        </p:nvSpPr>
        <p:spPr>
          <a:xfrm>
            <a:off x="7462564" y="1412349"/>
            <a:ext cx="3528392" cy="584775"/>
          </a:xfrm>
          <a:prstGeom prst="rect">
            <a:avLst/>
          </a:prstGeom>
        </p:spPr>
        <p:txBody>
          <a:bodyPr wrap="square">
            <a:spAutoFit/>
          </a:bodyPr>
          <a:lstStyle/>
          <a:p>
            <a:pPr algn="ctr" rtl="1" fontAlgn="base"/>
            <a:r>
              <a:rPr lang="ar-IQ"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كفاءات الموارد البشرية الاستراتيجية الحرجة لإدارة الموارد البشرية</a:t>
            </a:r>
            <a:endParaRPr lang="en-IN"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 xmlns:a16="http://schemas.microsoft.com/office/drawing/2014/main" id="{9B2D0C7D-2248-4947-88A4-2DD481F9E28F}"/>
              </a:ext>
            </a:extLst>
          </p:cNvPr>
          <p:cNvSpPr/>
          <p:nvPr/>
        </p:nvSpPr>
        <p:spPr>
          <a:xfrm>
            <a:off x="7462564" y="3240828"/>
            <a:ext cx="3528392" cy="584775"/>
          </a:xfrm>
          <a:prstGeom prst="rect">
            <a:avLst/>
          </a:prstGeom>
        </p:spPr>
        <p:txBody>
          <a:bodyPr wrap="square">
            <a:spAutoFit/>
          </a:bodyPr>
          <a:lstStyle/>
          <a:p>
            <a:pPr algn="ctr" rtl="1" fontAlgn="base"/>
            <a:r>
              <a:rPr lang="ar-IQ"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الاستعانة بمصادر خارجية لتحسين فعالية الموارد البشرية</a:t>
            </a:r>
            <a:endParaRPr lang="en-IN"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 xmlns:a16="http://schemas.microsoft.com/office/drawing/2014/main" id="{1806C21A-5086-4A33-8208-FC321F0129BF}"/>
              </a:ext>
            </a:extLst>
          </p:cNvPr>
          <p:cNvSpPr/>
          <p:nvPr/>
        </p:nvSpPr>
        <p:spPr>
          <a:xfrm>
            <a:off x="184981" y="2779163"/>
            <a:ext cx="5040560" cy="1600438"/>
          </a:xfrm>
          <a:prstGeom prst="rect">
            <a:avLst/>
          </a:prstGeom>
        </p:spPr>
        <p:txBody>
          <a:bodyPr wrap="square">
            <a:spAutoFit/>
          </a:bodyPr>
          <a:lstStyle/>
          <a:p>
            <a:pPr algn="ctr" rtl="1" fontAlgn="base"/>
            <a:r>
              <a:rPr lang="ar-IQ"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يسعى مديرو الموارد البشرية بشكل متزايد إلى تحسين فعالية الأنظمة والعمليات والخدمات التي تقدمها الوظيفة من خلال الاستعانة بمصادر خارجية. يستلزم الاستعانة بمصادر خارجية التعاقد مع بائع خارجي لتقديم منتج أو خدمة للشركة ، بدلاً من إنتاج المنتج باستخدام موظفين داخل الشركة. وعليه يمكن تعريف الاستعانة بمصادر خارجية بأنها الوضع الذي يبدو أنه من المستحيل تجنب وجود رابحين وخاسرين بين أصحاب المصلحة. </a:t>
            </a:r>
            <a:endParaRPr lang="en-IN"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Oval 2">
            <a:extLst>
              <a:ext uri="{FF2B5EF4-FFF2-40B4-BE49-F238E27FC236}">
                <a16:creationId xmlns="" xmlns:a16="http://schemas.microsoft.com/office/drawing/2014/main" id="{A1A0730F-08AB-4C56-BBC2-A12FA4C2CEC5}"/>
              </a:ext>
            </a:extLst>
          </p:cNvPr>
          <p:cNvSpPr/>
          <p:nvPr/>
        </p:nvSpPr>
        <p:spPr>
          <a:xfrm>
            <a:off x="5389562" y="1122997"/>
            <a:ext cx="1409700" cy="14097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latin typeface="Open Sans" panose="020B0606030504020204" pitchFamily="34" charset="0"/>
                <a:ea typeface="Open Sans" panose="020B0606030504020204" pitchFamily="34" charset="0"/>
                <a:cs typeface="Open Sans" panose="020B0606030504020204" pitchFamily="34" charset="0"/>
              </a:rPr>
              <a:t>0</a:t>
            </a:r>
            <a:r>
              <a:rPr lang="ar-IQ" sz="3600" b="1" dirty="0">
                <a:latin typeface="Open Sans" panose="020B0606030504020204" pitchFamily="34" charset="0"/>
                <a:ea typeface="Open Sans" panose="020B0606030504020204" pitchFamily="34" charset="0"/>
                <a:cs typeface="Open Sans" panose="020B0606030504020204" pitchFamily="34" charset="0"/>
              </a:rPr>
              <a:t>4</a:t>
            </a:r>
            <a:endParaRPr lang="en-IN"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0" name="Oval 39">
            <a:extLst>
              <a:ext uri="{FF2B5EF4-FFF2-40B4-BE49-F238E27FC236}">
                <a16:creationId xmlns="" xmlns:a16="http://schemas.microsoft.com/office/drawing/2014/main" id="{1878E16C-FE3C-4464-B3AD-F3AD9E60B9AC}"/>
              </a:ext>
            </a:extLst>
          </p:cNvPr>
          <p:cNvSpPr/>
          <p:nvPr/>
        </p:nvSpPr>
        <p:spPr>
          <a:xfrm>
            <a:off x="5389562" y="2951476"/>
            <a:ext cx="1409700" cy="14097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latin typeface="Open Sans" panose="020B0606030504020204" pitchFamily="34" charset="0"/>
                <a:ea typeface="Open Sans" panose="020B0606030504020204" pitchFamily="34" charset="0"/>
                <a:cs typeface="Open Sans" panose="020B0606030504020204" pitchFamily="34" charset="0"/>
              </a:rPr>
              <a:t>0</a:t>
            </a:r>
            <a:r>
              <a:rPr lang="ar-IQ" sz="3600" b="1" dirty="0">
                <a:latin typeface="Open Sans" panose="020B0606030504020204" pitchFamily="34" charset="0"/>
                <a:ea typeface="Open Sans" panose="020B0606030504020204" pitchFamily="34" charset="0"/>
                <a:cs typeface="Open Sans" panose="020B0606030504020204" pitchFamily="34" charset="0"/>
              </a:rPr>
              <a:t>5</a:t>
            </a:r>
            <a:endParaRPr lang="en-IN"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2" name="Oval 41">
            <a:extLst>
              <a:ext uri="{FF2B5EF4-FFF2-40B4-BE49-F238E27FC236}">
                <a16:creationId xmlns="" xmlns:a16="http://schemas.microsoft.com/office/drawing/2014/main" id="{7CDF58DA-8EED-4963-9B1C-28E965E2158C}"/>
              </a:ext>
            </a:extLst>
          </p:cNvPr>
          <p:cNvSpPr/>
          <p:nvPr/>
        </p:nvSpPr>
        <p:spPr>
          <a:xfrm>
            <a:off x="5389562" y="4779955"/>
            <a:ext cx="1409700" cy="14097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latin typeface="Open Sans" panose="020B0606030504020204" pitchFamily="34" charset="0"/>
                <a:ea typeface="Open Sans" panose="020B0606030504020204" pitchFamily="34" charset="0"/>
                <a:cs typeface="Open Sans" panose="020B0606030504020204" pitchFamily="34" charset="0"/>
              </a:rPr>
              <a:t>0</a:t>
            </a:r>
            <a:r>
              <a:rPr lang="ar-IQ" sz="3600" b="1" dirty="0">
                <a:latin typeface="Open Sans" panose="020B0606030504020204" pitchFamily="34" charset="0"/>
                <a:ea typeface="Open Sans" panose="020B0606030504020204" pitchFamily="34" charset="0"/>
                <a:cs typeface="Open Sans" panose="020B0606030504020204" pitchFamily="34" charset="0"/>
              </a:rPr>
              <a:t>6</a:t>
            </a:r>
            <a:endParaRPr lang="en-IN"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 xmlns:a16="http://schemas.microsoft.com/office/drawing/2014/main" id="{63C37984-8586-42FD-BDF2-9484AF0E2B7B}"/>
              </a:ext>
            </a:extLst>
          </p:cNvPr>
          <p:cNvSpPr/>
          <p:nvPr/>
        </p:nvSpPr>
        <p:spPr>
          <a:xfrm>
            <a:off x="152493" y="1393924"/>
            <a:ext cx="5040560" cy="1138773"/>
          </a:xfrm>
          <a:prstGeom prst="rect">
            <a:avLst/>
          </a:prstGeom>
        </p:spPr>
        <p:txBody>
          <a:bodyPr wrap="square">
            <a:spAutoFit/>
          </a:bodyPr>
          <a:lstStyle/>
          <a:p>
            <a:pPr algn="ctr" rtl="1" fontAlgn="base"/>
            <a:r>
              <a:rPr lang="ar-IQ"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نجاح الموارد البشرية كشريك عمل استراتيجي حقيقي كان يعتمد على خمس كفاءات محددة تعرضها الموارد البشرية: مساهمة استراتيجية</a:t>
            </a:r>
          </a:p>
          <a:p>
            <a:pPr algn="ctr" rtl="1" fontAlgn="base"/>
            <a:endParaRPr lang="ar-IQ"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 xmlns:a16="http://schemas.microsoft.com/office/drawing/2014/main" id="{951D30F1-7A14-4CF1-8309-8252D5CAC560}"/>
              </a:ext>
            </a:extLst>
          </p:cNvPr>
          <p:cNvSpPr/>
          <p:nvPr/>
        </p:nvSpPr>
        <p:spPr>
          <a:xfrm>
            <a:off x="7372048" y="5192417"/>
            <a:ext cx="3528392" cy="338554"/>
          </a:xfrm>
          <a:prstGeom prst="rect">
            <a:avLst/>
          </a:prstGeom>
        </p:spPr>
        <p:txBody>
          <a:bodyPr wrap="square">
            <a:spAutoFit/>
          </a:bodyPr>
          <a:lstStyle/>
          <a:p>
            <a:pPr algn="ctr" rtl="1" fontAlgn="base"/>
            <a:r>
              <a:rPr lang="ar-IQ"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معوقات الموارد البشرية الإستراتيجية</a:t>
            </a:r>
            <a:endParaRPr lang="en-IN"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 xmlns:a16="http://schemas.microsoft.com/office/drawing/2014/main" id="{779530CB-FE8D-448A-AA2C-DB60E11609E6}"/>
              </a:ext>
            </a:extLst>
          </p:cNvPr>
          <p:cNvSpPr/>
          <p:nvPr/>
        </p:nvSpPr>
        <p:spPr>
          <a:xfrm>
            <a:off x="184981" y="4510331"/>
            <a:ext cx="5040560" cy="2031325"/>
          </a:xfrm>
          <a:prstGeom prst="rect">
            <a:avLst/>
          </a:prstGeom>
        </p:spPr>
        <p:txBody>
          <a:bodyPr wrap="square">
            <a:spAutoFit/>
          </a:bodyPr>
          <a:lstStyle/>
          <a:p>
            <a:pPr algn="ctr" rtl="1" fontAlgn="base"/>
            <a:r>
              <a:rPr lang="ar-IQ"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(1) إجراء تحليل أولي دقيق للاحتياجات والمتطلبات .</a:t>
            </a:r>
          </a:p>
          <a:p>
            <a:pPr algn="ctr" rtl="1" fontAlgn="base"/>
            <a:r>
              <a:rPr lang="ar-IQ"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(2) صياغة الاستراتيجية .</a:t>
            </a:r>
          </a:p>
          <a:p>
            <a:pPr algn="ctr" rtl="1" fontAlgn="base"/>
            <a:r>
              <a:rPr lang="ar-IQ"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(3) حشد الدعم للاستراتيجية .</a:t>
            </a:r>
          </a:p>
          <a:p>
            <a:pPr algn="ctr" rtl="1" fontAlgn="base"/>
            <a:r>
              <a:rPr lang="ar-IQ"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(4) تقييم الحواجز .</a:t>
            </a:r>
          </a:p>
          <a:p>
            <a:pPr algn="ctr" rtl="1" fontAlgn="base"/>
            <a:r>
              <a:rPr lang="ar-IQ"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(5) إعداد خطط العمل .</a:t>
            </a:r>
          </a:p>
          <a:p>
            <a:pPr algn="ctr" rtl="1" fontAlgn="base"/>
            <a:r>
              <a:rPr lang="ar-IQ"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(6) تنفيذ إدارة المشروع .</a:t>
            </a:r>
          </a:p>
          <a:p>
            <a:pPr algn="ctr" rtl="1" fontAlgn="base"/>
            <a:r>
              <a:rPr lang="ar-IQ"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(7) متابعة وتقييم التقدم حتى يمكن اتخاذ الإجراءات العلاجية حسب الضرورة.</a:t>
            </a:r>
          </a:p>
          <a:p>
            <a:pPr algn="ctr" rtl="1" fontAlgn="base"/>
            <a:endParaRPr lang="ar-IQ"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0257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0BDE2CB9-56F6-4865-A48B-9D450DA1927E}"/>
              </a:ext>
            </a:extLst>
          </p:cNvPr>
          <p:cNvSpPr/>
          <p:nvPr/>
        </p:nvSpPr>
        <p:spPr>
          <a:xfrm>
            <a:off x="-1" y="0"/>
            <a:ext cx="12188825" cy="6858000"/>
          </a:xfrm>
          <a:prstGeom prst="rect">
            <a:avLst/>
          </a:prstGeom>
          <a:solidFill>
            <a:schemeClr val="accent2">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 xmlns:a16="http://schemas.microsoft.com/office/drawing/2014/main" id="{BEE21455-5628-40A6-B78A-0B5A4B03605B}"/>
              </a:ext>
            </a:extLst>
          </p:cNvPr>
          <p:cNvSpPr/>
          <p:nvPr/>
        </p:nvSpPr>
        <p:spPr>
          <a:xfrm>
            <a:off x="2133971" y="3105834"/>
            <a:ext cx="7920880" cy="646331"/>
          </a:xfrm>
          <a:prstGeom prst="rect">
            <a:avLst/>
          </a:prstGeom>
        </p:spPr>
        <p:txBody>
          <a:bodyPr wrap="square">
            <a:spAutoFit/>
          </a:bodyPr>
          <a:lstStyle/>
          <a:p>
            <a:pPr algn="ctr" rtl="1" fontAlgn="base"/>
            <a:r>
              <a:rPr lang="ar-IQ"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شكراً لإهتمامكم</a:t>
            </a:r>
            <a:endParaRPr lang="en-IN"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72681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6144</TotalTime>
  <Words>784</Words>
  <Application>Microsoft Office PowerPoint</Application>
  <PresentationFormat>Custom</PresentationFormat>
  <Paragraphs>82</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Open Sans</vt:lpstr>
      <vt:lpstr>Sakkal Majalla</vt:lpstr>
      <vt:lpstr>1_Office Theme</vt:lpstr>
      <vt:lpstr>PowerPoint Presentation</vt:lpstr>
      <vt:lpstr>PowerPoint Presentation</vt:lpstr>
      <vt:lpstr>توطئة</vt:lpstr>
      <vt:lpstr>محاور البحث</vt:lpstr>
      <vt:lpstr>الأشكال التوضيحية</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CAPM Efficient Frontier Curve for PowerPoint</dc:title>
  <dc:creator>Julian</dc:creator>
  <cp:lastModifiedBy>Maher</cp:lastModifiedBy>
  <cp:revision>180</cp:revision>
  <dcterms:created xsi:type="dcterms:W3CDTF">2013-09-12T13:05:01Z</dcterms:created>
  <dcterms:modified xsi:type="dcterms:W3CDTF">2023-10-21T15:58:30Z</dcterms:modified>
</cp:coreProperties>
</file>