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1"/>
  </p:sldMasterIdLst>
  <p:sldIdLst>
    <p:sldId id="256" r:id="rId2"/>
    <p:sldId id="259" r:id="rId3"/>
    <p:sldId id="260" r:id="rId4"/>
    <p:sldId id="257" r:id="rId5"/>
    <p:sldId id="258"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CC00"/>
    <a:srgbClr val="53D8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2" d="100"/>
          <a:sy n="72" d="100"/>
        </p:scale>
        <p:origin x="-404" y="3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71EE21F-2A58-435D-9CA9-B675955E9FC9}" type="datetimeFigureOut">
              <a:rPr lang="en-US" smtClean="0"/>
              <a:t>10/10/2023</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CE1208C-1016-45B5-BC1C-4B09844F7249}" type="slidenum">
              <a:rPr lang="en-US" smtClean="0"/>
              <a:t>‹#›</a:t>
            </a:fld>
            <a:endParaRPr lang="en-US"/>
          </a:p>
        </p:txBody>
      </p:sp>
    </p:spTree>
    <p:extLst>
      <p:ext uri="{BB962C8B-B14F-4D97-AF65-F5344CB8AC3E}">
        <p14:creationId xmlns:p14="http://schemas.microsoft.com/office/powerpoint/2010/main" val="2382226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71EE21F-2A58-435D-9CA9-B675955E9FC9}" type="datetimeFigureOut">
              <a:rPr lang="en-US" smtClean="0"/>
              <a:t>10/10/2023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CE1208C-1016-45B5-BC1C-4B09844F7249}" type="slidenum">
              <a:rPr lang="en-US" smtClean="0"/>
              <a:t>‹#›</a:t>
            </a:fld>
            <a:endParaRPr lang="en-US"/>
          </a:p>
        </p:txBody>
      </p:sp>
    </p:spTree>
    <p:extLst>
      <p:ext uri="{BB962C8B-B14F-4D97-AF65-F5344CB8AC3E}">
        <p14:creationId xmlns:p14="http://schemas.microsoft.com/office/powerpoint/2010/main" val="342839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71EE21F-2A58-435D-9CA9-B675955E9FC9}" type="datetimeFigureOut">
              <a:rPr lang="en-US" smtClean="0"/>
              <a:t>10/10/2023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CE1208C-1016-45B5-BC1C-4B09844F7249}"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106106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371EE21F-2A58-435D-9CA9-B675955E9FC9}" type="datetimeFigureOut">
              <a:rPr lang="en-US" smtClean="0"/>
              <a:t>10/10/2023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CE1208C-1016-45B5-BC1C-4B09844F7249}" type="slidenum">
              <a:rPr lang="en-US" smtClean="0"/>
              <a:t>‹#›</a:t>
            </a:fld>
            <a:endParaRPr lang="en-US"/>
          </a:p>
        </p:txBody>
      </p:sp>
    </p:spTree>
    <p:extLst>
      <p:ext uri="{BB962C8B-B14F-4D97-AF65-F5344CB8AC3E}">
        <p14:creationId xmlns:p14="http://schemas.microsoft.com/office/powerpoint/2010/main" val="23176738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371EE21F-2A58-435D-9CA9-B675955E9FC9}" type="datetimeFigureOut">
              <a:rPr lang="en-US" smtClean="0"/>
              <a:t>10/10/2023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CE1208C-1016-45B5-BC1C-4B09844F7249}"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720829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371EE21F-2A58-435D-9CA9-B675955E9FC9}" type="datetimeFigureOut">
              <a:rPr lang="en-US" smtClean="0"/>
              <a:t>10/10/2023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CE1208C-1016-45B5-BC1C-4B09844F7249}" type="slidenum">
              <a:rPr lang="en-US" smtClean="0"/>
              <a:t>‹#›</a:t>
            </a:fld>
            <a:endParaRPr lang="en-US"/>
          </a:p>
        </p:txBody>
      </p:sp>
    </p:spTree>
    <p:extLst>
      <p:ext uri="{BB962C8B-B14F-4D97-AF65-F5344CB8AC3E}">
        <p14:creationId xmlns:p14="http://schemas.microsoft.com/office/powerpoint/2010/main" val="19686459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71EE21F-2A58-435D-9CA9-B675955E9FC9}" type="datetimeFigureOut">
              <a:rPr lang="en-US" smtClean="0"/>
              <a:t>10/10/2023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CE1208C-1016-45B5-BC1C-4B09844F7249}" type="slidenum">
              <a:rPr lang="en-US" smtClean="0"/>
              <a:t>‹#›</a:t>
            </a:fld>
            <a:endParaRPr lang="en-US"/>
          </a:p>
        </p:txBody>
      </p:sp>
    </p:spTree>
    <p:extLst>
      <p:ext uri="{BB962C8B-B14F-4D97-AF65-F5344CB8AC3E}">
        <p14:creationId xmlns:p14="http://schemas.microsoft.com/office/powerpoint/2010/main" val="2223600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71EE21F-2A58-435D-9CA9-B675955E9FC9}" type="datetimeFigureOut">
              <a:rPr lang="en-US" smtClean="0"/>
              <a:t>10/10/2023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CE1208C-1016-45B5-BC1C-4B09844F7249}" type="slidenum">
              <a:rPr lang="en-US" smtClean="0"/>
              <a:t>‹#›</a:t>
            </a:fld>
            <a:endParaRPr lang="en-US"/>
          </a:p>
        </p:txBody>
      </p:sp>
    </p:spTree>
    <p:extLst>
      <p:ext uri="{BB962C8B-B14F-4D97-AF65-F5344CB8AC3E}">
        <p14:creationId xmlns:p14="http://schemas.microsoft.com/office/powerpoint/2010/main" val="1502270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71EE21F-2A58-435D-9CA9-B675955E9FC9}" type="datetimeFigureOut">
              <a:rPr lang="en-US" smtClean="0"/>
              <a:t>10/10/2023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CE1208C-1016-45B5-BC1C-4B09844F7249}" type="slidenum">
              <a:rPr lang="en-US" smtClean="0"/>
              <a:t>‹#›</a:t>
            </a:fld>
            <a:endParaRPr lang="en-US"/>
          </a:p>
        </p:txBody>
      </p:sp>
    </p:spTree>
    <p:extLst>
      <p:ext uri="{BB962C8B-B14F-4D97-AF65-F5344CB8AC3E}">
        <p14:creationId xmlns:p14="http://schemas.microsoft.com/office/powerpoint/2010/main" val="3806091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71EE21F-2A58-435D-9CA9-B675955E9FC9}" type="datetimeFigureOut">
              <a:rPr lang="en-US" smtClean="0"/>
              <a:t>10/10/2023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CE1208C-1016-45B5-BC1C-4B09844F7249}" type="slidenum">
              <a:rPr lang="en-US" smtClean="0"/>
              <a:t>‹#›</a:t>
            </a:fld>
            <a:endParaRPr lang="en-US"/>
          </a:p>
        </p:txBody>
      </p:sp>
    </p:spTree>
    <p:extLst>
      <p:ext uri="{BB962C8B-B14F-4D97-AF65-F5344CB8AC3E}">
        <p14:creationId xmlns:p14="http://schemas.microsoft.com/office/powerpoint/2010/main" val="3619226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71EE21F-2A58-435D-9CA9-B675955E9FC9}" type="datetimeFigureOut">
              <a:rPr lang="en-US" smtClean="0"/>
              <a:t>10/10/2023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CE1208C-1016-45B5-BC1C-4B09844F7249}" type="slidenum">
              <a:rPr lang="en-US" smtClean="0"/>
              <a:t>‹#›</a:t>
            </a:fld>
            <a:endParaRPr lang="en-US"/>
          </a:p>
        </p:txBody>
      </p:sp>
    </p:spTree>
    <p:extLst>
      <p:ext uri="{BB962C8B-B14F-4D97-AF65-F5344CB8AC3E}">
        <p14:creationId xmlns:p14="http://schemas.microsoft.com/office/powerpoint/2010/main" val="498408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71EE21F-2A58-435D-9CA9-B675955E9FC9}" type="datetimeFigureOut">
              <a:rPr lang="en-US" smtClean="0"/>
              <a:t>10/10/2023</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CE1208C-1016-45B5-BC1C-4B09844F7249}" type="slidenum">
              <a:rPr lang="en-US" smtClean="0"/>
              <a:t>‹#›</a:t>
            </a:fld>
            <a:endParaRPr lang="en-US"/>
          </a:p>
        </p:txBody>
      </p:sp>
    </p:spTree>
    <p:extLst>
      <p:ext uri="{BB962C8B-B14F-4D97-AF65-F5344CB8AC3E}">
        <p14:creationId xmlns:p14="http://schemas.microsoft.com/office/powerpoint/2010/main" val="3978341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71EE21F-2A58-435D-9CA9-B675955E9FC9}" type="datetimeFigureOut">
              <a:rPr lang="en-US" smtClean="0"/>
              <a:t>10/10/2023</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CE1208C-1016-45B5-BC1C-4B09844F7249}" type="slidenum">
              <a:rPr lang="en-US" smtClean="0"/>
              <a:t>‹#›</a:t>
            </a:fld>
            <a:endParaRPr lang="en-US"/>
          </a:p>
        </p:txBody>
      </p:sp>
    </p:spTree>
    <p:extLst>
      <p:ext uri="{BB962C8B-B14F-4D97-AF65-F5344CB8AC3E}">
        <p14:creationId xmlns:p14="http://schemas.microsoft.com/office/powerpoint/2010/main" val="3495405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1EE21F-2A58-435D-9CA9-B675955E9FC9}" type="datetimeFigureOut">
              <a:rPr lang="en-US" smtClean="0"/>
              <a:t>10/10/2023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CE1208C-1016-45B5-BC1C-4B09844F7249}" type="slidenum">
              <a:rPr lang="en-US" smtClean="0"/>
              <a:t>‹#›</a:t>
            </a:fld>
            <a:endParaRPr lang="en-US"/>
          </a:p>
        </p:txBody>
      </p:sp>
    </p:spTree>
    <p:extLst>
      <p:ext uri="{BB962C8B-B14F-4D97-AF65-F5344CB8AC3E}">
        <p14:creationId xmlns:p14="http://schemas.microsoft.com/office/powerpoint/2010/main" val="3926806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71EE21F-2A58-435D-9CA9-B675955E9FC9}" type="datetimeFigureOut">
              <a:rPr lang="en-US" smtClean="0"/>
              <a:t>10/10/2023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CE1208C-1016-45B5-BC1C-4B09844F7249}" type="slidenum">
              <a:rPr lang="en-US" smtClean="0"/>
              <a:t>‹#›</a:t>
            </a:fld>
            <a:endParaRPr lang="en-US"/>
          </a:p>
        </p:txBody>
      </p:sp>
    </p:spTree>
    <p:extLst>
      <p:ext uri="{BB962C8B-B14F-4D97-AF65-F5344CB8AC3E}">
        <p14:creationId xmlns:p14="http://schemas.microsoft.com/office/powerpoint/2010/main" val="1331921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71EE21F-2A58-435D-9CA9-B675955E9FC9}" type="datetimeFigureOut">
              <a:rPr lang="en-US" smtClean="0"/>
              <a:t>10/10/2023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CE1208C-1016-45B5-BC1C-4B09844F7249}" type="slidenum">
              <a:rPr lang="en-US" smtClean="0"/>
              <a:t>‹#›</a:t>
            </a:fld>
            <a:endParaRPr lang="en-US"/>
          </a:p>
        </p:txBody>
      </p:sp>
    </p:spTree>
    <p:extLst>
      <p:ext uri="{BB962C8B-B14F-4D97-AF65-F5344CB8AC3E}">
        <p14:creationId xmlns:p14="http://schemas.microsoft.com/office/powerpoint/2010/main" val="3291814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71EE21F-2A58-435D-9CA9-B675955E9FC9}" type="datetimeFigureOut">
              <a:rPr lang="en-US" smtClean="0"/>
              <a:t>10/10/2023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CE1208C-1016-45B5-BC1C-4B09844F7249}" type="slidenum">
              <a:rPr lang="en-US" smtClean="0"/>
              <a:t>‹#›</a:t>
            </a:fld>
            <a:endParaRPr lang="en-US"/>
          </a:p>
        </p:txBody>
      </p:sp>
    </p:spTree>
    <p:extLst>
      <p:ext uri="{BB962C8B-B14F-4D97-AF65-F5344CB8AC3E}">
        <p14:creationId xmlns:p14="http://schemas.microsoft.com/office/powerpoint/2010/main" val="484530704"/>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 id="2147483823" r:id="rId13"/>
    <p:sldLayoutId id="2147483824" r:id="rId14"/>
    <p:sldLayoutId id="2147483825" r:id="rId15"/>
    <p:sldLayoutId id="214748382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99309" y="1052945"/>
            <a:ext cx="9282546" cy="5417128"/>
          </a:xfrm>
        </p:spPr>
        <p:txBody>
          <a:bodyPr>
            <a:noAutofit/>
          </a:bodyPr>
          <a:lstStyle/>
          <a:p>
            <a:pPr algn="ctr">
              <a:lnSpc>
                <a:spcPct val="200000"/>
              </a:lnSpc>
            </a:pPr>
            <a:r>
              <a:rPr lang="ar-IQ" sz="2400" b="1" dirty="0" smtClean="0"/>
              <a:t>اليوم الثالث واليوم الرابع </a:t>
            </a:r>
          </a:p>
          <a:p>
            <a:pPr algn="ctr" rtl="1">
              <a:lnSpc>
                <a:spcPct val="200000"/>
              </a:lnSpc>
            </a:pPr>
            <a:r>
              <a:rPr lang="ar-IQ" sz="2400" b="1" dirty="0" smtClean="0"/>
              <a:t>اطار الكفاءة الصادر عن </a:t>
            </a:r>
            <a:r>
              <a:rPr lang="en-US" sz="2400" b="1" dirty="0" smtClean="0"/>
              <a:t>IIA</a:t>
            </a:r>
            <a:endParaRPr lang="ar-IQ" sz="2400" b="1" dirty="0"/>
          </a:p>
          <a:p>
            <a:pPr algn="ctr">
              <a:lnSpc>
                <a:spcPct val="200000"/>
              </a:lnSpc>
            </a:pPr>
            <a:r>
              <a:rPr lang="ar-IQ" sz="2400" b="1" dirty="0" smtClean="0"/>
              <a:t>يقدم اطار كفاءات التدقيق التابع للمعهد المدقيقين الداخليين نصائح حول التقدم الوظيفي ودعما الى المدققين على جميع المستويات بداْ اولئك الذي بدواْ للتو في تطوير فطنتهم المهنية الى المدققين الداخليين الاكثر خبرة الذين يرغبون في زيادة تحسين ادائهم واضافة فيمة الى الوحدة الاقتصادية </a:t>
            </a:r>
            <a:endParaRPr lang="en-US" sz="2400" b="1" dirty="0"/>
          </a:p>
        </p:txBody>
      </p:sp>
    </p:spTree>
    <p:extLst>
      <p:ext uri="{BB962C8B-B14F-4D97-AF65-F5344CB8AC3E}">
        <p14:creationId xmlns:p14="http://schemas.microsoft.com/office/powerpoint/2010/main" val="35640744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914400"/>
            <a:ext cx="8915400" cy="4996822"/>
          </a:xfrm>
        </p:spPr>
        <p:txBody>
          <a:bodyPr>
            <a:normAutofit/>
          </a:bodyPr>
          <a:lstStyle/>
          <a:p>
            <a:endParaRPr lang="ar-IQ" dirty="0" smtClean="0"/>
          </a:p>
          <a:p>
            <a:pPr algn="l" rtl="1"/>
            <a:r>
              <a:rPr lang="ar-IQ" dirty="0" smtClean="0"/>
              <a:t>قبل </a:t>
            </a:r>
            <a:r>
              <a:rPr lang="ar-IQ" dirty="0"/>
              <a:t>الدخول والتعرف على مكونات اطار الكفاءة الصادر عن </a:t>
            </a:r>
            <a:r>
              <a:rPr lang="en-US" dirty="0"/>
              <a:t>IIA)) </a:t>
            </a:r>
            <a:r>
              <a:rPr lang="ar-IQ" dirty="0" smtClean="0"/>
              <a:t>))لابد  </a:t>
            </a:r>
            <a:r>
              <a:rPr lang="ar-IQ" dirty="0"/>
              <a:t>من توضيح معنى الكفاءة حيث ان  كفاءة, اسم,  وقد اشار المعجم العربي في معنى الكفاءة </a:t>
            </a:r>
            <a:r>
              <a:rPr lang="ar-IQ" dirty="0" smtClean="0"/>
              <a:t>وهي التحسين </a:t>
            </a:r>
            <a:r>
              <a:rPr lang="ar-IQ" dirty="0"/>
              <a:t>المستمر للخدمة, وهي مقياس لمدى استخدام القدر الصحيح من الموارد لتوصيل عملية أو خدمة أو نشاط ما. </a:t>
            </a:r>
            <a:endParaRPr lang="ar-IQ" dirty="0" smtClean="0"/>
          </a:p>
          <a:p>
            <a:pPr algn="l" rtl="1"/>
            <a:r>
              <a:rPr lang="ar-IQ" dirty="0" smtClean="0"/>
              <a:t>والعملية </a:t>
            </a:r>
            <a:r>
              <a:rPr lang="ar-IQ" dirty="0"/>
              <a:t>الكفء تحقق أهدافها بأقل قدر ممكن من الوقت و المال والموارد البشرية و غيرها من الموارد</a:t>
            </a:r>
            <a:r>
              <a:rPr lang="ar-IQ" dirty="0" smtClean="0"/>
              <a:t>.</a:t>
            </a:r>
          </a:p>
          <a:p>
            <a:pPr algn="r"/>
            <a:r>
              <a:rPr lang="ar-IQ" dirty="0" smtClean="0"/>
              <a:t>واشار </a:t>
            </a:r>
            <a:r>
              <a:rPr lang="ar-IQ" dirty="0"/>
              <a:t>المعجم الوسيط لكَفاءَةُ العمل, القدرةُ عليه وحسنُ تصريفه, اما قاموس ويبستر فقد اشار الى  الكفاءة بأنها امتلاك المعرفة أو المهارة الكافية,  </a:t>
            </a:r>
            <a:endParaRPr lang="ar-IQ" dirty="0" smtClean="0"/>
          </a:p>
          <a:p>
            <a:pPr algn="l" rtl="1"/>
            <a:r>
              <a:rPr lang="ar-IQ" dirty="0" smtClean="0"/>
              <a:t>وقد </a:t>
            </a:r>
            <a:r>
              <a:rPr lang="ar-IQ" dirty="0"/>
              <a:t>اشار معهد المدققين الداخليين الاميركي </a:t>
            </a:r>
            <a:r>
              <a:rPr lang="ar-IQ" dirty="0" smtClean="0"/>
              <a:t>(</a:t>
            </a:r>
            <a:r>
              <a:rPr lang="en-US" dirty="0" smtClean="0"/>
              <a:t>IIA</a:t>
            </a:r>
            <a:r>
              <a:rPr lang="ar-IQ" dirty="0" smtClean="0"/>
              <a:t> ) الى اطار </a:t>
            </a:r>
            <a:r>
              <a:rPr lang="ar-IQ" dirty="0"/>
              <a:t>كفاءة التدقيق الداخلي يوفر خطة تطوير مهنية واضحة وموجزة للمدققين الداخليين في كل مستوى من ادائهم المهني. </a:t>
            </a:r>
            <a:endParaRPr lang="ar-IQ" dirty="0" smtClean="0"/>
          </a:p>
        </p:txBody>
      </p:sp>
    </p:spTree>
    <p:extLst>
      <p:ext uri="{BB962C8B-B14F-4D97-AF65-F5344CB8AC3E}">
        <p14:creationId xmlns:p14="http://schemas.microsoft.com/office/powerpoint/2010/main" val="15884170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720436"/>
            <a:ext cx="8915400" cy="5320146"/>
          </a:xfrm>
          <a:solidFill>
            <a:schemeClr val="accent2"/>
          </a:solidFill>
          <a:ln>
            <a:solidFill>
              <a:schemeClr val="accent1"/>
            </a:solidFill>
          </a:ln>
        </p:spPr>
        <p:txBody>
          <a:bodyPr>
            <a:normAutofit/>
          </a:bodyPr>
          <a:lstStyle/>
          <a:p>
            <a:pPr algn="ctr">
              <a:lnSpc>
                <a:spcPct val="150000"/>
              </a:lnSpc>
            </a:pPr>
            <a:r>
              <a:rPr lang="ar-IQ" sz="2400" dirty="0"/>
              <a:t>ويحدد إطار كفاءة التدقيق الداخلي أربعة مكونات معرفية اساسية  تركز على عناصر متعددة ووظائف محددة،  وكفاءات رئيسية ،تحدد الإستراتيجية الشاملة والمتكاملة وتقدم المعرفة والمهارات اللازمة للتنقل في مهنة ناجحة في التدقيق الداخلي من خلال التركيز على أفضل الممارسات والتطبيقات العملية.يعمل إطار الكفاءة أيضًا كأداة تأهيل فعالة أو خطة تدريب متعددة السنوات تساعد الرؤساء التنفيذيين للتدقيق والقادة على تحديد فجوات المهارات وسدها باستمرار ضمن وظيفة التدقيقالداخلي حيث يشكل هذا الاطار الالتزام به التميز في الاداء داخل الوحدة </a:t>
            </a:r>
            <a:r>
              <a:rPr lang="ar-IQ" sz="2400" dirty="0" smtClean="0"/>
              <a:t>الاقتصادية</a:t>
            </a:r>
            <a:endParaRPr lang="en-US" sz="2400" dirty="0"/>
          </a:p>
        </p:txBody>
      </p:sp>
    </p:spTree>
    <p:extLst>
      <p:ext uri="{BB962C8B-B14F-4D97-AF65-F5344CB8AC3E}">
        <p14:creationId xmlns:p14="http://schemas.microsoft.com/office/powerpoint/2010/main" val="36958381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623455"/>
            <a:ext cx="8915400" cy="5287767"/>
          </a:xfrm>
        </p:spPr>
        <p:txBody>
          <a:bodyPr/>
          <a:lstStyle/>
          <a:p>
            <a:pPr algn="ctr"/>
            <a:r>
              <a:rPr lang="ar-IQ" dirty="0" smtClean="0"/>
              <a:t>شكل يوضح اطارة الكفاءة </a:t>
            </a:r>
          </a:p>
          <a:p>
            <a:pPr algn="ctr"/>
            <a:endParaRPr lang="en-US" dirty="0"/>
          </a:p>
        </p:txBody>
      </p:sp>
      <p:pic>
        <p:nvPicPr>
          <p:cNvPr id="5" name="Picture 4"/>
          <p:cNvPicPr>
            <a:picLocks noChangeAspect="1"/>
          </p:cNvPicPr>
          <p:nvPr/>
        </p:nvPicPr>
        <p:blipFill>
          <a:blip r:embed="rId2"/>
          <a:stretch>
            <a:fillRect/>
          </a:stretch>
        </p:blipFill>
        <p:spPr>
          <a:xfrm>
            <a:off x="2244436" y="1460098"/>
            <a:ext cx="7439891" cy="3998593"/>
          </a:xfrm>
          <a:prstGeom prst="rect">
            <a:avLst/>
          </a:prstGeom>
        </p:spPr>
      </p:pic>
    </p:spTree>
    <p:extLst>
      <p:ext uri="{BB962C8B-B14F-4D97-AF65-F5344CB8AC3E}">
        <p14:creationId xmlns:p14="http://schemas.microsoft.com/office/powerpoint/2010/main" val="2313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357744" y="1317047"/>
            <a:ext cx="10834255" cy="4826584"/>
          </a:xfrm>
          <a:prstGeom prst="rect">
            <a:avLst/>
          </a:prstGeom>
        </p:spPr>
      </p:pic>
    </p:spTree>
    <p:extLst>
      <p:ext uri="{BB962C8B-B14F-4D97-AF65-F5344CB8AC3E}">
        <p14:creationId xmlns:p14="http://schemas.microsoft.com/office/powerpoint/2010/main" val="26696967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025236"/>
            <a:ext cx="8915400" cy="4885986"/>
          </a:xfrm>
          <a:solidFill>
            <a:srgbClr val="53D8F3"/>
          </a:solidFill>
          <a:ln>
            <a:solidFill>
              <a:schemeClr val="accent1"/>
            </a:solidFill>
          </a:ln>
        </p:spPr>
        <p:txBody>
          <a:bodyPr>
            <a:normAutofit/>
          </a:bodyPr>
          <a:lstStyle/>
          <a:p>
            <a:pPr algn="r"/>
            <a:r>
              <a:rPr lang="ar-IQ" sz="2000" b="1" dirty="0" smtClean="0">
                <a:solidFill>
                  <a:schemeClr val="tx1"/>
                </a:solidFill>
              </a:rPr>
              <a:t>المهنية :</a:t>
            </a:r>
          </a:p>
          <a:p>
            <a:pPr algn="r"/>
            <a:r>
              <a:rPr lang="ar-IQ" sz="2000" b="1" dirty="0">
                <a:solidFill>
                  <a:schemeClr val="tx1"/>
                </a:solidFill>
              </a:rPr>
              <a:t>يقصد بالمهنية وفق ما ورد في معجم المعاني الجامع مهنه, اسم ,والمهنة ,العمل الذي يحتاج الى خبره ومهاره وحذق بممارسته ,اما المهني, ما يبديه الانسان من استقامة وعنايه وحرص ودقه في القيام بواجباته المهنية </a:t>
            </a:r>
            <a:r>
              <a:rPr lang="ar-IQ" sz="2000" b="1" dirty="0" smtClean="0">
                <a:solidFill>
                  <a:schemeClr val="tx1"/>
                </a:solidFill>
              </a:rPr>
              <a:t>ويتكون من:</a:t>
            </a:r>
          </a:p>
          <a:p>
            <a:pPr algn="r"/>
            <a:r>
              <a:rPr lang="ar-IQ" sz="2000" b="1" dirty="0" smtClean="0">
                <a:solidFill>
                  <a:schemeClr val="tx1"/>
                </a:solidFill>
              </a:rPr>
              <a:t>1.مهمة </a:t>
            </a:r>
            <a:r>
              <a:rPr lang="ar-IQ" sz="2000" b="1" dirty="0">
                <a:solidFill>
                  <a:schemeClr val="tx1"/>
                </a:solidFill>
              </a:rPr>
              <a:t>التدقيق الداخلي. </a:t>
            </a:r>
            <a:endParaRPr lang="ar-IQ" sz="2000" b="1" dirty="0" smtClean="0">
              <a:solidFill>
                <a:schemeClr val="tx1"/>
              </a:solidFill>
            </a:endParaRPr>
          </a:p>
          <a:p>
            <a:pPr algn="r"/>
            <a:r>
              <a:rPr lang="ar-IQ" sz="2000" b="1" dirty="0" smtClean="0">
                <a:solidFill>
                  <a:schemeClr val="tx1"/>
                </a:solidFill>
              </a:rPr>
              <a:t> 2.ميثاق </a:t>
            </a:r>
            <a:r>
              <a:rPr lang="ar-IQ" sz="2000" b="1" dirty="0">
                <a:solidFill>
                  <a:schemeClr val="tx1"/>
                </a:solidFill>
              </a:rPr>
              <a:t>التدقيق </a:t>
            </a:r>
            <a:r>
              <a:rPr lang="ar-IQ" sz="2000" b="1" dirty="0" smtClean="0">
                <a:solidFill>
                  <a:schemeClr val="tx1"/>
                </a:solidFill>
              </a:rPr>
              <a:t>الداخلي </a:t>
            </a:r>
          </a:p>
          <a:p>
            <a:pPr algn="r"/>
            <a:r>
              <a:rPr lang="ar-IQ" sz="2000" b="1" dirty="0">
                <a:solidFill>
                  <a:schemeClr val="tx1"/>
                </a:solidFill>
              </a:rPr>
              <a:t>3.الاستقلال التنظيمي. </a:t>
            </a:r>
            <a:endParaRPr lang="ar-IQ" sz="2000" b="1" dirty="0" smtClean="0">
              <a:solidFill>
                <a:schemeClr val="tx1"/>
              </a:solidFill>
            </a:endParaRPr>
          </a:p>
          <a:p>
            <a:pPr algn="r"/>
            <a:r>
              <a:rPr lang="ar-IQ" sz="2000" b="1" dirty="0" smtClean="0">
                <a:solidFill>
                  <a:schemeClr val="tx1"/>
                </a:solidFill>
              </a:rPr>
              <a:t>4.الموضوعية الفردية</a:t>
            </a:r>
          </a:p>
          <a:p>
            <a:pPr algn="r"/>
            <a:r>
              <a:rPr lang="ar-IQ" sz="2000" b="1" dirty="0" smtClean="0">
                <a:solidFill>
                  <a:schemeClr val="tx1"/>
                </a:solidFill>
              </a:rPr>
              <a:t>. </a:t>
            </a:r>
            <a:r>
              <a:rPr lang="ar-IQ" sz="2000" b="1" dirty="0">
                <a:solidFill>
                  <a:schemeClr val="tx1"/>
                </a:solidFill>
              </a:rPr>
              <a:t>5.السلوك الاخلاقي</a:t>
            </a:r>
            <a:r>
              <a:rPr lang="ar-IQ" sz="2000" b="1" dirty="0" smtClean="0">
                <a:solidFill>
                  <a:schemeClr val="tx1"/>
                </a:solidFill>
              </a:rPr>
              <a:t>.</a:t>
            </a:r>
          </a:p>
          <a:p>
            <a:pPr algn="r"/>
            <a:r>
              <a:rPr lang="ar-IQ" sz="2000" b="1" dirty="0" smtClean="0">
                <a:solidFill>
                  <a:schemeClr val="tx1"/>
                </a:solidFill>
              </a:rPr>
              <a:t>6.العناية </a:t>
            </a:r>
            <a:r>
              <a:rPr lang="ar-IQ" sz="2000" b="1" dirty="0">
                <a:solidFill>
                  <a:schemeClr val="tx1"/>
                </a:solidFill>
              </a:rPr>
              <a:t>المهنية </a:t>
            </a:r>
            <a:r>
              <a:rPr lang="ar-IQ" sz="2000" b="1" dirty="0" smtClean="0">
                <a:solidFill>
                  <a:schemeClr val="tx1"/>
                </a:solidFill>
              </a:rPr>
              <a:t>الواجبة</a:t>
            </a:r>
          </a:p>
          <a:p>
            <a:pPr algn="r"/>
            <a:r>
              <a:rPr lang="ar-IQ" sz="2000" b="1" dirty="0" smtClean="0">
                <a:solidFill>
                  <a:schemeClr val="tx1"/>
                </a:solidFill>
              </a:rPr>
              <a:t>7.التطوير المهني.</a:t>
            </a:r>
            <a:endParaRPr lang="en-US" sz="2000" b="1" dirty="0">
              <a:solidFill>
                <a:schemeClr val="tx1"/>
              </a:solidFill>
            </a:endParaRPr>
          </a:p>
        </p:txBody>
      </p:sp>
    </p:spTree>
    <p:extLst>
      <p:ext uri="{BB962C8B-B14F-4D97-AF65-F5344CB8AC3E}">
        <p14:creationId xmlns:p14="http://schemas.microsoft.com/office/powerpoint/2010/main" val="13303962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706582"/>
            <a:ext cx="8915400" cy="5204640"/>
          </a:xfrm>
          <a:solidFill>
            <a:srgbClr val="FFCC00"/>
          </a:solidFill>
        </p:spPr>
        <p:txBody>
          <a:bodyPr>
            <a:normAutofit/>
          </a:bodyPr>
          <a:lstStyle/>
          <a:p>
            <a:pPr algn="r" rtl="1"/>
            <a:r>
              <a:rPr lang="ar-IQ" sz="2000" b="1" dirty="0" smtClean="0">
                <a:solidFill>
                  <a:schemeClr val="tx1"/>
                </a:solidFill>
              </a:rPr>
              <a:t>الاداء</a:t>
            </a:r>
            <a:endParaRPr lang="en-US" sz="2000" b="1" dirty="0">
              <a:solidFill>
                <a:schemeClr val="tx1"/>
              </a:solidFill>
            </a:endParaRPr>
          </a:p>
          <a:p>
            <a:pPr algn="r" rtl="1"/>
            <a:r>
              <a:rPr lang="ar-IQ" sz="2000" b="1" dirty="0">
                <a:solidFill>
                  <a:schemeClr val="tx1"/>
                </a:solidFill>
              </a:rPr>
              <a:t>يمثل الاداء المكون الرئيسي الثاني من اطار كفاءة التدقيق الداخلي ويشمل سبعة عناصر وكالاتي:</a:t>
            </a:r>
            <a:endParaRPr lang="en-US" sz="2000" b="1" dirty="0">
              <a:solidFill>
                <a:schemeClr val="tx1"/>
              </a:solidFill>
            </a:endParaRPr>
          </a:p>
          <a:p>
            <a:pPr lvl="0" algn="r" rtl="1"/>
            <a:r>
              <a:rPr lang="ar-IQ" sz="2000" b="1" dirty="0" smtClean="0">
                <a:solidFill>
                  <a:schemeClr val="tx1"/>
                </a:solidFill>
              </a:rPr>
              <a:t>1. الحوكمة </a:t>
            </a:r>
            <a:r>
              <a:rPr lang="ar-IQ" sz="2000" b="1" dirty="0">
                <a:solidFill>
                  <a:schemeClr val="tx1"/>
                </a:solidFill>
              </a:rPr>
              <a:t>التنظيمية. </a:t>
            </a:r>
            <a:endParaRPr lang="ar-IQ" sz="2000" b="1" dirty="0" smtClean="0">
              <a:solidFill>
                <a:schemeClr val="tx1"/>
              </a:solidFill>
            </a:endParaRPr>
          </a:p>
          <a:p>
            <a:pPr lvl="0" algn="r" rtl="1"/>
            <a:r>
              <a:rPr lang="ar-IQ" sz="2000" b="1" dirty="0" smtClean="0">
                <a:solidFill>
                  <a:schemeClr val="tx1"/>
                </a:solidFill>
              </a:rPr>
              <a:t>2.الاحتيال</a:t>
            </a:r>
            <a:r>
              <a:rPr lang="ar-IQ" sz="2000" b="1" dirty="0">
                <a:solidFill>
                  <a:schemeClr val="tx1"/>
                </a:solidFill>
              </a:rPr>
              <a:t>. </a:t>
            </a:r>
            <a:r>
              <a:rPr lang="ar-IQ" sz="2000" b="1" dirty="0" smtClean="0">
                <a:solidFill>
                  <a:schemeClr val="tx1"/>
                </a:solidFill>
              </a:rPr>
              <a:t>3</a:t>
            </a:r>
          </a:p>
          <a:p>
            <a:pPr lvl="0" algn="r" rtl="1"/>
            <a:r>
              <a:rPr lang="ar-IQ" sz="2000" b="1" dirty="0" smtClean="0">
                <a:solidFill>
                  <a:schemeClr val="tx1"/>
                </a:solidFill>
              </a:rPr>
              <a:t>.</a:t>
            </a:r>
            <a:r>
              <a:rPr lang="ar-IQ" sz="2000" b="1" dirty="0">
                <a:solidFill>
                  <a:schemeClr val="tx1"/>
                </a:solidFill>
              </a:rPr>
              <a:t>ادارة المخاطر. </a:t>
            </a:r>
            <a:endParaRPr lang="ar-IQ" sz="2000" b="1" dirty="0" smtClean="0">
              <a:solidFill>
                <a:schemeClr val="tx1"/>
              </a:solidFill>
            </a:endParaRPr>
          </a:p>
          <a:p>
            <a:pPr lvl="0" algn="r" rtl="1"/>
            <a:r>
              <a:rPr lang="ar-IQ" sz="2000" b="1" dirty="0" smtClean="0">
                <a:solidFill>
                  <a:schemeClr val="tx1"/>
                </a:solidFill>
              </a:rPr>
              <a:t>4.الرقابة </a:t>
            </a:r>
            <a:r>
              <a:rPr lang="ar-IQ" sz="2000" b="1" dirty="0">
                <a:solidFill>
                  <a:schemeClr val="tx1"/>
                </a:solidFill>
              </a:rPr>
              <a:t>الداخلية. </a:t>
            </a:r>
            <a:endParaRPr lang="ar-IQ" sz="2000" b="1" dirty="0" smtClean="0">
              <a:solidFill>
                <a:schemeClr val="tx1"/>
              </a:solidFill>
            </a:endParaRPr>
          </a:p>
          <a:p>
            <a:pPr lvl="0" algn="r" rtl="1"/>
            <a:r>
              <a:rPr lang="ar-IQ" sz="2000" b="1" dirty="0" smtClean="0">
                <a:solidFill>
                  <a:schemeClr val="tx1"/>
                </a:solidFill>
              </a:rPr>
              <a:t>5.التخطيط </a:t>
            </a:r>
            <a:r>
              <a:rPr lang="ar-IQ" sz="2000" b="1" dirty="0">
                <a:solidFill>
                  <a:schemeClr val="tx1"/>
                </a:solidFill>
              </a:rPr>
              <a:t>للمهمة.</a:t>
            </a:r>
            <a:endParaRPr lang="en-US" sz="2000" b="1" dirty="0">
              <a:solidFill>
                <a:schemeClr val="tx1"/>
              </a:solidFill>
            </a:endParaRPr>
          </a:p>
          <a:p>
            <a:pPr algn="r"/>
            <a:r>
              <a:rPr lang="ar-IQ" sz="2000" b="1" dirty="0">
                <a:solidFill>
                  <a:schemeClr val="tx1"/>
                </a:solidFill>
              </a:rPr>
              <a:t>6. تنفيذ المهمة ( العمل الميداني). </a:t>
            </a:r>
            <a:r>
              <a:rPr lang="ar-IQ" sz="2000" b="1" dirty="0" smtClean="0">
                <a:solidFill>
                  <a:schemeClr val="tx1"/>
                </a:solidFill>
              </a:rPr>
              <a:t>7</a:t>
            </a:r>
          </a:p>
          <a:p>
            <a:pPr algn="r"/>
            <a:r>
              <a:rPr lang="ar-IQ" sz="2000" b="1" dirty="0" smtClean="0">
                <a:solidFill>
                  <a:schemeClr val="tx1"/>
                </a:solidFill>
              </a:rPr>
              <a:t>.</a:t>
            </a:r>
            <a:r>
              <a:rPr lang="ar-IQ" sz="2000" b="1" dirty="0">
                <a:solidFill>
                  <a:schemeClr val="tx1"/>
                </a:solidFill>
              </a:rPr>
              <a:t>نتائج المهمة</a:t>
            </a:r>
            <a:endParaRPr lang="en-US" sz="2000" b="1" dirty="0">
              <a:solidFill>
                <a:schemeClr val="tx1"/>
              </a:solidFill>
            </a:endParaRPr>
          </a:p>
        </p:txBody>
      </p:sp>
    </p:spTree>
    <p:extLst>
      <p:ext uri="{BB962C8B-B14F-4D97-AF65-F5344CB8AC3E}">
        <p14:creationId xmlns:p14="http://schemas.microsoft.com/office/powerpoint/2010/main" val="27286019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706582"/>
            <a:ext cx="8915400" cy="5204640"/>
          </a:xfrm>
          <a:solidFill>
            <a:schemeClr val="accent6"/>
          </a:solidFill>
          <a:ln>
            <a:solidFill>
              <a:schemeClr val="accent1"/>
            </a:solidFill>
          </a:ln>
        </p:spPr>
        <p:txBody>
          <a:bodyPr>
            <a:normAutofit/>
          </a:bodyPr>
          <a:lstStyle/>
          <a:p>
            <a:pPr algn="r" rtl="1"/>
            <a:r>
              <a:rPr lang="ar-IQ" sz="2800" dirty="0">
                <a:solidFill>
                  <a:schemeClr val="accent1">
                    <a:lumMod val="75000"/>
                  </a:schemeClr>
                </a:solidFill>
              </a:rPr>
              <a:t>تشكل البيئة المكون الثالث من اطار الكفاءة والتي تشمل مجموعه من العناصر وعددها خمسه عناصر وتبدأ بالعنصر </a:t>
            </a:r>
            <a:r>
              <a:rPr lang="ar-IQ" sz="2800" dirty="0" smtClean="0">
                <a:solidFill>
                  <a:schemeClr val="accent1">
                    <a:lumMod val="75000"/>
                  </a:schemeClr>
                </a:solidFill>
              </a:rPr>
              <a:t>الاول:</a:t>
            </a:r>
          </a:p>
          <a:p>
            <a:pPr algn="r" rtl="1"/>
            <a:r>
              <a:rPr lang="ar-IQ" sz="2800" dirty="0" smtClean="0">
                <a:solidFill>
                  <a:schemeClr val="accent1">
                    <a:lumMod val="75000"/>
                  </a:schemeClr>
                </a:solidFill>
              </a:rPr>
              <a:t> </a:t>
            </a:r>
            <a:r>
              <a:rPr lang="ar-IQ" sz="2800" dirty="0">
                <a:solidFill>
                  <a:schemeClr val="accent1">
                    <a:lumMod val="75000"/>
                  </a:schemeClr>
                </a:solidFill>
              </a:rPr>
              <a:t>1.التخطيط  الاستراتيجي والتنظيمي والادارة </a:t>
            </a:r>
            <a:r>
              <a:rPr lang="ar-IQ" sz="2800" dirty="0" smtClean="0">
                <a:solidFill>
                  <a:schemeClr val="accent1">
                    <a:lumMod val="75000"/>
                  </a:schemeClr>
                </a:solidFill>
              </a:rPr>
              <a:t>.</a:t>
            </a:r>
          </a:p>
          <a:p>
            <a:pPr algn="r" rtl="1"/>
            <a:r>
              <a:rPr lang="ar-IQ" sz="2800" dirty="0" smtClean="0">
                <a:solidFill>
                  <a:schemeClr val="accent1">
                    <a:lumMod val="75000"/>
                  </a:schemeClr>
                </a:solidFill>
              </a:rPr>
              <a:t> 2.عمليات </a:t>
            </a:r>
            <a:r>
              <a:rPr lang="ar-IQ" sz="2800" dirty="0">
                <a:solidFill>
                  <a:schemeClr val="accent1">
                    <a:lumMod val="75000"/>
                  </a:schemeClr>
                </a:solidFill>
              </a:rPr>
              <a:t>الأعمال العامة. </a:t>
            </a:r>
            <a:endParaRPr lang="ar-IQ" sz="2800" dirty="0" smtClean="0">
              <a:solidFill>
                <a:schemeClr val="accent1">
                  <a:lumMod val="75000"/>
                </a:schemeClr>
              </a:solidFill>
            </a:endParaRPr>
          </a:p>
          <a:p>
            <a:pPr algn="r" rtl="1"/>
            <a:r>
              <a:rPr lang="ar-IQ" sz="2800" dirty="0" smtClean="0">
                <a:solidFill>
                  <a:schemeClr val="accent1">
                    <a:lumMod val="75000"/>
                  </a:schemeClr>
                </a:solidFill>
              </a:rPr>
              <a:t>3 .</a:t>
            </a:r>
            <a:r>
              <a:rPr lang="ar-IQ" sz="2800" dirty="0">
                <a:solidFill>
                  <a:schemeClr val="accent1">
                    <a:lumMod val="75000"/>
                  </a:schemeClr>
                </a:solidFill>
              </a:rPr>
              <a:t>المسؤولية الاجتماعية والاستدامة. </a:t>
            </a:r>
            <a:endParaRPr lang="ar-IQ" sz="2800" dirty="0" smtClean="0">
              <a:solidFill>
                <a:schemeClr val="accent1">
                  <a:lumMod val="75000"/>
                </a:schemeClr>
              </a:solidFill>
            </a:endParaRPr>
          </a:p>
          <a:p>
            <a:pPr algn="r" rtl="1"/>
            <a:r>
              <a:rPr lang="ar-IQ" sz="2800" dirty="0">
                <a:solidFill>
                  <a:schemeClr val="accent1">
                    <a:lumMod val="75000"/>
                  </a:schemeClr>
                </a:solidFill>
              </a:rPr>
              <a:t> </a:t>
            </a:r>
            <a:r>
              <a:rPr lang="ar-IQ" sz="2800" dirty="0" smtClean="0">
                <a:solidFill>
                  <a:schemeClr val="accent1">
                    <a:lumMod val="75000"/>
                  </a:schemeClr>
                </a:solidFill>
              </a:rPr>
              <a:t>4 .</a:t>
            </a:r>
            <a:r>
              <a:rPr lang="ar-IQ" sz="2800" dirty="0">
                <a:solidFill>
                  <a:schemeClr val="accent1">
                    <a:lumMod val="75000"/>
                  </a:schemeClr>
                </a:solidFill>
              </a:rPr>
              <a:t>تكنولوجيا المعلومات. </a:t>
            </a:r>
            <a:endParaRPr lang="ar-IQ" sz="2800" dirty="0" smtClean="0">
              <a:solidFill>
                <a:schemeClr val="accent1">
                  <a:lumMod val="75000"/>
                </a:schemeClr>
              </a:solidFill>
            </a:endParaRPr>
          </a:p>
          <a:p>
            <a:pPr algn="r" rtl="1"/>
            <a:r>
              <a:rPr lang="ar-IQ" sz="2800" dirty="0" smtClean="0">
                <a:solidFill>
                  <a:schemeClr val="accent1">
                    <a:lumMod val="75000"/>
                  </a:schemeClr>
                </a:solidFill>
              </a:rPr>
              <a:t>5.المحاسبة </a:t>
            </a:r>
            <a:r>
              <a:rPr lang="ar-IQ" sz="2800" dirty="0">
                <a:solidFill>
                  <a:schemeClr val="accent1">
                    <a:lumMod val="75000"/>
                  </a:schemeClr>
                </a:solidFill>
              </a:rPr>
              <a:t>والتمويل</a:t>
            </a:r>
            <a:r>
              <a:rPr lang="ar-IQ" sz="2800" b="1" dirty="0">
                <a:solidFill>
                  <a:schemeClr val="accent1">
                    <a:lumMod val="75000"/>
                  </a:schemeClr>
                </a:solidFill>
              </a:rPr>
              <a:t>.                       </a:t>
            </a:r>
            <a:endParaRPr lang="en-US" sz="2800" dirty="0">
              <a:solidFill>
                <a:schemeClr val="accent1">
                  <a:lumMod val="75000"/>
                </a:schemeClr>
              </a:solidFill>
            </a:endParaRPr>
          </a:p>
        </p:txBody>
      </p:sp>
    </p:spTree>
    <p:extLst>
      <p:ext uri="{BB962C8B-B14F-4D97-AF65-F5344CB8AC3E}">
        <p14:creationId xmlns:p14="http://schemas.microsoft.com/office/powerpoint/2010/main" val="38890975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720436"/>
            <a:ext cx="8915400" cy="5190786"/>
          </a:xfrm>
          <a:solidFill>
            <a:srgbClr val="FF3300"/>
          </a:solidFill>
          <a:ln>
            <a:solidFill>
              <a:schemeClr val="accent1"/>
            </a:solidFill>
          </a:ln>
        </p:spPr>
        <p:txBody>
          <a:bodyPr>
            <a:normAutofit lnSpcReduction="10000"/>
          </a:bodyPr>
          <a:lstStyle/>
          <a:p>
            <a:pPr algn="just" rtl="1"/>
            <a:r>
              <a:rPr lang="ar-IQ" sz="2400" b="1" dirty="0">
                <a:solidFill>
                  <a:schemeClr val="tx1">
                    <a:lumMod val="95000"/>
                    <a:lumOff val="5000"/>
                  </a:schemeClr>
                </a:solidFill>
              </a:rPr>
              <a:t>القيادة والتواصل                                     </a:t>
            </a:r>
            <a:endParaRPr lang="ar-IQ" sz="2400" b="1" dirty="0" smtClean="0">
              <a:solidFill>
                <a:schemeClr val="tx1">
                  <a:lumMod val="95000"/>
                  <a:lumOff val="5000"/>
                </a:schemeClr>
              </a:solidFill>
            </a:endParaRPr>
          </a:p>
          <a:p>
            <a:pPr algn="just" rtl="1"/>
            <a:r>
              <a:rPr lang="ar-IQ" sz="2400" b="1" dirty="0" smtClean="0">
                <a:solidFill>
                  <a:schemeClr val="tx1">
                    <a:lumMod val="95000"/>
                    <a:lumOff val="5000"/>
                  </a:schemeClr>
                </a:solidFill>
              </a:rPr>
              <a:t>تتطلب </a:t>
            </a:r>
            <a:r>
              <a:rPr lang="ar-IQ" sz="2400" b="1" dirty="0">
                <a:solidFill>
                  <a:schemeClr val="tx1">
                    <a:lumMod val="95000"/>
                    <a:lumOff val="5000"/>
                  </a:schemeClr>
                </a:solidFill>
              </a:rPr>
              <a:t>قيادة نشاط التدقيق الداخلي القدرة على فهم وتحديد </a:t>
            </a:r>
            <a:r>
              <a:rPr lang="ar-IQ" sz="2400" b="1" dirty="0" smtClean="0">
                <a:solidFill>
                  <a:schemeClr val="tx1">
                    <a:lumMod val="95000"/>
                    <a:lumOff val="5000"/>
                  </a:schemeClr>
                </a:solidFill>
              </a:rPr>
              <a:t>اتجاهه </a:t>
            </a:r>
            <a:r>
              <a:rPr lang="ar-IQ" sz="2400" b="1" dirty="0">
                <a:solidFill>
                  <a:schemeClr val="tx1">
                    <a:lumMod val="95000"/>
                    <a:lumOff val="5000"/>
                  </a:schemeClr>
                </a:solidFill>
              </a:rPr>
              <a:t>الاستراتيجي والتواصل بفعالية وبناء علاقات مثمرة مع أصحاب المصلحة الداخليين والخارجيين من خلال الخدمات التأكييدية والاستشارية والخدمات الاخرى التي يؤديها ، فضلاً عن إدارة وتوجيه الموظفين والعمليات بطريقة مناسبة لدعم المبادرة الجديدة والتأكد من أن الأدوات والموارد الأخرى متاحة وذات صلة بإطار العمل ومجالات المعرفة.</a:t>
            </a:r>
            <a:endParaRPr lang="en-US" sz="2400" b="1" dirty="0">
              <a:solidFill>
                <a:schemeClr val="tx1">
                  <a:lumMod val="95000"/>
                  <a:lumOff val="5000"/>
                </a:schemeClr>
              </a:solidFill>
            </a:endParaRPr>
          </a:p>
          <a:p>
            <a:pPr algn="just" rtl="1"/>
            <a:r>
              <a:rPr lang="ar-IQ" sz="2400" b="1" dirty="0">
                <a:solidFill>
                  <a:schemeClr val="tx1">
                    <a:lumMod val="95000"/>
                    <a:lumOff val="5000"/>
                  </a:schemeClr>
                </a:solidFill>
              </a:rPr>
              <a:t>يتضمن مكون القيادة العناصر الفرعية الاتية:</a:t>
            </a:r>
            <a:endParaRPr lang="en-US" sz="2400" b="1" dirty="0">
              <a:solidFill>
                <a:schemeClr val="tx1">
                  <a:lumMod val="95000"/>
                  <a:lumOff val="5000"/>
                </a:schemeClr>
              </a:solidFill>
            </a:endParaRPr>
          </a:p>
          <a:p>
            <a:pPr lvl="0" algn="just" rtl="1"/>
            <a:r>
              <a:rPr lang="ar-IQ" sz="2400" b="1" dirty="0" smtClean="0">
                <a:solidFill>
                  <a:schemeClr val="tx1">
                    <a:lumMod val="95000"/>
                    <a:lumOff val="5000"/>
                  </a:schemeClr>
                </a:solidFill>
              </a:rPr>
              <a:t>1.الخطة </a:t>
            </a:r>
            <a:r>
              <a:rPr lang="ar-IQ" sz="2400" b="1" dirty="0">
                <a:solidFill>
                  <a:schemeClr val="tx1">
                    <a:lumMod val="95000"/>
                    <a:lumOff val="5000"/>
                  </a:schemeClr>
                </a:solidFill>
              </a:rPr>
              <a:t>الاستراتيجية للتدقيق الداخلي </a:t>
            </a:r>
            <a:r>
              <a:rPr lang="ar-IQ" sz="2400" b="1" dirty="0" smtClean="0">
                <a:solidFill>
                  <a:schemeClr val="tx1">
                    <a:lumMod val="95000"/>
                    <a:lumOff val="5000"/>
                  </a:schemeClr>
                </a:solidFill>
              </a:rPr>
              <a:t>والادارة.</a:t>
            </a:r>
          </a:p>
          <a:p>
            <a:pPr lvl="0" algn="just" rtl="1"/>
            <a:r>
              <a:rPr lang="ar-IQ" sz="2400" b="1" dirty="0" smtClean="0">
                <a:solidFill>
                  <a:schemeClr val="tx1">
                    <a:lumMod val="95000"/>
                    <a:lumOff val="5000"/>
                  </a:schemeClr>
                </a:solidFill>
              </a:rPr>
              <a:t> 2. </a:t>
            </a:r>
            <a:r>
              <a:rPr lang="ar-IQ" sz="2400" b="1" dirty="0">
                <a:solidFill>
                  <a:schemeClr val="tx1">
                    <a:lumMod val="95000"/>
                    <a:lumOff val="5000"/>
                  </a:schemeClr>
                </a:solidFill>
              </a:rPr>
              <a:t>خطة التدقيق وتنسيق جهود التأكيد.</a:t>
            </a:r>
            <a:endParaRPr lang="en-US" sz="2400" b="1" dirty="0">
              <a:solidFill>
                <a:schemeClr val="tx1">
                  <a:lumMod val="95000"/>
                  <a:lumOff val="5000"/>
                </a:schemeClr>
              </a:solidFill>
            </a:endParaRPr>
          </a:p>
          <a:p>
            <a:pPr algn="just" rtl="1"/>
            <a:r>
              <a:rPr lang="ar-IQ" sz="2400" b="1" dirty="0">
                <a:solidFill>
                  <a:schemeClr val="tx1">
                    <a:lumMod val="95000"/>
                    <a:lumOff val="5000"/>
                  </a:schemeClr>
                </a:solidFill>
              </a:rPr>
              <a:t>3.  برنامج  ضمان الجودة والتحسين.</a:t>
            </a:r>
            <a:endParaRPr lang="en-US" sz="2400" b="1" dirty="0">
              <a:solidFill>
                <a:schemeClr val="tx1">
                  <a:lumMod val="95000"/>
                  <a:lumOff val="5000"/>
                </a:schemeClr>
              </a:solidFill>
            </a:endParaRPr>
          </a:p>
        </p:txBody>
      </p:sp>
    </p:spTree>
    <p:extLst>
      <p:ext uri="{BB962C8B-B14F-4D97-AF65-F5344CB8AC3E}">
        <p14:creationId xmlns:p14="http://schemas.microsoft.com/office/powerpoint/2010/main" val="4210690202"/>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320</TotalTime>
  <Words>503</Words>
  <Application>Microsoft Office PowerPoint</Application>
  <PresentationFormat>Custom</PresentationFormat>
  <Paragraphs>40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12</cp:revision>
  <dcterms:created xsi:type="dcterms:W3CDTF">2023-10-07T15:18:49Z</dcterms:created>
  <dcterms:modified xsi:type="dcterms:W3CDTF">2023-10-10T19:26:59Z</dcterms:modified>
</cp:coreProperties>
</file>