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920919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4190918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861999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601793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730235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48624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51B8014-5D64-47BE-AB75-6FA1D27DF36C}" type="datetimeFigureOut">
              <a:rPr lang="ar-IQ" smtClean="0"/>
              <a:t>27/11/1443</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034299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51B8014-5D64-47BE-AB75-6FA1D27DF36C}" type="datetimeFigureOut">
              <a:rPr lang="ar-IQ" smtClean="0"/>
              <a:t>27/11/1443</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4021061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1B8014-5D64-47BE-AB75-6FA1D27DF36C}" type="datetimeFigureOut">
              <a:rPr lang="ar-IQ" smtClean="0"/>
              <a:t>27/11/1443</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467330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950031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688246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1B8014-5D64-47BE-AB75-6FA1D27DF36C}" type="datetimeFigureOut">
              <a:rPr lang="ar-IQ" smtClean="0"/>
              <a:t>27/11/1443</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ECAFB8-0E7C-4A58-BD6D-8047CAE46919}" type="slidenum">
              <a:rPr lang="ar-IQ" smtClean="0"/>
              <a:t>‹#›</a:t>
            </a:fld>
            <a:endParaRPr lang="ar-IQ"/>
          </a:p>
        </p:txBody>
      </p:sp>
    </p:spTree>
    <p:extLst>
      <p:ext uri="{BB962C8B-B14F-4D97-AF65-F5344CB8AC3E}">
        <p14:creationId xmlns:p14="http://schemas.microsoft.com/office/powerpoint/2010/main" val="2503950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محاضرة دولي 12</a:t>
            </a:r>
            <a:endParaRPr lang="ar-IQ" dirty="0"/>
          </a:p>
        </p:txBody>
      </p:sp>
      <p:sp>
        <p:nvSpPr>
          <p:cNvPr id="3" name="Subtitle 2"/>
          <p:cNvSpPr>
            <a:spLocks noGrp="1"/>
          </p:cNvSpPr>
          <p:nvPr>
            <p:ph type="subTitle" idx="1"/>
          </p:nvPr>
        </p:nvSpPr>
        <p:spPr/>
        <p:txBody>
          <a:bodyPr>
            <a:normAutofit/>
          </a:bodyPr>
          <a:lstStyle/>
          <a:p>
            <a:r>
              <a:rPr lang="ar-IQ" sz="4000" dirty="0" smtClean="0"/>
              <a:t>د. عبير محمد جاسم</a:t>
            </a:r>
            <a:endParaRPr lang="ar-IQ" sz="4000" dirty="0"/>
          </a:p>
        </p:txBody>
      </p:sp>
    </p:spTree>
    <p:extLst>
      <p:ext uri="{BB962C8B-B14F-4D97-AF65-F5344CB8AC3E}">
        <p14:creationId xmlns:p14="http://schemas.microsoft.com/office/powerpoint/2010/main" val="242147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4717" y="492541"/>
            <a:ext cx="11491414" cy="4154984"/>
          </a:xfrm>
          <a:prstGeom prst="rect">
            <a:avLst/>
          </a:prstGeom>
        </p:spPr>
        <p:txBody>
          <a:bodyPr wrap="square">
            <a:spAutoFit/>
          </a:bodyPr>
          <a:lstStyle/>
          <a:p>
            <a:pPr algn="r" rtl="1"/>
            <a:r>
              <a:rPr lang="ar-SA" sz="2400" b="1" dirty="0"/>
              <a:t>س/ ماهي التطورات التي شهدها القرن العشرين ؟</a:t>
            </a:r>
            <a:endParaRPr lang="en-US" sz="2400" dirty="0"/>
          </a:p>
          <a:p>
            <a:pPr algn="r" rtl="1"/>
            <a:r>
              <a:rPr lang="ar-SA" sz="2400" b="1" dirty="0"/>
              <a:t>.......................</a:t>
            </a:r>
            <a:endParaRPr lang="en-US" sz="2400" dirty="0"/>
          </a:p>
          <a:p>
            <a:pPr algn="r" rtl="1"/>
            <a:r>
              <a:rPr lang="ar-SA" sz="2400" dirty="0"/>
              <a:t>ج/</a:t>
            </a:r>
            <a:endParaRPr lang="en-US" sz="2400" dirty="0"/>
          </a:p>
          <a:p>
            <a:pPr algn="r" rtl="1"/>
            <a:r>
              <a:rPr lang="ar-SA" sz="2400" dirty="0"/>
              <a:t>١-انتقال النظام الراسمالي من مرحلة الراسمالية الصناعية الى مرحلة الرسمالية المالية حيث ازدهرت الاحتكارات القائمة على راس المال الكبير وبدا الاندماج المصرفي مع الإنتاج وانتشرت الشركات متعددة الجنسية وعمليات الصيرفة .</a:t>
            </a:r>
            <a:endParaRPr lang="en-US" sz="2400" dirty="0"/>
          </a:p>
          <a:p>
            <a:pPr algn="r" rtl="1"/>
            <a:r>
              <a:rPr lang="ar-SA" sz="2400" dirty="0"/>
              <a:t>٢-تقسيم العالم الى مجموعتين ،مجموعة تصدر السلع المصنعة (الدول المتقدمة)،والأخرى تصدر مواد أولية (دول نامية)على أساس تبادل تجاري غير متكافئ</a:t>
            </a:r>
            <a:endParaRPr lang="en-US" sz="2400" dirty="0"/>
          </a:p>
          <a:p>
            <a:pPr algn="r" rtl="1"/>
            <a:r>
              <a:rPr lang="ar-SA" sz="2400" dirty="0"/>
              <a:t>٣-انهيار الاتحاد السوفيتي وتفكك المجموعة الاشتراكية </a:t>
            </a:r>
            <a:endParaRPr lang="en-US" sz="2400" dirty="0"/>
          </a:p>
          <a:p>
            <a:pPr algn="r" rtl="1"/>
            <a:r>
              <a:rPr lang="ar-SA" sz="2400" dirty="0"/>
              <a:t>٤-شهد شهد العالم أزمات متعددة وظهور مؤسسات العولمة بهدف هيكلة الاقتصاد العالمي على أساس الانفتاح والحرية مثل صندوق النقد الدولي ومنظمة التجارة العالمية والبنك الدولي.</a:t>
            </a:r>
            <a:endParaRPr lang="en-US" sz="2400" dirty="0"/>
          </a:p>
        </p:txBody>
      </p:sp>
    </p:spTree>
    <p:extLst>
      <p:ext uri="{BB962C8B-B14F-4D97-AF65-F5344CB8AC3E}">
        <p14:creationId xmlns:p14="http://schemas.microsoft.com/office/powerpoint/2010/main" val="560270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5343" y="982344"/>
            <a:ext cx="10317708" cy="5262979"/>
          </a:xfrm>
          <a:prstGeom prst="rect">
            <a:avLst/>
          </a:prstGeom>
        </p:spPr>
        <p:txBody>
          <a:bodyPr wrap="square">
            <a:spAutoFit/>
          </a:bodyPr>
          <a:lstStyle/>
          <a:p>
            <a:pPr algn="r" rtl="1"/>
            <a:r>
              <a:rPr lang="ar-SA" sz="2400" dirty="0"/>
              <a:t>الانكشاف الاقتصادي :</a:t>
            </a:r>
            <a:endParaRPr lang="en-US" sz="2400" dirty="0"/>
          </a:p>
          <a:p>
            <a:pPr algn="r" rtl="1"/>
            <a:r>
              <a:rPr lang="ar-SA" sz="2400" b="1" dirty="0"/>
              <a:t>س / ماهي مؤشرات قياس تداخل الاقتصاد المحلي مع الاقتصاد الدولي ؟</a:t>
            </a:r>
            <a:endParaRPr lang="en-US" sz="2400" dirty="0"/>
          </a:p>
          <a:p>
            <a:pPr algn="r" rtl="1"/>
            <a:r>
              <a:rPr lang="ar-SA" sz="2400" dirty="0"/>
              <a:t> ج/تتباين الدول في درجة تاثير علاقاتها الاقتصادية الخارجية على سير ونشاطات اقتصادها المحلي ،،ولتحليل التداخل والاعتماد المتبادل بين الاقتصاد الوطني والاقتصاد الدولي ،هناك مجموعة من المؤشرات منها مؤشرات الانكشاف الاقتصادي ،والتي تهتم بالوصول الى استنتاجات معينة حول التبعية الاقتصادية للاقتصاد المعني  .</a:t>
            </a:r>
            <a:endParaRPr lang="en-US" sz="2400" dirty="0"/>
          </a:p>
          <a:p>
            <a:pPr algn="r" rtl="1"/>
            <a:r>
              <a:rPr lang="ar-SA" sz="2400" dirty="0"/>
              <a:t>واهم هذه المؤشرات هي:</a:t>
            </a:r>
            <a:endParaRPr lang="en-US" sz="2400" dirty="0"/>
          </a:p>
          <a:p>
            <a:pPr algn="r" rtl="1"/>
            <a:r>
              <a:rPr lang="ar-SA" sz="2400" dirty="0"/>
              <a:t> </a:t>
            </a:r>
            <a:endParaRPr lang="en-US" sz="2400" dirty="0"/>
          </a:p>
          <a:p>
            <a:pPr algn="r" rtl="1"/>
            <a:r>
              <a:rPr lang="ar-SA" sz="2400" dirty="0"/>
              <a:t>                                    مجموع قيم الصادارت + مجموع قيم الاستيرادت</a:t>
            </a:r>
            <a:endParaRPr lang="en-US" sz="2400" dirty="0"/>
          </a:p>
          <a:p>
            <a:pPr algn="r" rtl="1"/>
            <a:r>
              <a:rPr lang="ar-SA" sz="2400" dirty="0"/>
              <a:t>١-مؤشر الانكشاف الاقتصادي=————————————————</a:t>
            </a:r>
            <a:endParaRPr lang="en-US" sz="2400" dirty="0"/>
          </a:p>
          <a:p>
            <a:pPr algn="r" rtl="1"/>
            <a:r>
              <a:rPr lang="ar-SA" sz="2400" dirty="0"/>
              <a:t>                                       اجمالي الناتج المحلي </a:t>
            </a:r>
            <a:endParaRPr lang="en-US" sz="2400" dirty="0"/>
          </a:p>
          <a:p>
            <a:pPr algn="r" rtl="1"/>
            <a:r>
              <a:rPr lang="ar-SA" sz="2400" dirty="0"/>
              <a:t> </a:t>
            </a:r>
            <a:endParaRPr lang="en-US" sz="2400" dirty="0"/>
          </a:p>
          <a:p>
            <a:pPr algn="r" rtl="1"/>
            <a:r>
              <a:rPr lang="ar-SA" sz="2400" dirty="0"/>
              <a:t>           رغم أهمية هذا المؤشر الا ان دلالاته الرقمية لايمكن ان تعطي صورة قاطعة حول أهمية التجارة في الاقتصاد الوطني .</a:t>
            </a:r>
            <a:endParaRPr lang="en-US" sz="2400" dirty="0"/>
          </a:p>
        </p:txBody>
      </p:sp>
    </p:spTree>
    <p:extLst>
      <p:ext uri="{BB962C8B-B14F-4D97-AF65-F5344CB8AC3E}">
        <p14:creationId xmlns:p14="http://schemas.microsoft.com/office/powerpoint/2010/main" val="1195279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174</Words>
  <Application>Microsoft Office PowerPoint</Application>
  <PresentationFormat>Widescreen</PresentationFormat>
  <Paragraphs>19</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محاضرة دولي 12</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دولي 1</dc:title>
  <dc:creator>د.مصطفى</dc:creator>
  <cp:lastModifiedBy>د.مصطفى</cp:lastModifiedBy>
  <cp:revision>22</cp:revision>
  <dcterms:created xsi:type="dcterms:W3CDTF">2022-06-26T19:58:55Z</dcterms:created>
  <dcterms:modified xsi:type="dcterms:W3CDTF">2022-06-26T20:13:05Z</dcterms:modified>
</cp:coreProperties>
</file>