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20919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90918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61999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01793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3023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8624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3429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21061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6733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50031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88246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03950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محاضرة دولي 13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IQ" sz="4000" dirty="0" smtClean="0"/>
              <a:t>د. عبير محمد جاسم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242147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4717" y="492541"/>
            <a:ext cx="1149141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400" dirty="0"/>
              <a:t>٢-مؤشرات الاعتماد على الاستيرادات =————————</a:t>
            </a:r>
            <a:endParaRPr lang="en-US" sz="2400" dirty="0"/>
          </a:p>
          <a:p>
            <a:pPr algn="r" rtl="1"/>
            <a:r>
              <a:rPr lang="ar-SA" sz="2400" dirty="0"/>
              <a:t>                                              اجمالي الناتج المحلي </a:t>
            </a:r>
            <a:endParaRPr lang="en-US" sz="2400" dirty="0"/>
          </a:p>
          <a:p>
            <a:pPr algn="r" rtl="1"/>
            <a:r>
              <a:rPr lang="ar-SA" sz="2400" dirty="0"/>
              <a:t>يرتبط هذا المؤشر بالتداخل الحيوي مع الاقتصاد الدولي حيث ان العلاقات الوطنية الدولية لايمكن فصل بعضها عن بعض .</a:t>
            </a:r>
            <a:endParaRPr lang="en-US" sz="2400" dirty="0"/>
          </a:p>
          <a:p>
            <a:pPr algn="r" rtl="1"/>
            <a:r>
              <a:rPr lang="ar-SA" sz="2400" dirty="0"/>
              <a:t> </a:t>
            </a:r>
            <a:endParaRPr lang="en-US" sz="2400" dirty="0"/>
          </a:p>
          <a:p>
            <a:pPr algn="r" rtl="1"/>
            <a:r>
              <a:rPr lang="ar-SA" sz="2400" dirty="0"/>
              <a:t>س/</a:t>
            </a:r>
            <a:r>
              <a:rPr lang="ar-SA" sz="2400" b="1" dirty="0"/>
              <a:t>وضح اهم الملاحظات التي يمكن ان نستنتجها  ،بواسطة تحليل  بعض الأرقام الافتراضية لمؤشر الانكشاف الاقتصادي لعدد من الدول المتقدمة والنامية . </a:t>
            </a:r>
            <a:endParaRPr lang="en-US" sz="2400" dirty="0"/>
          </a:p>
          <a:p>
            <a:pPr algn="r" rtl="1"/>
            <a:r>
              <a:rPr lang="ar-SA" sz="2400" b="1" dirty="0"/>
              <a:t>ج/</a:t>
            </a:r>
            <a:endParaRPr lang="en-US" sz="2400" dirty="0"/>
          </a:p>
          <a:p>
            <a:pPr algn="r" rtl="1"/>
            <a:r>
              <a:rPr lang="ar-SA" sz="2400" dirty="0"/>
              <a:t>الدولة      المؤشر٪                      الدولة.      المؤشر ٪</a:t>
            </a:r>
            <a:endParaRPr lang="en-US" sz="2400" dirty="0"/>
          </a:p>
          <a:p>
            <a:pPr algn="r" rtl="1"/>
            <a:r>
              <a:rPr lang="ar-SA" sz="2400" dirty="0"/>
              <a:t>——-    ———.                ———      ———</a:t>
            </a:r>
            <a:endParaRPr lang="en-US" sz="2400" dirty="0"/>
          </a:p>
          <a:p>
            <a:pPr algn="r" rtl="1"/>
            <a:r>
              <a:rPr lang="ar-SA" sz="2400" dirty="0"/>
              <a:t>أمريكا.</a:t>
            </a:r>
            <a:r>
              <a:rPr lang="en-US" sz="2400" dirty="0"/>
              <a:t>  </a:t>
            </a:r>
            <a:r>
              <a:rPr lang="ar-SA" sz="2400" dirty="0"/>
              <a:t>    </a:t>
            </a:r>
            <a:r>
              <a:rPr lang="en-US" sz="2400" dirty="0"/>
              <a:t>15.5</a:t>
            </a:r>
            <a:r>
              <a:rPr lang="ar-SA" sz="2400" dirty="0"/>
              <a:t>                 العراق        </a:t>
            </a:r>
            <a:r>
              <a:rPr lang="en-US" sz="2400" dirty="0"/>
              <a:t>84</a:t>
            </a:r>
          </a:p>
          <a:p>
            <a:pPr algn="r" rtl="1"/>
            <a:r>
              <a:rPr lang="ar-SA" sz="2400" dirty="0"/>
              <a:t>اليابان.</a:t>
            </a:r>
            <a:r>
              <a:rPr lang="en-US" sz="2400" dirty="0"/>
              <a:t>  </a:t>
            </a:r>
            <a:r>
              <a:rPr lang="ar-SA" sz="2400" dirty="0"/>
              <a:t>   </a:t>
            </a:r>
            <a:r>
              <a:rPr lang="en-US" sz="2400" dirty="0"/>
              <a:t>20.7</a:t>
            </a:r>
            <a:r>
              <a:rPr lang="ar-SA" sz="2400" dirty="0"/>
              <a:t>                  الكويت       </a:t>
            </a:r>
            <a:r>
              <a:rPr lang="en-US" sz="2400" dirty="0"/>
              <a:t>85 </a:t>
            </a:r>
          </a:p>
          <a:p>
            <a:pPr algn="r" rtl="1"/>
            <a:r>
              <a:rPr lang="ar-SA" sz="2400" dirty="0"/>
              <a:t>إنكلترا.     </a:t>
            </a:r>
            <a:r>
              <a:rPr lang="en-US" sz="2400" dirty="0"/>
              <a:t>37.5</a:t>
            </a:r>
            <a:r>
              <a:rPr lang="ar-SA" sz="2400" dirty="0"/>
              <a:t>                  الأردن.       </a:t>
            </a:r>
            <a:r>
              <a:rPr lang="en-US" sz="2400" dirty="0"/>
              <a:t>90</a:t>
            </a:r>
          </a:p>
          <a:p>
            <a:pPr algn="r" rtl="1"/>
            <a:r>
              <a:rPr lang="ar-SA" sz="2400" dirty="0"/>
              <a:t>فرنسا</a:t>
            </a:r>
            <a:r>
              <a:rPr lang="en-US" sz="2400" dirty="0"/>
              <a:t>. </a:t>
            </a:r>
            <a:r>
              <a:rPr lang="ar-SA" sz="2400" dirty="0"/>
              <a:t>    </a:t>
            </a:r>
            <a:r>
              <a:rPr lang="en-US" sz="2400" dirty="0"/>
              <a:t>44.2</a:t>
            </a:r>
            <a:r>
              <a:rPr lang="ar-SA" sz="2400" dirty="0"/>
              <a:t>                  مصر.          </a:t>
            </a:r>
            <a:r>
              <a:rPr lang="en-US" sz="2400" dirty="0"/>
              <a:t>24</a:t>
            </a:r>
          </a:p>
          <a:p>
            <a:pPr algn="r" rtl="1"/>
            <a:r>
              <a:rPr lang="ar-SA" sz="2400" dirty="0"/>
              <a:t>المانيا.     </a:t>
            </a:r>
            <a:r>
              <a:rPr lang="en-US" sz="2400" dirty="0"/>
              <a:t>44.9</a:t>
            </a:r>
            <a:r>
              <a:rPr lang="ar-SA" sz="2400" dirty="0"/>
              <a:t>                  كينيا.          </a:t>
            </a:r>
            <a:r>
              <a:rPr lang="en-US" sz="2400" dirty="0"/>
              <a:t>40 </a:t>
            </a:r>
          </a:p>
          <a:p>
            <a:pPr algn="r" rtl="1"/>
            <a:r>
              <a:rPr lang="ar-SA" sz="2400" dirty="0"/>
              <a:t>الهند.      </a:t>
            </a:r>
            <a:r>
              <a:rPr lang="en-US" sz="2400" dirty="0"/>
              <a:t>12</a:t>
            </a:r>
            <a:r>
              <a:rPr lang="ar-SA" sz="2400" dirty="0"/>
              <a:t>                     ايران.         </a:t>
            </a:r>
            <a:r>
              <a:rPr lang="en-US" sz="2400" dirty="0"/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560270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5343" y="982344"/>
            <a:ext cx="103177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400" dirty="0"/>
              <a:t>من الجدول أعلاه يتضح :</a:t>
            </a:r>
            <a:endParaRPr lang="en-US" sz="2400" dirty="0"/>
          </a:p>
          <a:p>
            <a:pPr algn="r" rtl="1"/>
            <a:r>
              <a:rPr lang="ar-SA" sz="2400" dirty="0"/>
              <a:t>١-ان أمريكا تاتي في الصدارة من حيث انخفاض مؤشر الانكشاف حيث بلغ </a:t>
            </a:r>
            <a:r>
              <a:rPr lang="en-US" sz="2400" dirty="0"/>
              <a:t>15.5%</a:t>
            </a:r>
            <a:r>
              <a:rPr lang="ar-SA" sz="2400" dirty="0"/>
              <a:t> .</a:t>
            </a:r>
            <a:endParaRPr lang="en-US" sz="2400" dirty="0"/>
          </a:p>
          <a:p>
            <a:pPr algn="r" rtl="1"/>
            <a:r>
              <a:rPr lang="ar-SA" sz="2400" dirty="0"/>
              <a:t>٢-البلدان النامية تعاني من ارتفاع هذا المؤشر مما يدل على حساسية نشاطها الاقتصادي المحلي اتجاه المتغيرات الخارجية في جانبي التصدير والاستيراد.</a:t>
            </a:r>
            <a:endParaRPr lang="en-US" sz="2400" dirty="0"/>
          </a:p>
          <a:p>
            <a:pPr algn="r" rtl="1"/>
            <a:r>
              <a:rPr lang="ar-SA" sz="2400" dirty="0"/>
              <a:t>٣-تتميز الدول المتقدمة بقدر من التوازن بين الأهمية النسبية لكل من الصادرات والاستيرادات اما بالنسبة للدول النامية فتتميز بعدم التوازن ..</a:t>
            </a:r>
            <a:endParaRPr lang="en-US" sz="2400" dirty="0"/>
          </a:p>
          <a:p>
            <a:pPr algn="r" rtl="1"/>
            <a:r>
              <a:rPr lang="ar-SA" sz="2400" dirty="0"/>
              <a:t>ويختلف الامر بين الدول النفطية وغير  النفطية في مسؤولية كل من الصادرات والاستيرادات عن عدم التوازن المذكور 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95279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117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محاضرة دولي 13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محاضرة دولي 1</dc:title>
  <dc:creator>د.مصطفى</dc:creator>
  <cp:lastModifiedBy>د.مصطفى</cp:lastModifiedBy>
  <cp:revision>24</cp:revision>
  <dcterms:created xsi:type="dcterms:W3CDTF">2022-06-26T19:58:55Z</dcterms:created>
  <dcterms:modified xsi:type="dcterms:W3CDTF">2022-06-26T20:13:57Z</dcterms:modified>
</cp:coreProperties>
</file>