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2920919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4190918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1861999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1601793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3730235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51B8014-5D64-47BE-AB75-6FA1D27DF36C}" type="datetimeFigureOut">
              <a:rPr lang="ar-IQ" smtClean="0"/>
              <a:t>27/11/1443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248624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51B8014-5D64-47BE-AB75-6FA1D27DF36C}" type="datetimeFigureOut">
              <a:rPr lang="ar-IQ" smtClean="0"/>
              <a:t>27/11/1443</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2034299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51B8014-5D64-47BE-AB75-6FA1D27DF36C}" type="datetimeFigureOut">
              <a:rPr lang="ar-IQ" smtClean="0"/>
              <a:t>27/11/1443</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4021061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1B8014-5D64-47BE-AB75-6FA1D27DF36C}" type="datetimeFigureOut">
              <a:rPr lang="ar-IQ" smtClean="0"/>
              <a:t>27/11/1443</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1467330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51B8014-5D64-47BE-AB75-6FA1D27DF36C}" type="datetimeFigureOut">
              <a:rPr lang="ar-IQ" smtClean="0"/>
              <a:t>27/11/1443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3950031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51B8014-5D64-47BE-AB75-6FA1D27DF36C}" type="datetimeFigureOut">
              <a:rPr lang="ar-IQ" smtClean="0"/>
              <a:t>27/11/1443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3688246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1B8014-5D64-47BE-AB75-6FA1D27DF36C}" type="datetimeFigureOut">
              <a:rPr lang="ar-IQ" smtClean="0"/>
              <a:t>27/11/1443</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ECAFB8-0E7C-4A58-BD6D-8047CAE46919}" type="slidenum">
              <a:rPr lang="ar-IQ" smtClean="0"/>
              <a:t>‹#›</a:t>
            </a:fld>
            <a:endParaRPr lang="ar-IQ"/>
          </a:p>
        </p:txBody>
      </p:sp>
    </p:spTree>
    <p:extLst>
      <p:ext uri="{BB962C8B-B14F-4D97-AF65-F5344CB8AC3E}">
        <p14:creationId xmlns:p14="http://schemas.microsoft.com/office/powerpoint/2010/main" val="25039504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محاضرة دولي 16</a:t>
            </a:r>
            <a:endParaRPr lang="ar-IQ" dirty="0"/>
          </a:p>
        </p:txBody>
      </p:sp>
      <p:sp>
        <p:nvSpPr>
          <p:cNvPr id="3" name="Subtitle 2"/>
          <p:cNvSpPr>
            <a:spLocks noGrp="1"/>
          </p:cNvSpPr>
          <p:nvPr>
            <p:ph type="subTitle" idx="1"/>
          </p:nvPr>
        </p:nvSpPr>
        <p:spPr/>
        <p:txBody>
          <a:bodyPr>
            <a:normAutofit/>
          </a:bodyPr>
          <a:lstStyle/>
          <a:p>
            <a:r>
              <a:rPr lang="ar-IQ" sz="4000" dirty="0" smtClean="0"/>
              <a:t>د. عبير محمد جاسم</a:t>
            </a:r>
            <a:endParaRPr lang="ar-IQ" sz="4000" dirty="0"/>
          </a:p>
        </p:txBody>
      </p:sp>
    </p:spTree>
    <p:extLst>
      <p:ext uri="{BB962C8B-B14F-4D97-AF65-F5344CB8AC3E}">
        <p14:creationId xmlns:p14="http://schemas.microsoft.com/office/powerpoint/2010/main" val="242147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4717" y="492541"/>
            <a:ext cx="11491414" cy="4893647"/>
          </a:xfrm>
          <a:prstGeom prst="rect">
            <a:avLst/>
          </a:prstGeom>
        </p:spPr>
        <p:txBody>
          <a:bodyPr wrap="square">
            <a:spAutoFit/>
          </a:bodyPr>
          <a:lstStyle/>
          <a:p>
            <a:pPr algn="r"/>
            <a:r>
              <a:rPr lang="ar-IQ" sz="2400" dirty="0"/>
              <a:t>لقد تعرضت المدرسة التجارية وسياساتها الحمائية الداعية الى توجيه التجارة لتكون وسيلة لتراكم الذهب الى الهجوم من قبل رائد الفكر الكلاسيكي آدم سمث،الاان هناك اشارات ظهرت لدى مفكرين سابقين له فمن اهم واول الهجمات التي شنها الفكر الكلاسيكي على المدرسة التجارية ،</a:t>
            </a:r>
            <a:r>
              <a:rPr lang="ar-SA" sz="2400" dirty="0"/>
              <a:t> هوماقدمه </a:t>
            </a:r>
            <a:r>
              <a:rPr lang="ar-SA" sz="2400" b="1" u="sng" dirty="0"/>
              <a:t>( ديفيد هيوم </a:t>
            </a:r>
            <a:r>
              <a:rPr lang="ar-SA" sz="2400" b="1" dirty="0"/>
              <a:t>1711</a:t>
            </a:r>
            <a:r>
              <a:rPr lang="ar-SA" sz="2400" dirty="0"/>
              <a:t> – </a:t>
            </a:r>
            <a:r>
              <a:rPr lang="ar-SA" sz="2400" b="1" dirty="0"/>
              <a:t>1776</a:t>
            </a:r>
            <a:r>
              <a:rPr lang="ar-SA" sz="2400" dirty="0"/>
              <a:t> ) في العام١٧٥٢</a:t>
            </a:r>
            <a:r>
              <a:rPr lang="ar-IQ" sz="2400" dirty="0"/>
              <a:t> . حيث أشار هيوم الى أن المدرسة التجارية لا تصلح لأن تكون نظاماً علمياً بمعنى أن كل الدول تسعى الى أن تكون دائنة كهدف لسياساتها ، فلو أصبحت كل الدول دائنة ، فالسؤال من هي الأطراف المَدينة ؟ اما الملاحظة الثانية الجديرة بالنظر فتتمثل في رفضه لفكرة استمرار حالة الفائض أو العجز في ميزان المدفوعات .ويتلخص تحليل (هيوم)في ان دخول الذهب الى بلد الفائض كنتيجة لاستمرار الفائض في الميزان التجاري ،يمكن ان يتسبب في زيادة العرض النقدي المحلي ، مما يتسبب في ارتفاع كل من الاسعار والاجور وهذا بدوره يتسبب في انخفاض القدرة التنافسية للصادرات ،مع افتراض ان تغيرات العرض النقدي تؤثر على الاسعار فقط دون الناتج الحقيقي او التوظف .ووفقا لتحليل هيوم فانه من المستحيل لاي دولة ان تستمر في تراكم الارصدة الدولية الى الابد والسبب يرجع الى ان العجز التجاري يخلق بذاته الية تعمل على الغاء العجز بصورة تلقائية سواء على المستوى المحلي في صورة تغيرات في العرض النقدي والاسعار والاجور ،او على المستوى الدولي تظهر على شكل تغيرات في الصادرات والواردات حتى يتم استعادة التوازن في الميزان التجاري ، ويمكن توضيح هذه الالية بصورة مبسطة كما في الاشكال ادناه</a:t>
            </a:r>
            <a:endParaRPr lang="en-US" sz="2400" dirty="0"/>
          </a:p>
        </p:txBody>
      </p:sp>
    </p:spTree>
    <p:extLst>
      <p:ext uri="{BB962C8B-B14F-4D97-AF65-F5344CB8AC3E}">
        <p14:creationId xmlns:p14="http://schemas.microsoft.com/office/powerpoint/2010/main" val="560270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5343" y="982344"/>
            <a:ext cx="10317708" cy="4524315"/>
          </a:xfrm>
          <a:prstGeom prst="rect">
            <a:avLst/>
          </a:prstGeom>
        </p:spPr>
        <p:txBody>
          <a:bodyPr wrap="square">
            <a:spAutoFit/>
          </a:bodyPr>
          <a:lstStyle/>
          <a:p>
            <a:pPr algn="r"/>
            <a:r>
              <a:rPr lang="ar-SA" sz="2400" dirty="0"/>
              <a:t>س</a:t>
            </a:r>
            <a:r>
              <a:rPr lang="ar-SA" sz="2400" b="1" dirty="0"/>
              <a:t>/ ماذا تضمن مذهب الطبيعيين او (الفيزوقراط)؟</a:t>
            </a:r>
            <a:endParaRPr lang="en-US" sz="2400" dirty="0"/>
          </a:p>
          <a:p>
            <a:pPr algn="r"/>
            <a:r>
              <a:rPr lang="ar-SA" sz="2400" dirty="0"/>
              <a:t>ج/ ظهرت هذه المدرسة بعد المذهب الماركنتيلي او التجاري ،،وناد ت هذه المدرسة بحرية النشاط الاقتصادي وفقا للقوانين الطبيعية ،والقاعدة المعروفة (دعه يعمل دعه يمر)</a:t>
            </a:r>
            <a:endParaRPr lang="en-US" sz="2400" dirty="0"/>
          </a:p>
          <a:p>
            <a:pPr algn="r"/>
            <a:r>
              <a:rPr lang="ar-SA" sz="2400" dirty="0"/>
              <a:t>وترجع تسمية الطبيعيين او الفيزوقراط الى التزام رواد هذا المذهب تجاه القانون الطبيعي الذي يتماشى مع حرية التجارة والتملك وترك الأمور تجري وفق طبيعتها من حيث الدافع والقيود الطبيعية والقاعدة (دعه يعمل دعه يمر).</a:t>
            </a:r>
            <a:endParaRPr lang="en-US" sz="2400" dirty="0"/>
          </a:p>
          <a:p>
            <a:pPr algn="r"/>
            <a:r>
              <a:rPr lang="ar-SA" sz="2400" dirty="0"/>
              <a:t> </a:t>
            </a:r>
            <a:endParaRPr lang="en-US" sz="2400" dirty="0"/>
          </a:p>
          <a:p>
            <a:pPr algn="r"/>
            <a:r>
              <a:rPr lang="ar-SA" sz="2400" b="1" dirty="0"/>
              <a:t>س/ماهي الانتقادات التي تعرضت لها المدرسة التجارية (الماركنتيلية)؟</a:t>
            </a:r>
            <a:endParaRPr lang="en-US" sz="2400" dirty="0"/>
          </a:p>
          <a:p>
            <a:pPr algn="r"/>
            <a:r>
              <a:rPr lang="ar-SA" sz="2400" b="1" dirty="0"/>
              <a:t>ج/. ١-</a:t>
            </a:r>
            <a:r>
              <a:rPr lang="ar-SA" sz="2400" dirty="0"/>
              <a:t> انتقد ادم سمث مفهوم التجاريين للثروة </a:t>
            </a:r>
            <a:endParaRPr lang="en-US" sz="2400" dirty="0"/>
          </a:p>
          <a:p>
            <a:pPr algn="r"/>
            <a:r>
              <a:rPr lang="ar-SA" sz="2400" dirty="0"/>
              <a:t>      ٢-انتقد هيوم منطق التجاريين من (ان البلد الذي يزيد من عرضه النقدي عن طريق زيادة صادراته عن استيراداته سيجد ان أسعاره بدات بالارتفاع ،وهذا سيقلل او ينسف مكانتها التنافسية </a:t>
            </a:r>
            <a:endParaRPr lang="en-US" sz="2400" dirty="0"/>
          </a:p>
          <a:p>
            <a:pPr algn="r"/>
            <a:r>
              <a:rPr lang="ar-SA" sz="2400" b="1" dirty="0"/>
              <a:t>  </a:t>
            </a:r>
            <a:r>
              <a:rPr lang="ar-SA" sz="2400" dirty="0"/>
              <a:t>في الأسواق العالمية وسوف تنخفض صادراتها وتزداد استيراداتها وبالتالي سوف تبدأ بتصدير النقد.</a:t>
            </a:r>
            <a:endParaRPr lang="en-US" sz="2400" dirty="0"/>
          </a:p>
        </p:txBody>
      </p:sp>
    </p:spTree>
    <p:extLst>
      <p:ext uri="{BB962C8B-B14F-4D97-AF65-F5344CB8AC3E}">
        <p14:creationId xmlns:p14="http://schemas.microsoft.com/office/powerpoint/2010/main" val="1195279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324</Words>
  <Application>Microsoft Office PowerPoint</Application>
  <PresentationFormat>Widescreen</PresentationFormat>
  <Paragraphs>11</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محاضرة دولي 16</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دولي 1</dc:title>
  <dc:creator>د.مصطفى</dc:creator>
  <cp:lastModifiedBy>د.مصطفى</cp:lastModifiedBy>
  <cp:revision>30</cp:revision>
  <dcterms:created xsi:type="dcterms:W3CDTF">2022-06-26T19:58:55Z</dcterms:created>
  <dcterms:modified xsi:type="dcterms:W3CDTF">2022-06-26T20:17:36Z</dcterms:modified>
</cp:coreProperties>
</file>