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3" r:id="rId5"/>
    <p:sldId id="271" r:id="rId6"/>
    <p:sldId id="264" r:id="rId7"/>
    <p:sldId id="272" r:id="rId8"/>
    <p:sldId id="265" r:id="rId9"/>
    <p:sldId id="273" r:id="rId10"/>
    <p:sldId id="266" r:id="rId11"/>
    <p:sldId id="267" r:id="rId12"/>
    <p:sldId id="274" r:id="rId13"/>
    <p:sldId id="268" r:id="rId14"/>
    <p:sldId id="269" r:id="rId15"/>
    <p:sldId id="275" r:id="rId16"/>
    <p:sldId id="258" r:id="rId17"/>
    <p:sldId id="277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534400" cy="2666999"/>
          </a:xfrm>
        </p:spPr>
        <p:txBody>
          <a:bodyPr>
            <a:noAutofit/>
          </a:bodyPr>
          <a:lstStyle/>
          <a:p>
            <a:pPr rtl="1"/>
            <a:br>
              <a:rPr lang="ar-IQ" sz="4800" b="1" dirty="0">
                <a:solidFill>
                  <a:srgbClr val="FF0000"/>
                </a:solidFill>
              </a:rPr>
            </a:br>
            <a:r>
              <a:rPr lang="ar-IQ" sz="4800" b="1" dirty="0">
                <a:solidFill>
                  <a:srgbClr val="FF0000"/>
                </a:solidFill>
              </a:rPr>
              <a:t>الدفع الإلكتروني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ar-IQ" sz="4800" b="1">
                <a:solidFill>
                  <a:srgbClr val="FF0000"/>
                </a:solidFill>
              </a:rPr>
              <a:t>في المصارف التجارية </a:t>
            </a:r>
            <a:br>
              <a:rPr lang="en-US" sz="3600" dirty="0"/>
            </a:br>
            <a:r>
              <a:rPr lang="ar-IQ" sz="3600" dirty="0"/>
              <a:t>اعداد التقديم </a:t>
            </a:r>
            <a:br>
              <a:rPr lang="ar-IQ" sz="3600" dirty="0"/>
            </a:br>
            <a:r>
              <a:rPr lang="ar-IQ" sz="3600" dirty="0" err="1"/>
              <a:t>م.م</a:t>
            </a:r>
            <a:r>
              <a:rPr lang="ar-IQ" sz="3600" dirty="0"/>
              <a:t> حسين كاظم جبر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198"/>
            <a:ext cx="8534400" cy="40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ar-IQ" sz="4800" b="1" dirty="0">
                <a:solidFill>
                  <a:srgbClr val="FF0000"/>
                </a:solidFill>
              </a:rPr>
              <a:t>التحول الرقمي والاقتصاد</a:t>
            </a:r>
            <a:endParaRPr lang="ar-IQ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ar-IQ" sz="4400" b="1" dirty="0"/>
              <a:t>التحول الرقمي ليس مجرد استخدام للتقنيات، بل هو تغيير شامل في طريقة التفكير والإدارة.</a:t>
            </a:r>
          </a:p>
          <a:p>
            <a:pPr marL="0" indent="0" algn="justLow" rtl="1">
              <a:buNone/>
            </a:pPr>
            <a:r>
              <a:rPr lang="ar-IQ" sz="4400" b="1" dirty="0"/>
              <a:t>الدفع الإلكتروني يمثل جزءًا محوريًا من التحول الرقمي الاقتصادي.</a:t>
            </a:r>
          </a:p>
          <a:p>
            <a:pPr marL="0" indent="0" algn="justLow" rtl="1">
              <a:buNone/>
            </a:pPr>
            <a:r>
              <a:rPr lang="ar-IQ" sz="4400" b="1" dirty="0"/>
              <a:t>يؤدي إلى تعزيز النمو الاقتصادي، وتقليل التكاليف التشغيلية، وزيادة الإنتاجية.</a:t>
            </a:r>
          </a:p>
        </p:txBody>
      </p:sp>
    </p:spTree>
    <p:extLst>
      <p:ext uri="{BB962C8B-B14F-4D97-AF65-F5344CB8AC3E}">
        <p14:creationId xmlns:p14="http://schemas.microsoft.com/office/powerpoint/2010/main" val="18870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ar-IQ" sz="4000" b="1" u="sng" dirty="0">
                <a:solidFill>
                  <a:srgbClr val="FF0000"/>
                </a:solidFill>
              </a:rPr>
              <a:t>التحديات في العالم العربي والعراق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ar-IQ" sz="4800" b="1" dirty="0"/>
              <a:t>-ضعف البنية التحتية الرقمية في بعض المناطق.</a:t>
            </a:r>
          </a:p>
          <a:p>
            <a:pPr marL="0" indent="0" algn="justLow" rtl="1">
              <a:buNone/>
            </a:pPr>
            <a:r>
              <a:rPr lang="ar-IQ" sz="4800" b="1" dirty="0"/>
              <a:t>- نقص الثقة في التعاملات الإلكترونية.</a:t>
            </a:r>
          </a:p>
          <a:p>
            <a:pPr marL="0" indent="0" algn="justLow" rtl="1">
              <a:buNone/>
            </a:pPr>
            <a:r>
              <a:rPr lang="ar-IQ" sz="4800" b="1" dirty="0"/>
              <a:t>- ضعف الثقافة المالية الرقمية لدى بعض الفئات.</a:t>
            </a:r>
          </a:p>
          <a:p>
            <a:pPr marL="0" indent="0" algn="justLow" rtl="1">
              <a:buNone/>
            </a:pPr>
            <a:r>
              <a:rPr lang="ar-IQ" sz="4800" b="1" dirty="0"/>
              <a:t>- الحاجة إلى قوانين وتشريعات داعمة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147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ar-IQ" sz="4800" b="1" dirty="0">
                <a:solidFill>
                  <a:srgbClr val="FF0000"/>
                </a:solidFill>
              </a:rPr>
              <a:t>الحلول والاستراتيجيات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/>
          </a:bodyPr>
          <a:lstStyle/>
          <a:p>
            <a:pPr algn="justLow" rtl="1"/>
            <a:r>
              <a:rPr lang="ar-IQ" sz="4400" b="1" dirty="0"/>
              <a:t>نشر الوعي بين فئة الشباب والطلبة.</a:t>
            </a:r>
          </a:p>
          <a:p>
            <a:pPr algn="justLow" rtl="1"/>
            <a:r>
              <a:rPr lang="ar-IQ" sz="4400" b="1" dirty="0"/>
              <a:t>- تطوير تطبيقات دفع آمنة وسهلة الاستخدام.</a:t>
            </a:r>
          </a:p>
          <a:p>
            <a:pPr algn="justLow" rtl="1"/>
            <a:r>
              <a:rPr lang="ar-IQ" sz="4400" b="1" dirty="0"/>
              <a:t>- تعزيز التعاون بين البنوك وشركات الاتصالات.</a:t>
            </a:r>
          </a:p>
          <a:p>
            <a:pPr algn="justLow" rtl="1"/>
            <a:r>
              <a:rPr lang="ar-IQ" sz="4400" b="1" dirty="0"/>
              <a:t>- إقامة ورش تدريبية دورية في الجامعات والمجتمع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936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r-IQ" sz="5400" dirty="0">
                <a:solidFill>
                  <a:srgbClr val="FF0000"/>
                </a:solidFill>
              </a:rPr>
              <a:t>دور الطلبة في بناء ثقافة الدفع الإلكتروني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 fontScale="92500"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نشر الوعي المالي بين الزملاء وأفراد المجتمع بأهمية التحول نحو الدفع الإلكتروني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تصحيح المفاهيم الخاطئة المتعلقة بالمخاطر أو صعوبة استخدام الوسائل الإلكترونية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الترويج للتعامل الإلكتروني عبر وسائل التواصل الاجتماعي من خلال مشاركة التجارب الإيجابية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b="1" kern="100" dirty="0"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استخدام وسائل الدفع الإلكتروني فعليًا في الحياة اليومية مثل دفع الرسوم الجامعية والمشتريات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المساهمة في تحسين الخدمات الرقمية من خلال تقييم التطبيقات وتقديم المقترحات التطويرية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القيام بدور السفراء للتغيير داخل الأسرة والمجتمع في تبني الدفع الإلكتروني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التعاون مع البنوك والمؤسسات المالية في الحملات التوعوية والتثقيف المالي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0772048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ar-IQ" sz="5400" dirty="0">
                <a:solidFill>
                  <a:srgbClr val="FF0000"/>
                </a:solidFill>
              </a:rPr>
              <a:t>الخاتمة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>
            <a:normAutofit/>
          </a:bodyPr>
          <a:lstStyle/>
          <a:p>
            <a:pPr algn="r"/>
            <a:r>
              <a:rPr lang="ar-IQ" sz="4400" b="1" dirty="0"/>
              <a:t>الدفع الإلكتروني خطوة نحو مجتمع أكثر كفاءة وأمانًا.</a:t>
            </a:r>
          </a:p>
          <a:p>
            <a:pPr algn="r"/>
            <a:r>
              <a:rPr lang="ar-IQ" sz="4400" b="1" dirty="0"/>
              <a:t>الثقافة الرقمية مسؤولية مشتركة بين الأفراد والمؤسسات.</a:t>
            </a:r>
          </a:p>
          <a:p>
            <a:pPr algn="r"/>
            <a:r>
              <a:rPr lang="ar-IQ" sz="4400" b="1" dirty="0"/>
              <a:t>لنبنِ معًا مجتمعًا بلا نقد... أكثر وعيًا، وأكثر رقمية، وأكثر تقدمًا.</a:t>
            </a:r>
          </a:p>
          <a:p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22755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5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ar-IQ" sz="5400" u="sng" dirty="0">
                <a:solidFill>
                  <a:srgbClr val="FF0000"/>
                </a:solidFill>
              </a:rPr>
              <a:t>المقدمة 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Autofit/>
          </a:bodyPr>
          <a:lstStyle/>
          <a:p>
            <a:pPr algn="justLow" rtl="1"/>
            <a:r>
              <a:rPr lang="ar-IQ" sz="4000" b="1" dirty="0">
                <a:cs typeface="+mj-cs"/>
              </a:rPr>
              <a:t>يشهد العالم اليوم تحولًا جذريًا في التعاملات المالية.</a:t>
            </a:r>
          </a:p>
          <a:p>
            <a:pPr algn="justLow" rtl="1"/>
            <a:r>
              <a:rPr lang="ar-IQ" sz="4000" b="1" dirty="0">
                <a:cs typeface="+mj-cs"/>
              </a:rPr>
              <a:t>أصبح الدفع الإلكتروني ركيزة أساسية في الاقتصاد الرقمي.</a:t>
            </a:r>
          </a:p>
          <a:p>
            <a:pPr algn="justLow" rtl="1"/>
            <a:r>
              <a:rPr lang="ar-IQ" sz="4000" b="1" dirty="0">
                <a:cs typeface="+mj-cs"/>
              </a:rPr>
              <a:t>التحول نحو مجتمع بلا نقد يمثل نقلة نوعية في الإدارة المالية الحديثة.</a:t>
            </a:r>
          </a:p>
          <a:p>
            <a:pPr algn="justLow" rtl="1"/>
            <a:r>
              <a:rPr lang="ar-IQ" sz="4000" b="1" dirty="0">
                <a:cs typeface="+mj-cs"/>
              </a:rPr>
              <a:t>هذه الورشة تهدف إلى نشر الوعي بهذه الثقافة بين الطلبة</a:t>
            </a:r>
            <a:endParaRPr lang="en-US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28257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5400" dirty="0"/>
              <a:t>وداعا للنقود الورقية </a:t>
            </a:r>
            <a:endParaRPr lang="en-US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868680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694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rtl="1"/>
            <a:r>
              <a:rPr lang="ar-IQ" sz="4800" u="sng" dirty="0">
                <a:solidFill>
                  <a:srgbClr val="FF0000"/>
                </a:solidFill>
              </a:rPr>
              <a:t>مفهوم الدفع الإلكتروني: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algn="justLow" rtl="1"/>
            <a:r>
              <a:rPr lang="ar-IQ" sz="4000" b="1" dirty="0">
                <a:solidFill>
                  <a:schemeClr val="tx2"/>
                </a:solidFill>
                <a:cs typeface="+mj-cs"/>
              </a:rPr>
              <a:t>هو نظام يعتمد على التكنولوجيا لتنفيذ المعاملات المالية دون استخدام النقد الورقي.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  <a:cs typeface="+mj-cs"/>
              </a:rPr>
              <a:t>يشمل: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  <a:cs typeface="+mj-cs"/>
              </a:rPr>
              <a:t>- بطاقات الائتمان والخصم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  <a:cs typeface="+mj-cs"/>
              </a:rPr>
              <a:t>- المحافظ الإلكترونية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  <a:cs typeface="+mj-cs"/>
              </a:rPr>
              <a:t>- التحويلات عبر الهاتف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  <a:cs typeface="+mj-cs"/>
              </a:rPr>
              <a:t>- بوابات الدفع عبر الإنترنت</a:t>
            </a:r>
          </a:p>
        </p:txBody>
      </p:sp>
    </p:spTree>
    <p:extLst>
      <p:ext uri="{BB962C8B-B14F-4D97-AF65-F5344CB8AC3E}">
        <p14:creationId xmlns:p14="http://schemas.microsoft.com/office/powerpoint/2010/main" val="34349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rtl="1"/>
            <a:r>
              <a:rPr lang="ar-IQ" sz="6600" dirty="0">
                <a:solidFill>
                  <a:srgbClr val="FF0000"/>
                </a:solidFill>
              </a:rPr>
              <a:t>لماذا مجتمع بلا نقد؟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724400"/>
          </a:xfrm>
        </p:spPr>
        <p:txBody>
          <a:bodyPr>
            <a:noAutofit/>
          </a:bodyPr>
          <a:lstStyle/>
          <a:p>
            <a:pPr algn="justLow" rtl="1"/>
            <a:r>
              <a:rPr lang="ar-IQ" sz="4800" dirty="0">
                <a:cs typeface="+mj-cs"/>
              </a:rPr>
              <a:t>- </a:t>
            </a:r>
            <a:r>
              <a:rPr lang="ar-IQ" sz="4800" b="1" dirty="0">
                <a:cs typeface="+mj-cs"/>
              </a:rPr>
              <a:t>تقليل مخاطر السرقة والتلف للأموال الورقية.</a:t>
            </a:r>
          </a:p>
          <a:p>
            <a:pPr algn="justLow" rtl="1"/>
            <a:r>
              <a:rPr lang="ar-IQ" sz="4800" b="1" dirty="0">
                <a:cs typeface="+mj-cs"/>
              </a:rPr>
              <a:t>- تسريع المعاملات المالية وزيادة الكفاءة.</a:t>
            </a:r>
          </a:p>
          <a:p>
            <a:pPr algn="justLow" rtl="1"/>
            <a:r>
              <a:rPr lang="ar-IQ" sz="4800" b="1" dirty="0">
                <a:cs typeface="+mj-cs"/>
              </a:rPr>
              <a:t>- دعم الشمول المالي والاقتصاد الرسمي.</a:t>
            </a:r>
          </a:p>
          <a:p>
            <a:pPr algn="justLow" rtl="1"/>
            <a:r>
              <a:rPr lang="ar-IQ" sz="4800" b="1" dirty="0">
                <a:cs typeface="+mj-cs"/>
              </a:rPr>
              <a:t>- تعزيز الشفافية ومكافحة الفساد المالي</a:t>
            </a:r>
            <a:r>
              <a:rPr lang="ar-IQ" sz="4800" dirty="0">
                <a:cs typeface="+mj-cs"/>
              </a:rPr>
              <a:t>.</a:t>
            </a:r>
            <a:endParaRPr lang="en-US" sz="4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035651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6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ar-IQ" sz="5400" dirty="0">
                <a:solidFill>
                  <a:srgbClr val="00B050"/>
                </a:solidFill>
              </a:rPr>
              <a:t>ثقافة الدفع الإلكتروني</a:t>
            </a:r>
            <a:endParaRPr lang="en-US" sz="5400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ar-IQ" sz="4000" b="1" dirty="0">
                <a:solidFill>
                  <a:schemeClr val="tx2"/>
                </a:solidFill>
              </a:rPr>
              <a:t>تعني مدى استعداد الأفراد لتبنّي وسائل الدفع الحديثة بثقة وأمان.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</a:rPr>
              <a:t>تقوم على ثلاثة أركان: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</a:rPr>
              <a:t>1. الوعي المالي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</a:rPr>
              <a:t>2. الثقة التقنية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</a:rPr>
              <a:t>3. الأمان السيبراني</a:t>
            </a:r>
          </a:p>
          <a:p>
            <a:pPr algn="justLow" rtl="1"/>
            <a:r>
              <a:rPr lang="ar-IQ" sz="4000" b="1" dirty="0">
                <a:solidFill>
                  <a:schemeClr val="tx2"/>
                </a:solidFill>
              </a:rPr>
              <a:t>بناء هذه الثقافة يبدأ من الأسرة، والجامعة، والقطاع المالي.</a:t>
            </a:r>
          </a:p>
        </p:txBody>
      </p:sp>
    </p:spTree>
    <p:extLst>
      <p:ext uri="{BB962C8B-B14F-4D97-AF65-F5344CB8AC3E}">
        <p14:creationId xmlns:p14="http://schemas.microsoft.com/office/powerpoint/2010/main" val="284847885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12678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425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الدفع الإلكتروني في المصارف التجارية  اعداد التقديم  م.م حسين كاظم جبر</vt:lpstr>
      <vt:lpstr>المقدمة </vt:lpstr>
      <vt:lpstr>وداعا للنقود الورقية </vt:lpstr>
      <vt:lpstr>مفهوم الدفع الإلكتروني:</vt:lpstr>
      <vt:lpstr>PowerPoint Presentation</vt:lpstr>
      <vt:lpstr>لماذا مجتمع بلا نقد؟</vt:lpstr>
      <vt:lpstr>PowerPoint Presentation</vt:lpstr>
      <vt:lpstr>ثقافة الدفع الإلكتروني</vt:lpstr>
      <vt:lpstr>PowerPoint Presentation</vt:lpstr>
      <vt:lpstr>التحول الرقمي والاقتصاد</vt:lpstr>
      <vt:lpstr>التحديات في العالم العربي والعراق</vt:lpstr>
      <vt:lpstr>PowerPoint Presentation</vt:lpstr>
      <vt:lpstr>الحلول والاستراتيجيات</vt:lpstr>
      <vt:lpstr>دور الطلبة في بناء ثقافة الدفع الإلكتروني</vt:lpstr>
      <vt:lpstr>PowerPoint Presentation</vt:lpstr>
      <vt:lpstr>الخاتمة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التخطيط المالي الشخصي م.م. عمر عبدالله سعودي</dc:title>
  <dc:creator>FDU</dc:creator>
  <cp:lastModifiedBy>Maher</cp:lastModifiedBy>
  <cp:revision>18</cp:revision>
  <dcterms:created xsi:type="dcterms:W3CDTF">2006-08-16T00:00:00Z</dcterms:created>
  <dcterms:modified xsi:type="dcterms:W3CDTF">2025-11-15T18:46:33Z</dcterms:modified>
</cp:coreProperties>
</file>