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77"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94DB92-3D82-4A7C-A83E-7E4D05632663}" type="datetimeFigureOut">
              <a:rPr lang="en-US" smtClean="0"/>
              <a:t>3/26/2026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53B326-C8D5-4E4D-B20B-F9EBBFAB691A}" type="slidenum">
              <a:rPr lang="en-US" smtClean="0"/>
              <a:t>‹#›</a:t>
            </a:fld>
            <a:endParaRPr lang="en-US"/>
          </a:p>
        </p:txBody>
      </p:sp>
    </p:spTree>
    <p:extLst>
      <p:ext uri="{BB962C8B-B14F-4D97-AF65-F5344CB8AC3E}">
        <p14:creationId xmlns:p14="http://schemas.microsoft.com/office/powerpoint/2010/main" val="1564094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53B326-C8D5-4E4D-B20B-F9EBBFAB691A}" type="slidenum">
              <a:rPr lang="en-US" smtClean="0"/>
              <a:t>6</a:t>
            </a:fld>
            <a:endParaRPr lang="en-US"/>
          </a:p>
        </p:txBody>
      </p:sp>
    </p:spTree>
    <p:extLst>
      <p:ext uri="{BB962C8B-B14F-4D97-AF65-F5344CB8AC3E}">
        <p14:creationId xmlns:p14="http://schemas.microsoft.com/office/powerpoint/2010/main" val="35447713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32A06CEB-61B3-4ADB-93D9-521960BE7ED8}" type="datetimeFigureOut">
              <a:rPr lang="en-US" smtClean="0"/>
              <a:t>3/26/2026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BAE58AB-FFB3-44E4-B7B2-5E98386E400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A06CEB-61B3-4ADB-93D9-521960BE7ED8}" type="datetimeFigureOut">
              <a:rPr lang="en-US" smtClean="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AE58AB-FFB3-44E4-B7B2-5E98386E400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A06CEB-61B3-4ADB-93D9-521960BE7ED8}" type="datetimeFigureOut">
              <a:rPr lang="en-US" smtClean="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AE58AB-FFB3-44E4-B7B2-5E98386E400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A06CEB-61B3-4ADB-93D9-521960BE7ED8}" type="datetimeFigureOut">
              <a:rPr lang="en-US" smtClean="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AE58AB-FFB3-44E4-B7B2-5E98386E400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2A06CEB-61B3-4ADB-93D9-521960BE7ED8}" type="datetimeFigureOut">
              <a:rPr lang="en-US" smtClean="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AE58AB-FFB3-44E4-B7B2-5E98386E400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2A06CEB-61B3-4ADB-93D9-521960BE7ED8}" type="datetimeFigureOut">
              <a:rPr lang="en-US" smtClean="0"/>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AE58AB-FFB3-44E4-B7B2-5E98386E400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32A06CEB-61B3-4ADB-93D9-521960BE7ED8}" type="datetimeFigureOut">
              <a:rPr lang="en-US" smtClean="0"/>
              <a:t>3/26/2026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AE58AB-FFB3-44E4-B7B2-5E98386E400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32A06CEB-61B3-4ADB-93D9-521960BE7ED8}" type="datetimeFigureOut">
              <a:rPr lang="en-US" smtClean="0"/>
              <a:t>3/26/2026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AE58AB-FFB3-44E4-B7B2-5E98386E400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A06CEB-61B3-4ADB-93D9-521960BE7ED8}" type="datetimeFigureOut">
              <a:rPr lang="en-US" smtClean="0"/>
              <a:t>3/26/2026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AE58AB-FFB3-44E4-B7B2-5E98386E400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2A06CEB-61B3-4ADB-93D9-521960BE7ED8}" type="datetimeFigureOut">
              <a:rPr lang="en-US" smtClean="0"/>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AE58AB-FFB3-44E4-B7B2-5E98386E400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32A06CEB-61B3-4ADB-93D9-521960BE7ED8}" type="datetimeFigureOut">
              <a:rPr lang="en-US" smtClean="0"/>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BAE58AB-FFB3-44E4-B7B2-5E98386E400A}"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2A06CEB-61B3-4ADB-93D9-521960BE7ED8}" type="datetimeFigureOut">
              <a:rPr lang="en-US" smtClean="0"/>
              <a:t>3/26/2026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BAE58AB-FFB3-44E4-B7B2-5E98386E400A}"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0"/>
            <a:ext cx="7772400" cy="2003425"/>
          </a:xfrm>
        </p:spPr>
        <p:txBody>
          <a:bodyPr>
            <a:noAutofit/>
          </a:bodyPr>
          <a:lstStyle/>
          <a:p>
            <a:r>
              <a:rPr lang="ar-IQ" sz="4000" dirty="0"/>
              <a:t> </a:t>
            </a:r>
            <a:br>
              <a:rPr lang="ar-IQ" sz="4000" dirty="0"/>
            </a:br>
            <a:r>
              <a:rPr lang="ar-IQ" sz="4000" dirty="0"/>
              <a:t>المبحث الأول : المصارف التجارية , مفهومها وخصائصها</a:t>
            </a:r>
            <a:br>
              <a:rPr lang="ar-IQ" sz="4000" dirty="0"/>
            </a:br>
            <a:endParaRPr lang="en-US" sz="4000" dirty="0"/>
          </a:p>
        </p:txBody>
      </p:sp>
      <p:sp>
        <p:nvSpPr>
          <p:cNvPr id="3" name="Subtitle 2"/>
          <p:cNvSpPr>
            <a:spLocks noGrp="1"/>
          </p:cNvSpPr>
          <p:nvPr>
            <p:ph type="subTitle" idx="1"/>
          </p:nvPr>
        </p:nvSpPr>
        <p:spPr>
          <a:xfrm>
            <a:off x="533400" y="1905000"/>
            <a:ext cx="8001000" cy="4495800"/>
          </a:xfrm>
        </p:spPr>
        <p:txBody>
          <a:bodyPr/>
          <a:lstStyle/>
          <a:p>
            <a:pPr algn="ctr"/>
            <a:r>
              <a:rPr lang="ar-IQ" b="1" dirty="0">
                <a:solidFill>
                  <a:srgbClr val="C00000"/>
                </a:solidFill>
              </a:rPr>
              <a:t>اعداد </a:t>
            </a:r>
            <a:endParaRPr lang="ar-IQ" sz="4000" b="1" dirty="0">
              <a:solidFill>
                <a:srgbClr val="C00000"/>
              </a:solidFill>
            </a:endParaRPr>
          </a:p>
          <a:p>
            <a:pPr algn="ctr"/>
            <a:r>
              <a:rPr lang="ar-IQ" sz="4000" dirty="0" err="1">
                <a:solidFill>
                  <a:schemeClr val="bg1"/>
                </a:solidFill>
              </a:rPr>
              <a:t>م.م</a:t>
            </a:r>
            <a:r>
              <a:rPr lang="ar-IQ" sz="4000" dirty="0">
                <a:solidFill>
                  <a:schemeClr val="bg1"/>
                </a:solidFill>
              </a:rPr>
              <a:t> حسين كاظم جبر </a:t>
            </a:r>
          </a:p>
          <a:p>
            <a:pPr algn="ctr"/>
            <a:r>
              <a:rPr lang="ar-IQ" sz="4000" dirty="0">
                <a:solidFill>
                  <a:schemeClr val="bg1"/>
                </a:solidFill>
              </a:rPr>
              <a:t>الجامعة المستنصرية </a:t>
            </a:r>
          </a:p>
          <a:p>
            <a:pPr algn="ctr"/>
            <a:r>
              <a:rPr lang="ar-IQ" sz="4000" dirty="0">
                <a:solidFill>
                  <a:schemeClr val="bg1"/>
                </a:solidFill>
              </a:rPr>
              <a:t>كلية الإدارة والاقتصاد </a:t>
            </a:r>
          </a:p>
          <a:p>
            <a:pPr algn="ctr"/>
            <a:r>
              <a:rPr lang="ar-IQ" sz="4000" dirty="0">
                <a:solidFill>
                  <a:schemeClr val="bg1"/>
                </a:solidFill>
              </a:rPr>
              <a:t>قسم العلوم المالية والمصرفية </a:t>
            </a:r>
          </a:p>
          <a:p>
            <a:pPr algn="ctr"/>
            <a:endParaRPr lang="en-US" dirty="0">
              <a:solidFill>
                <a:schemeClr val="tx1"/>
              </a:solidFill>
            </a:endParaRPr>
          </a:p>
        </p:txBody>
      </p:sp>
    </p:spTree>
    <p:extLst>
      <p:ext uri="{BB962C8B-B14F-4D97-AF65-F5344CB8AC3E}">
        <p14:creationId xmlns:p14="http://schemas.microsoft.com/office/powerpoint/2010/main" val="4256598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85800"/>
            <a:ext cx="7772400" cy="1470025"/>
          </a:xfrm>
        </p:spPr>
        <p:txBody>
          <a:bodyPr/>
          <a:lstStyle/>
          <a:p>
            <a:r>
              <a:rPr lang="ar-IQ" dirty="0"/>
              <a:t>انواع المصارف التجارية</a:t>
            </a:r>
            <a:endParaRPr lang="en-US" dirty="0"/>
          </a:p>
        </p:txBody>
      </p:sp>
      <p:sp>
        <p:nvSpPr>
          <p:cNvPr id="3" name="Subtitle 2"/>
          <p:cNvSpPr>
            <a:spLocks noGrp="1"/>
          </p:cNvSpPr>
          <p:nvPr>
            <p:ph type="subTitle" idx="1"/>
          </p:nvPr>
        </p:nvSpPr>
        <p:spPr>
          <a:xfrm>
            <a:off x="990600" y="2133600"/>
            <a:ext cx="7239000" cy="3505200"/>
          </a:xfrm>
        </p:spPr>
        <p:txBody>
          <a:bodyPr>
            <a:normAutofit fontScale="92500"/>
          </a:bodyPr>
          <a:lstStyle/>
          <a:p>
            <a:pPr algn="justLow" rtl="1"/>
            <a:r>
              <a:rPr lang="ar-IQ" b="1" dirty="0">
                <a:solidFill>
                  <a:schemeClr val="tx1"/>
                </a:solidFill>
              </a:rPr>
              <a:t>5- المصارف المراسله </a:t>
            </a:r>
            <a:r>
              <a:rPr lang="en-US" b="1" dirty="0">
                <a:solidFill>
                  <a:schemeClr val="tx1"/>
                </a:solidFill>
              </a:rPr>
              <a:t>Correspondent Banks</a:t>
            </a:r>
            <a:r>
              <a:rPr lang="ar-IQ" b="1" dirty="0">
                <a:solidFill>
                  <a:schemeClr val="tx1"/>
                </a:solidFill>
              </a:rPr>
              <a:t>: </a:t>
            </a:r>
            <a:r>
              <a:rPr lang="ar-IQ" dirty="0">
                <a:solidFill>
                  <a:schemeClr val="tx1"/>
                </a:solidFill>
              </a:rPr>
              <a:t>ظهرت الحاجة الى المصارف المراسلة نتيجة لرغبة المصارف لإيجاد نظام لتحصيل الصكوك المسحوبة من قبل الزبائن على المصارف في مناطق اخرى , وكانت المصارف في المدن الكبيرة تتنافس فيما بينها في الحصول على ودائع المصارف الاخرى مجاناً, وحتى بعد تطور علاقة المراسلة في الاونة الاخيرة .ان مصارف المرسلة لاتمثل اطلاقاً هيكلاً لمصرف ذات فروع , انما مصارف متعاونه مع بعضها في مجالات معينة , بهدف تحسين الخدمات المصرفية وتنويعها , ولم يقتصر هذا التعاون على المستوى المحلي فقط وانما تعداها الى حدود الدولة الواحدة . </a:t>
            </a:r>
          </a:p>
          <a:p>
            <a:pPr algn="justLow" rtl="1"/>
            <a:endParaRPr lang="en-US" dirty="0"/>
          </a:p>
        </p:txBody>
      </p:sp>
    </p:spTree>
    <p:extLst>
      <p:ext uri="{BB962C8B-B14F-4D97-AF65-F5344CB8AC3E}">
        <p14:creationId xmlns:p14="http://schemas.microsoft.com/office/powerpoint/2010/main" val="1667268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1470025"/>
          </a:xfrm>
        </p:spPr>
        <p:txBody>
          <a:bodyPr/>
          <a:lstStyle/>
          <a:p>
            <a:r>
              <a:rPr lang="ar-IQ" dirty="0"/>
              <a:t>انواع المصارف التجارية</a:t>
            </a:r>
            <a:endParaRPr lang="en-US" dirty="0"/>
          </a:p>
        </p:txBody>
      </p:sp>
      <p:sp>
        <p:nvSpPr>
          <p:cNvPr id="3" name="Subtitle 2"/>
          <p:cNvSpPr>
            <a:spLocks noGrp="1"/>
          </p:cNvSpPr>
          <p:nvPr>
            <p:ph type="subTitle" idx="1"/>
          </p:nvPr>
        </p:nvSpPr>
        <p:spPr>
          <a:xfrm>
            <a:off x="914400" y="1905000"/>
            <a:ext cx="7467600" cy="4267200"/>
          </a:xfrm>
        </p:spPr>
        <p:txBody>
          <a:bodyPr/>
          <a:lstStyle/>
          <a:p>
            <a:pPr algn="justLow" rtl="1"/>
            <a:r>
              <a:rPr lang="ar-IQ" b="1" dirty="0">
                <a:solidFill>
                  <a:schemeClr val="tx1"/>
                </a:solidFill>
              </a:rPr>
              <a:t>6- المصارف الالكترونية </a:t>
            </a:r>
            <a:r>
              <a:rPr lang="en-US" b="1" dirty="0">
                <a:solidFill>
                  <a:schemeClr val="tx1"/>
                </a:solidFill>
              </a:rPr>
              <a:t>Electronic Banks</a:t>
            </a:r>
            <a:r>
              <a:rPr lang="ar-IQ" dirty="0">
                <a:solidFill>
                  <a:schemeClr val="tx1"/>
                </a:solidFill>
              </a:rPr>
              <a:t> </a:t>
            </a:r>
          </a:p>
          <a:p>
            <a:pPr algn="justLow" rtl="1"/>
            <a:r>
              <a:rPr lang="ar-IQ" dirty="0">
                <a:solidFill>
                  <a:schemeClr val="tx1"/>
                </a:solidFill>
              </a:rPr>
              <a:t>ويطلق هليها مصارف القرن واحد وعشرين , وهي المصارف التي تقدم خدماتها من خلال استخدام الحاسب الالي .. ويمكن تعريفها على « انها منافذ الكترونية تقدم خدماتها المتنوعة وبدون توقف وبدون العنصر البشري» , «وبعضهم يعرفها على انها منافذ لتسليم الخدمات المصرفية قائمة على الحاسبة الالية .. ذات مدى متسع من الزمن اي على مدار 24 ساعة» . </a:t>
            </a:r>
            <a:endParaRPr lang="en-US" dirty="0">
              <a:solidFill>
                <a:schemeClr val="tx1"/>
              </a:solidFill>
            </a:endParaRPr>
          </a:p>
          <a:p>
            <a:pPr algn="justLow" rtl="1"/>
            <a:endParaRPr lang="en-US" dirty="0"/>
          </a:p>
        </p:txBody>
      </p:sp>
    </p:spTree>
    <p:extLst>
      <p:ext uri="{BB962C8B-B14F-4D97-AF65-F5344CB8AC3E}">
        <p14:creationId xmlns:p14="http://schemas.microsoft.com/office/powerpoint/2010/main" val="2289364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1470025"/>
          </a:xfrm>
        </p:spPr>
        <p:txBody>
          <a:bodyPr/>
          <a:lstStyle/>
          <a:p>
            <a:r>
              <a:rPr lang="ar-IQ" dirty="0"/>
              <a:t>انواع المصارف التجارية</a:t>
            </a:r>
            <a:endParaRPr lang="en-US" dirty="0"/>
          </a:p>
        </p:txBody>
      </p:sp>
      <p:sp>
        <p:nvSpPr>
          <p:cNvPr id="3" name="Subtitle 2"/>
          <p:cNvSpPr>
            <a:spLocks noGrp="1"/>
          </p:cNvSpPr>
          <p:nvPr>
            <p:ph type="subTitle" idx="1"/>
          </p:nvPr>
        </p:nvSpPr>
        <p:spPr>
          <a:xfrm>
            <a:off x="762000" y="1752600"/>
            <a:ext cx="7696200" cy="3886200"/>
          </a:xfrm>
        </p:spPr>
        <p:txBody>
          <a:bodyPr>
            <a:normAutofit/>
          </a:bodyPr>
          <a:lstStyle/>
          <a:p>
            <a:pPr algn="justLow" rtl="1"/>
            <a:r>
              <a:rPr lang="ar-IQ" b="1" dirty="0">
                <a:solidFill>
                  <a:schemeClr val="tx1"/>
                </a:solidFill>
              </a:rPr>
              <a:t>7- المصارف المنزلية </a:t>
            </a:r>
            <a:r>
              <a:rPr lang="en-US" b="1" dirty="0">
                <a:solidFill>
                  <a:schemeClr val="tx1"/>
                </a:solidFill>
              </a:rPr>
              <a:t>Home Banks </a:t>
            </a:r>
            <a:r>
              <a:rPr lang="ar-IQ" b="1" dirty="0">
                <a:solidFill>
                  <a:schemeClr val="tx1"/>
                </a:solidFill>
              </a:rPr>
              <a:t> : </a:t>
            </a:r>
            <a:r>
              <a:rPr lang="ar-IQ" dirty="0">
                <a:solidFill>
                  <a:schemeClr val="tx1"/>
                </a:solidFill>
              </a:rPr>
              <a:t>ويعتمد نظام المصارف المنزلية على مايعرف بعملية تحويل واعادة تحويل البيانات , حيث يتم ربط الحاسب الالي بالمصرف بالحاسب الشخصي الموجود بمنازل الزبائن من خلال وسائط اتصال ( كشبكة خطوط الهاتف مثلاً)  حيث يعمل الهاتف الشخصي كمحطة طرفية لاستقبال الخدمات المصرفية كعرض ارصدة الزبائن , طباعة كشوفات الحركة , بيان الصكوك المحصلة وتحت التحصيل , كما يمكن ايضاً استقبال التعليمات الصادرة من الزبون للمصرف  مثل تجديد الودائع , ربط وديعة جديدة او كسر وديعة قديمة , تحويل مبلغ من حساب الزبون الى حساب اخر , طلب دفتر صكوك جديد. </a:t>
            </a:r>
            <a:endParaRPr lang="en-US" dirty="0">
              <a:solidFill>
                <a:schemeClr val="tx1"/>
              </a:solidFill>
            </a:endParaRPr>
          </a:p>
          <a:p>
            <a:endParaRPr lang="en-US" dirty="0"/>
          </a:p>
        </p:txBody>
      </p:sp>
    </p:spTree>
    <p:extLst>
      <p:ext uri="{BB962C8B-B14F-4D97-AF65-F5344CB8AC3E}">
        <p14:creationId xmlns:p14="http://schemas.microsoft.com/office/powerpoint/2010/main" val="23613485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81000"/>
            <a:ext cx="7772400" cy="1752600"/>
          </a:xfrm>
        </p:spPr>
        <p:txBody>
          <a:bodyPr>
            <a:normAutofit fontScale="90000"/>
          </a:bodyPr>
          <a:lstStyle/>
          <a:p>
            <a:r>
              <a:rPr lang="ar-IQ" dirty="0"/>
              <a:t>المبحث الثالث</a:t>
            </a:r>
            <a:br>
              <a:rPr lang="ar-IQ" dirty="0"/>
            </a:br>
            <a:r>
              <a:rPr lang="ar-IQ" dirty="0"/>
              <a:t>المؤسسات المالية والمصرفية الوسيطة </a:t>
            </a:r>
            <a:br>
              <a:rPr lang="ar-IQ" dirty="0"/>
            </a:br>
            <a:r>
              <a:rPr lang="en-US" dirty="0"/>
              <a:t>Monetary and Bank Me.</a:t>
            </a:r>
          </a:p>
        </p:txBody>
      </p:sp>
      <p:sp>
        <p:nvSpPr>
          <p:cNvPr id="3" name="Subtitle 2"/>
          <p:cNvSpPr>
            <a:spLocks noGrp="1"/>
          </p:cNvSpPr>
          <p:nvPr>
            <p:ph type="subTitle" idx="1"/>
          </p:nvPr>
        </p:nvSpPr>
        <p:spPr>
          <a:xfrm>
            <a:off x="609600" y="2362200"/>
            <a:ext cx="7772400" cy="3886200"/>
          </a:xfrm>
        </p:spPr>
        <p:txBody>
          <a:bodyPr>
            <a:normAutofit/>
          </a:bodyPr>
          <a:lstStyle/>
          <a:p>
            <a:pPr algn="justLow" rtl="1"/>
            <a:r>
              <a:rPr lang="ar-IQ" dirty="0">
                <a:solidFill>
                  <a:schemeClr val="tx1"/>
                </a:solidFill>
              </a:rPr>
              <a:t>المفهوم :يتكون الجهاز المصرفي من البنك المركزي والمصارف التجارية والمؤسسات المالية والمصرفية الوسيطة , ويمكن تعريف المؤسسات المالية والمصرفية الوسيطة على انها « مؤسسات تتعامل بأدوات الائتمان المختلفة ( قصير الاجل ومتوسطة الاجل وطويلة الاجل )في كل من سوق النقد والمال واسواقها الثانوية , ونها تؤدي مهمة الوساطة بين المقرضين والمقترضين بهدف تحقيق الربح «</a:t>
            </a:r>
            <a:endParaRPr lang="en-US" dirty="0">
              <a:solidFill>
                <a:schemeClr val="tx1"/>
              </a:solidFill>
            </a:endParaRPr>
          </a:p>
        </p:txBody>
      </p:sp>
    </p:spTree>
    <p:extLst>
      <p:ext uri="{BB962C8B-B14F-4D97-AF65-F5344CB8AC3E}">
        <p14:creationId xmlns:p14="http://schemas.microsoft.com/office/powerpoint/2010/main" val="3241170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772400" cy="1470025"/>
          </a:xfrm>
        </p:spPr>
        <p:txBody>
          <a:bodyPr/>
          <a:lstStyle/>
          <a:p>
            <a:r>
              <a:rPr lang="ar-IQ" dirty="0"/>
              <a:t>المؤسسات المالية والمصرفية الوسيطة</a:t>
            </a:r>
            <a:endParaRPr lang="en-US" dirty="0"/>
          </a:p>
        </p:txBody>
      </p:sp>
      <p:sp>
        <p:nvSpPr>
          <p:cNvPr id="3" name="Subtitle 2"/>
          <p:cNvSpPr>
            <a:spLocks noGrp="1"/>
          </p:cNvSpPr>
          <p:nvPr>
            <p:ph type="subTitle" idx="1"/>
          </p:nvPr>
        </p:nvSpPr>
        <p:spPr>
          <a:xfrm>
            <a:off x="609600" y="1905000"/>
            <a:ext cx="7924800" cy="3733800"/>
          </a:xfrm>
        </p:spPr>
        <p:txBody>
          <a:bodyPr>
            <a:normAutofit lnSpcReduction="10000"/>
          </a:bodyPr>
          <a:lstStyle/>
          <a:p>
            <a:pPr algn="justLow" rtl="1"/>
            <a:r>
              <a:rPr lang="ar-IQ" b="1" dirty="0">
                <a:solidFill>
                  <a:schemeClr val="tx1"/>
                </a:solidFill>
              </a:rPr>
              <a:t>أنواع المؤسسات المالية والمصرفية الوسيط .</a:t>
            </a:r>
          </a:p>
          <a:p>
            <a:pPr algn="justLow" rtl="1"/>
            <a:r>
              <a:rPr lang="ar-IQ" dirty="0">
                <a:solidFill>
                  <a:schemeClr val="tx1"/>
                </a:solidFill>
              </a:rPr>
              <a:t>1- المصارف الاستثمارية </a:t>
            </a:r>
            <a:r>
              <a:rPr lang="en-US" dirty="0">
                <a:solidFill>
                  <a:schemeClr val="tx1"/>
                </a:solidFill>
              </a:rPr>
              <a:t>Investment Banks</a:t>
            </a:r>
            <a:endParaRPr lang="ar-IQ" dirty="0">
              <a:solidFill>
                <a:schemeClr val="tx1"/>
              </a:solidFill>
            </a:endParaRPr>
          </a:p>
          <a:p>
            <a:pPr algn="justLow" rtl="1"/>
            <a:r>
              <a:rPr lang="ar-IQ" dirty="0">
                <a:solidFill>
                  <a:schemeClr val="tx1"/>
                </a:solidFill>
              </a:rPr>
              <a:t>2- مصارف الادخار</a:t>
            </a:r>
            <a:r>
              <a:rPr lang="en-US" dirty="0">
                <a:solidFill>
                  <a:schemeClr val="tx1"/>
                </a:solidFill>
              </a:rPr>
              <a:t> Saving Banks</a:t>
            </a:r>
            <a:r>
              <a:rPr lang="ar-IQ" dirty="0">
                <a:solidFill>
                  <a:schemeClr val="tx1"/>
                </a:solidFill>
              </a:rPr>
              <a:t> </a:t>
            </a:r>
          </a:p>
          <a:p>
            <a:pPr algn="justLow" rtl="1"/>
            <a:r>
              <a:rPr lang="ar-IQ" dirty="0">
                <a:solidFill>
                  <a:schemeClr val="tx1"/>
                </a:solidFill>
              </a:rPr>
              <a:t>3- منشأت التأمين ضد الحوادث </a:t>
            </a:r>
            <a:r>
              <a:rPr lang="en-US" dirty="0">
                <a:solidFill>
                  <a:schemeClr val="tx1"/>
                </a:solidFill>
              </a:rPr>
              <a:t>Injury Insurance Establishments </a:t>
            </a:r>
            <a:endParaRPr lang="ar-IQ" dirty="0">
              <a:solidFill>
                <a:schemeClr val="tx1"/>
              </a:solidFill>
            </a:endParaRPr>
          </a:p>
          <a:p>
            <a:pPr algn="justLow" rtl="1"/>
            <a:r>
              <a:rPr lang="ar-IQ" dirty="0">
                <a:solidFill>
                  <a:schemeClr val="tx1"/>
                </a:solidFill>
              </a:rPr>
              <a:t>4- منشأت الوساطة المالية </a:t>
            </a:r>
            <a:r>
              <a:rPr lang="en-US" dirty="0">
                <a:solidFill>
                  <a:schemeClr val="tx1"/>
                </a:solidFill>
              </a:rPr>
              <a:t>Financial Intermediation </a:t>
            </a:r>
            <a:endParaRPr lang="ar-IQ" dirty="0">
              <a:solidFill>
                <a:schemeClr val="tx1"/>
              </a:solidFill>
            </a:endParaRPr>
          </a:p>
          <a:p>
            <a:pPr algn="justLow" rtl="1"/>
            <a:r>
              <a:rPr lang="ar-IQ" dirty="0">
                <a:solidFill>
                  <a:schemeClr val="tx1"/>
                </a:solidFill>
              </a:rPr>
              <a:t>5- المنشأت المالية الدولية </a:t>
            </a:r>
            <a:r>
              <a:rPr lang="en-US" dirty="0">
                <a:solidFill>
                  <a:schemeClr val="tx1"/>
                </a:solidFill>
              </a:rPr>
              <a:t>Financial World Wide </a:t>
            </a:r>
            <a:endParaRPr lang="ar-IQ" dirty="0">
              <a:solidFill>
                <a:schemeClr val="tx1"/>
              </a:solidFill>
            </a:endParaRPr>
          </a:p>
          <a:p>
            <a:pPr algn="justLow" rtl="1"/>
            <a:r>
              <a:rPr lang="ar-IQ" dirty="0">
                <a:solidFill>
                  <a:schemeClr val="tx1"/>
                </a:solidFill>
              </a:rPr>
              <a:t>6- المصارف المتخصصة </a:t>
            </a:r>
            <a:r>
              <a:rPr lang="en-US" dirty="0">
                <a:solidFill>
                  <a:schemeClr val="tx1"/>
                </a:solidFill>
              </a:rPr>
              <a:t>Specialized Banks</a:t>
            </a:r>
          </a:p>
        </p:txBody>
      </p:sp>
    </p:spTree>
    <p:extLst>
      <p:ext uri="{BB962C8B-B14F-4D97-AF65-F5344CB8AC3E}">
        <p14:creationId xmlns:p14="http://schemas.microsoft.com/office/powerpoint/2010/main" val="13027897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457200"/>
            <a:ext cx="7772400" cy="1470025"/>
          </a:xfrm>
        </p:spPr>
        <p:txBody>
          <a:bodyPr/>
          <a:lstStyle/>
          <a:p>
            <a:r>
              <a:rPr lang="ar-IQ" dirty="0"/>
              <a:t>المؤسسات المالية والمصرفية الوسيطة</a:t>
            </a:r>
            <a:endParaRPr lang="en-US" dirty="0"/>
          </a:p>
        </p:txBody>
      </p:sp>
      <p:sp>
        <p:nvSpPr>
          <p:cNvPr id="3" name="Subtitle 2"/>
          <p:cNvSpPr>
            <a:spLocks noGrp="1"/>
          </p:cNvSpPr>
          <p:nvPr>
            <p:ph type="subTitle" idx="1"/>
          </p:nvPr>
        </p:nvSpPr>
        <p:spPr>
          <a:xfrm>
            <a:off x="914400" y="2133600"/>
            <a:ext cx="7315200" cy="4114800"/>
          </a:xfrm>
        </p:spPr>
        <p:txBody>
          <a:bodyPr>
            <a:normAutofit fontScale="85000" lnSpcReduction="20000"/>
          </a:bodyPr>
          <a:lstStyle/>
          <a:p>
            <a:pPr algn="justLow" rtl="1"/>
            <a:r>
              <a:rPr lang="ar-IQ" b="1" dirty="0">
                <a:solidFill>
                  <a:schemeClr val="tx1"/>
                </a:solidFill>
              </a:rPr>
              <a:t>1- المصارف الاستثمارية </a:t>
            </a:r>
            <a:r>
              <a:rPr lang="en-US" b="1" dirty="0">
                <a:solidFill>
                  <a:schemeClr val="tx1"/>
                </a:solidFill>
              </a:rPr>
              <a:t>Investment Banks</a:t>
            </a:r>
            <a:endParaRPr lang="ar-IQ" b="1" dirty="0">
              <a:solidFill>
                <a:schemeClr val="tx1"/>
              </a:solidFill>
            </a:endParaRPr>
          </a:p>
          <a:p>
            <a:pPr algn="justLow" rtl="1"/>
            <a:r>
              <a:rPr lang="ar-IQ" dirty="0">
                <a:solidFill>
                  <a:schemeClr val="tx1"/>
                </a:solidFill>
              </a:rPr>
              <a:t>وهي مؤسسات مالية تهتم بالدرجة الاولى بالانشطة والفعاليات الاستثمارية في مجالات مختلفة , حيث تقوم المصارف الاستثمارية بدراسة فرص الاستثمار المتاحة وتقيمها , اختيار المشاريع والترويج لها , ثم تهيئة المناخ الاستثماري المناسب لها , وكذلك تقوم المصارف الاستثمارية بتدبير الموارد المالية التي تسمح بتقديم القروض متوسطة الاجل لمختلف المشروعات الاستثمارية , كما تقوم المصارف الاستثمارية بمتابعة المشروعات التي تتبناها , ومتابعة تنفيذ اتفاقيات القروض التي عقدتها مع المشاريع المقترضة . وغيرها من الاعمال المتعددة التي تعتمدها المصارف الاستثمارية كشراء او أصدار الاوراق المالية .وفي بعض البلدان لا تعتبر المصارف الاستثمارية مصارف وفق المفهوم التقليدي للمصرف حيث انها لا تقبل الودائع ولا تمنح القروض .. ويقتصر عملها فقط على الوساطة في سوق الاموال بين المقترضين والمستثمرين , اذا تقوم بشراء الاوراق المالية الجديدة بالجملة وبيعها بالتجزئة , او تكون سمسار يحصل على عمولة من بيع وشراء الاوراق المالية المتوفرة في السوق . </a:t>
            </a:r>
            <a:endParaRPr lang="en-US" dirty="0">
              <a:solidFill>
                <a:schemeClr val="tx1"/>
              </a:solidFill>
            </a:endParaRPr>
          </a:p>
        </p:txBody>
      </p:sp>
    </p:spTree>
    <p:extLst>
      <p:ext uri="{BB962C8B-B14F-4D97-AF65-F5344CB8AC3E}">
        <p14:creationId xmlns:p14="http://schemas.microsoft.com/office/powerpoint/2010/main" val="25918418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81000"/>
            <a:ext cx="7772400" cy="1470025"/>
          </a:xfrm>
        </p:spPr>
        <p:txBody>
          <a:bodyPr/>
          <a:lstStyle/>
          <a:p>
            <a:r>
              <a:rPr lang="ar-IQ" dirty="0"/>
              <a:t>المؤسسات المالية والمصرفية الوسيطة</a:t>
            </a:r>
            <a:endParaRPr lang="en-US" dirty="0"/>
          </a:p>
        </p:txBody>
      </p:sp>
      <p:sp>
        <p:nvSpPr>
          <p:cNvPr id="3" name="Subtitle 2"/>
          <p:cNvSpPr>
            <a:spLocks noGrp="1"/>
          </p:cNvSpPr>
          <p:nvPr>
            <p:ph type="subTitle" idx="1"/>
          </p:nvPr>
        </p:nvSpPr>
        <p:spPr>
          <a:xfrm>
            <a:off x="1143000" y="1828800"/>
            <a:ext cx="6934200" cy="3810000"/>
          </a:xfrm>
        </p:spPr>
        <p:txBody>
          <a:bodyPr>
            <a:normAutofit/>
          </a:bodyPr>
          <a:lstStyle/>
          <a:p>
            <a:pPr algn="justLow" rtl="1"/>
            <a:r>
              <a:rPr lang="ar-IQ" b="1" dirty="0">
                <a:solidFill>
                  <a:schemeClr val="tx1"/>
                </a:solidFill>
              </a:rPr>
              <a:t>2- مصارف الادخار</a:t>
            </a:r>
            <a:r>
              <a:rPr lang="en-US" b="1" dirty="0">
                <a:solidFill>
                  <a:schemeClr val="tx1"/>
                </a:solidFill>
              </a:rPr>
              <a:t> Saving Banks</a:t>
            </a:r>
            <a:r>
              <a:rPr lang="ar-IQ" b="1" dirty="0">
                <a:solidFill>
                  <a:schemeClr val="tx1"/>
                </a:solidFill>
              </a:rPr>
              <a:t> </a:t>
            </a:r>
            <a:r>
              <a:rPr lang="ar-IQ" dirty="0">
                <a:solidFill>
                  <a:schemeClr val="tx1"/>
                </a:solidFill>
              </a:rPr>
              <a:t>:تعمل هذه المصارف على تشجيع المواطنين على وضع مدخراتهم في حسابات خاصة ,وهي بهذا تستقطب فئات من ذوي الدخل المحدود , وبعض هذه المصارف لا يستهدف الربح بصورة خاصة وانما يستهدف استقطاب المدخرات وتشغيلها , اي استثمارها في مجالات محدودة , تحددها القوانين والتعليمات النافذة , وتعتمد مصارف الادخار في مواردها على ودائع الافراد . </a:t>
            </a:r>
          </a:p>
          <a:p>
            <a:pPr algn="justLow" rtl="1"/>
            <a:endParaRPr lang="en-US" dirty="0">
              <a:solidFill>
                <a:schemeClr val="tx1"/>
              </a:solidFill>
            </a:endParaRPr>
          </a:p>
        </p:txBody>
      </p:sp>
    </p:spTree>
    <p:extLst>
      <p:ext uri="{BB962C8B-B14F-4D97-AF65-F5344CB8AC3E}">
        <p14:creationId xmlns:p14="http://schemas.microsoft.com/office/powerpoint/2010/main" val="6820799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lstStyle/>
          <a:p>
            <a:r>
              <a:rPr lang="ar-IQ" dirty="0"/>
              <a:t>المؤسسات المالية والمصرفية الوسيطة</a:t>
            </a:r>
            <a:endParaRPr lang="en-US" dirty="0"/>
          </a:p>
        </p:txBody>
      </p:sp>
      <p:sp>
        <p:nvSpPr>
          <p:cNvPr id="3" name="Subtitle 2"/>
          <p:cNvSpPr>
            <a:spLocks noGrp="1"/>
          </p:cNvSpPr>
          <p:nvPr>
            <p:ph type="subTitle" idx="1"/>
          </p:nvPr>
        </p:nvSpPr>
        <p:spPr>
          <a:xfrm>
            <a:off x="1143000" y="2209800"/>
            <a:ext cx="6858000" cy="4038600"/>
          </a:xfrm>
        </p:spPr>
        <p:txBody>
          <a:bodyPr>
            <a:normAutofit/>
          </a:bodyPr>
          <a:lstStyle/>
          <a:p>
            <a:pPr algn="justLow" rtl="1"/>
            <a:r>
              <a:rPr lang="ar-IQ" b="1" dirty="0">
                <a:solidFill>
                  <a:schemeClr val="tx1"/>
                </a:solidFill>
              </a:rPr>
              <a:t>3- منشأت التأمين ضد الحوادث </a:t>
            </a:r>
            <a:r>
              <a:rPr lang="en-US" b="1" dirty="0">
                <a:solidFill>
                  <a:schemeClr val="tx1"/>
                </a:solidFill>
              </a:rPr>
              <a:t>Injury Insurance Establishments</a:t>
            </a:r>
            <a:r>
              <a:rPr lang="ar-IQ" b="1" dirty="0">
                <a:solidFill>
                  <a:schemeClr val="tx1"/>
                </a:solidFill>
              </a:rPr>
              <a:t>: </a:t>
            </a:r>
            <a:r>
              <a:rPr lang="ar-IQ" dirty="0">
                <a:solidFill>
                  <a:schemeClr val="tx1"/>
                </a:solidFill>
              </a:rPr>
              <a:t>وهي منشأت مالية تختص بالدرجة الاساسية بالتأمين ضد المخاطر التي يتعرض لها المواطنون أو البضائع أو المنشأت على اختلاف انشطتها وفعاليتها , ومن هذه المخاطر حوادث السيارات ,والحريق , والسرقة او الغرق ... الخ وذلك عن طريق استيفاء اقساط التأمين من المؤمن له ,ومن ثم تغطية الخسائر عند وقوعها فعلاً..</a:t>
            </a:r>
            <a:endParaRPr lang="en-US" dirty="0"/>
          </a:p>
        </p:txBody>
      </p:sp>
    </p:spTree>
    <p:extLst>
      <p:ext uri="{BB962C8B-B14F-4D97-AF65-F5344CB8AC3E}">
        <p14:creationId xmlns:p14="http://schemas.microsoft.com/office/powerpoint/2010/main" val="20168542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57200"/>
            <a:ext cx="7772400" cy="1470025"/>
          </a:xfrm>
        </p:spPr>
        <p:txBody>
          <a:bodyPr/>
          <a:lstStyle/>
          <a:p>
            <a:r>
              <a:rPr lang="ar-IQ" dirty="0"/>
              <a:t>المؤسسات المالية والمصرفية الوسيطة</a:t>
            </a:r>
            <a:endParaRPr lang="en-US" dirty="0"/>
          </a:p>
        </p:txBody>
      </p:sp>
      <p:sp>
        <p:nvSpPr>
          <p:cNvPr id="3" name="Subtitle 2"/>
          <p:cNvSpPr>
            <a:spLocks noGrp="1"/>
          </p:cNvSpPr>
          <p:nvPr>
            <p:ph type="subTitle" idx="1"/>
          </p:nvPr>
        </p:nvSpPr>
        <p:spPr>
          <a:xfrm>
            <a:off x="1066800" y="1981200"/>
            <a:ext cx="7010400" cy="3962400"/>
          </a:xfrm>
        </p:spPr>
        <p:txBody>
          <a:bodyPr>
            <a:normAutofit/>
          </a:bodyPr>
          <a:lstStyle/>
          <a:p>
            <a:pPr algn="justLow" rtl="1"/>
            <a:r>
              <a:rPr lang="ar-IQ" b="1" dirty="0">
                <a:solidFill>
                  <a:schemeClr val="tx1"/>
                </a:solidFill>
              </a:rPr>
              <a:t>4- منشأت الوساطة المالية </a:t>
            </a:r>
            <a:r>
              <a:rPr lang="en-US" b="1" dirty="0">
                <a:solidFill>
                  <a:schemeClr val="tx1"/>
                </a:solidFill>
              </a:rPr>
              <a:t>Financial Intermediation</a:t>
            </a:r>
            <a:endParaRPr lang="en-US" b="1" dirty="0"/>
          </a:p>
          <a:p>
            <a:pPr algn="justLow" rtl="1"/>
            <a:r>
              <a:rPr lang="ar-IQ" dirty="0">
                <a:solidFill>
                  <a:schemeClr val="tx1"/>
                </a:solidFill>
              </a:rPr>
              <a:t>وهي منشأت الوساطاء الماليين في السوق النقدية (</a:t>
            </a:r>
            <a:r>
              <a:rPr lang="en-US" dirty="0">
                <a:solidFill>
                  <a:schemeClr val="tx1"/>
                </a:solidFill>
              </a:rPr>
              <a:t>Money Market</a:t>
            </a:r>
            <a:r>
              <a:rPr lang="ar-IQ" dirty="0">
                <a:solidFill>
                  <a:schemeClr val="tx1"/>
                </a:solidFill>
              </a:rPr>
              <a:t> ) ( سوق الاوراق المالية قصيرة الاجل ) والسوق المالية ( </a:t>
            </a:r>
            <a:r>
              <a:rPr lang="en-US" dirty="0">
                <a:solidFill>
                  <a:schemeClr val="tx1"/>
                </a:solidFill>
              </a:rPr>
              <a:t>Financial Intermediation</a:t>
            </a:r>
            <a:r>
              <a:rPr lang="ar-IQ" dirty="0">
                <a:solidFill>
                  <a:schemeClr val="tx1"/>
                </a:solidFill>
              </a:rPr>
              <a:t>) ( سوق الاوراق المالية متوسطة وطويلة الاجل ) وتسمى الاسواق المالية ايضاً بـ( البورصات) .. والبورصه عي المكان الذي يتعامل فيه بالاوراق المالية طويلة ومتوسطة الاجل ( الاسهم والسندات ) عن طريق وسطاء مؤهلين ومتخصصين وفي اوقات محددة .</a:t>
            </a:r>
            <a:r>
              <a:rPr lang="en-US" dirty="0">
                <a:solidFill>
                  <a:schemeClr val="tx1"/>
                </a:solidFill>
              </a:rPr>
              <a:t>  </a:t>
            </a:r>
          </a:p>
        </p:txBody>
      </p:sp>
    </p:spTree>
    <p:extLst>
      <p:ext uri="{BB962C8B-B14F-4D97-AF65-F5344CB8AC3E}">
        <p14:creationId xmlns:p14="http://schemas.microsoft.com/office/powerpoint/2010/main" val="6738762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533400"/>
            <a:ext cx="7772400" cy="1470025"/>
          </a:xfrm>
        </p:spPr>
        <p:txBody>
          <a:bodyPr/>
          <a:lstStyle/>
          <a:p>
            <a:r>
              <a:rPr lang="ar-IQ" dirty="0"/>
              <a:t>المؤسسات المالية والمصرفية الوسيطة</a:t>
            </a:r>
            <a:endParaRPr lang="en-US" dirty="0"/>
          </a:p>
        </p:txBody>
      </p:sp>
      <p:sp>
        <p:nvSpPr>
          <p:cNvPr id="3" name="Subtitle 2"/>
          <p:cNvSpPr>
            <a:spLocks noGrp="1"/>
          </p:cNvSpPr>
          <p:nvPr>
            <p:ph type="subTitle" idx="1"/>
          </p:nvPr>
        </p:nvSpPr>
        <p:spPr>
          <a:xfrm>
            <a:off x="1143000" y="2133600"/>
            <a:ext cx="6705600" cy="4038600"/>
          </a:xfrm>
        </p:spPr>
        <p:txBody>
          <a:bodyPr/>
          <a:lstStyle/>
          <a:p>
            <a:pPr algn="justLow" rtl="1"/>
            <a:r>
              <a:rPr lang="ar-IQ" b="1" dirty="0">
                <a:solidFill>
                  <a:schemeClr val="tx1"/>
                </a:solidFill>
              </a:rPr>
              <a:t>- المنشأت المالية الدولية </a:t>
            </a:r>
            <a:r>
              <a:rPr lang="en-US" b="1" dirty="0">
                <a:solidFill>
                  <a:schemeClr val="tx1"/>
                </a:solidFill>
              </a:rPr>
              <a:t>Financial World Wide </a:t>
            </a:r>
            <a:r>
              <a:rPr lang="ar-IQ" b="1" dirty="0">
                <a:solidFill>
                  <a:schemeClr val="tx1"/>
                </a:solidFill>
              </a:rPr>
              <a:t> : </a:t>
            </a:r>
            <a:r>
              <a:rPr lang="ar-IQ" dirty="0">
                <a:solidFill>
                  <a:schemeClr val="tx1"/>
                </a:solidFill>
              </a:rPr>
              <a:t>وهي منشأت ذات فعاليات وانشطة مالية عالمية تتجاوز حدود البلد الواحد , حيث تعمل على صعيد دولي واقليمي , وهذه المنشأت تتولى تجميع الادخارات من هذه الدول ومن ثم اعادة اقراضها أو استثمارها في دول اخرى .</a:t>
            </a:r>
            <a:endParaRPr lang="en-US" dirty="0"/>
          </a:p>
        </p:txBody>
      </p:sp>
    </p:spTree>
    <p:extLst>
      <p:ext uri="{BB962C8B-B14F-4D97-AF65-F5344CB8AC3E}">
        <p14:creationId xmlns:p14="http://schemas.microsoft.com/office/powerpoint/2010/main" val="1164947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3400"/>
            <a:ext cx="7772400" cy="1470025"/>
          </a:xfrm>
        </p:spPr>
        <p:txBody>
          <a:bodyPr>
            <a:normAutofit fontScale="90000"/>
          </a:bodyPr>
          <a:lstStyle/>
          <a:p>
            <a:r>
              <a:rPr lang="ar-IQ" dirty="0"/>
              <a:t> </a:t>
            </a:r>
            <a:br>
              <a:rPr lang="ar-IQ" dirty="0"/>
            </a:br>
            <a:r>
              <a:rPr lang="ar-IQ" dirty="0"/>
              <a:t>المبحث الأول : المصارف التجارية , مفهومها وخصائصها</a:t>
            </a:r>
            <a:br>
              <a:rPr lang="ar-IQ" dirty="0"/>
            </a:br>
            <a:endParaRPr lang="en-US" dirty="0"/>
          </a:p>
        </p:txBody>
      </p:sp>
      <p:sp>
        <p:nvSpPr>
          <p:cNvPr id="3" name="Subtitle 2"/>
          <p:cNvSpPr>
            <a:spLocks noGrp="1"/>
          </p:cNvSpPr>
          <p:nvPr>
            <p:ph type="subTitle" idx="1"/>
          </p:nvPr>
        </p:nvSpPr>
        <p:spPr>
          <a:xfrm>
            <a:off x="533400" y="1905000"/>
            <a:ext cx="8001000" cy="4495800"/>
          </a:xfrm>
        </p:spPr>
        <p:txBody>
          <a:bodyPr/>
          <a:lstStyle/>
          <a:p>
            <a:r>
              <a:rPr lang="ar-IQ" dirty="0">
                <a:solidFill>
                  <a:schemeClr val="tx1"/>
                </a:solidFill>
              </a:rPr>
              <a:t>تعرف المصارف التجارية على «أنها مؤسسات مالية وسيطة وظيفتها الأساسية قبول الودائع بأنواعها الثلاث( توفير , لأجل , بأشعار) من الأفراد والمشروعات والإدارات العامة , وإعادة استخدامها لحسابها الخاص في منح الائتمان والخصم .وغيرها من الاستثمارات الاخرى..</a:t>
            </a:r>
            <a:endParaRPr lang="en-US" dirty="0">
              <a:solidFill>
                <a:schemeClr val="tx1"/>
              </a:solidFill>
            </a:endParaRPr>
          </a:p>
        </p:txBody>
      </p:sp>
    </p:spTree>
    <p:extLst>
      <p:ext uri="{BB962C8B-B14F-4D97-AF65-F5344CB8AC3E}">
        <p14:creationId xmlns:p14="http://schemas.microsoft.com/office/powerpoint/2010/main" val="16378595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457200"/>
            <a:ext cx="7772400" cy="1470025"/>
          </a:xfrm>
        </p:spPr>
        <p:txBody>
          <a:bodyPr/>
          <a:lstStyle/>
          <a:p>
            <a:r>
              <a:rPr lang="ar-IQ" dirty="0"/>
              <a:t>المؤسسات المالية والمصرفية الوسيطة</a:t>
            </a:r>
            <a:endParaRPr lang="en-US" dirty="0"/>
          </a:p>
        </p:txBody>
      </p:sp>
      <p:sp>
        <p:nvSpPr>
          <p:cNvPr id="3" name="Subtitle 2"/>
          <p:cNvSpPr>
            <a:spLocks noGrp="1"/>
          </p:cNvSpPr>
          <p:nvPr>
            <p:ph type="subTitle" idx="1"/>
          </p:nvPr>
        </p:nvSpPr>
        <p:spPr>
          <a:xfrm>
            <a:off x="1066800" y="2057400"/>
            <a:ext cx="7162800" cy="4038600"/>
          </a:xfrm>
        </p:spPr>
        <p:txBody>
          <a:bodyPr/>
          <a:lstStyle/>
          <a:p>
            <a:pPr algn="justLow" rtl="1"/>
            <a:r>
              <a:rPr lang="ar-IQ" dirty="0">
                <a:solidFill>
                  <a:schemeClr val="tx1"/>
                </a:solidFill>
              </a:rPr>
              <a:t>6- المصارف المتخصصة </a:t>
            </a:r>
            <a:r>
              <a:rPr lang="en-US" dirty="0">
                <a:solidFill>
                  <a:schemeClr val="tx1"/>
                </a:solidFill>
              </a:rPr>
              <a:t>Specialized Banks</a:t>
            </a:r>
          </a:p>
          <a:p>
            <a:pPr algn="justLow" rtl="1"/>
            <a:r>
              <a:rPr lang="ar-IQ" dirty="0">
                <a:solidFill>
                  <a:schemeClr val="tx1"/>
                </a:solidFill>
              </a:rPr>
              <a:t>تعرف على انها « تلك المصارف التي تتخصص في تمويل قطاعات اقتصادية معينة , ومن انواع المصارف المتخصصة ..</a:t>
            </a:r>
          </a:p>
          <a:p>
            <a:pPr marL="514350" indent="-514350" algn="justLow" rtl="1">
              <a:buAutoNum type="arabic1Minus"/>
            </a:pPr>
            <a:r>
              <a:rPr lang="ar-IQ" dirty="0">
                <a:solidFill>
                  <a:schemeClr val="tx1"/>
                </a:solidFill>
              </a:rPr>
              <a:t>المصارف الصناعية .</a:t>
            </a:r>
          </a:p>
          <a:p>
            <a:pPr marL="514350" indent="-514350" algn="justLow" rtl="1">
              <a:buAutoNum type="arabic1Minus"/>
            </a:pPr>
            <a:r>
              <a:rPr lang="ar-IQ" dirty="0">
                <a:solidFill>
                  <a:schemeClr val="tx1"/>
                </a:solidFill>
              </a:rPr>
              <a:t> المصارف الزراعية .</a:t>
            </a:r>
          </a:p>
          <a:p>
            <a:pPr marL="514350" indent="-514350" algn="justLow" rtl="1">
              <a:buAutoNum type="arabic1Minus"/>
            </a:pPr>
            <a:r>
              <a:rPr lang="ar-IQ" dirty="0">
                <a:solidFill>
                  <a:schemeClr val="tx1"/>
                </a:solidFill>
              </a:rPr>
              <a:t>المصارف العقارية </a:t>
            </a:r>
          </a:p>
          <a:p>
            <a:pPr marL="514350" indent="-514350" algn="justLow" rtl="1">
              <a:buAutoNum type="arabic1Minus"/>
            </a:pPr>
            <a:endParaRPr lang="en-US" dirty="0">
              <a:solidFill>
                <a:schemeClr val="tx1"/>
              </a:solidFill>
            </a:endParaRPr>
          </a:p>
        </p:txBody>
      </p:sp>
    </p:spTree>
    <p:extLst>
      <p:ext uri="{BB962C8B-B14F-4D97-AF65-F5344CB8AC3E}">
        <p14:creationId xmlns:p14="http://schemas.microsoft.com/office/powerpoint/2010/main" val="4238134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09600"/>
            <a:ext cx="7772400" cy="1470025"/>
          </a:xfrm>
        </p:spPr>
        <p:txBody>
          <a:bodyPr/>
          <a:lstStyle/>
          <a:p>
            <a:r>
              <a:rPr lang="ar-IQ" dirty="0"/>
              <a:t>خصائص المصارف المتخصصة</a:t>
            </a:r>
            <a:endParaRPr lang="en-US" dirty="0"/>
          </a:p>
        </p:txBody>
      </p:sp>
      <p:sp>
        <p:nvSpPr>
          <p:cNvPr id="3" name="Subtitle 2"/>
          <p:cNvSpPr>
            <a:spLocks noGrp="1"/>
          </p:cNvSpPr>
          <p:nvPr>
            <p:ph type="subTitle" idx="1"/>
          </p:nvPr>
        </p:nvSpPr>
        <p:spPr>
          <a:xfrm>
            <a:off x="1143000" y="2133600"/>
            <a:ext cx="6858000" cy="4114800"/>
          </a:xfrm>
        </p:spPr>
        <p:txBody>
          <a:bodyPr>
            <a:normAutofit fontScale="92500" lnSpcReduction="20000"/>
          </a:bodyPr>
          <a:lstStyle/>
          <a:p>
            <a:pPr algn="justLow" rtl="1"/>
            <a:r>
              <a:rPr lang="ar-IQ" dirty="0">
                <a:solidFill>
                  <a:schemeClr val="tx1"/>
                </a:solidFill>
              </a:rPr>
              <a:t>تتميز المصارف المتخصصة بمجموعة من الخصائص أهمها..</a:t>
            </a:r>
          </a:p>
          <a:p>
            <a:pPr marL="457200" indent="-457200" algn="justLow" rtl="1">
              <a:buFontTx/>
              <a:buChar char="-"/>
            </a:pPr>
            <a:r>
              <a:rPr lang="ar-IQ" dirty="0">
                <a:solidFill>
                  <a:schemeClr val="tx1"/>
                </a:solidFill>
              </a:rPr>
              <a:t>انها تعتبر مؤسسات غير ودائعية .اي انها لا تعتمد في مواردها على ودائع الافراد .وانما تعتمد علة رأس مالها وما تصدره من سندات .</a:t>
            </a:r>
          </a:p>
          <a:p>
            <a:pPr marL="457200" indent="-457200" algn="justLow" rtl="1">
              <a:buFontTx/>
              <a:buChar char="-"/>
            </a:pPr>
            <a:r>
              <a:rPr lang="ar-IQ" dirty="0">
                <a:solidFill>
                  <a:schemeClr val="tx1"/>
                </a:solidFill>
              </a:rPr>
              <a:t>ارتباط نشاطها برأسمالها . اي انها لا تستطيع التوسع في انشطتها المختلفة الا في حدود مواردها المالية ..</a:t>
            </a:r>
          </a:p>
          <a:p>
            <a:pPr marL="457200" indent="-457200" algn="justLow" rtl="1">
              <a:buFontTx/>
              <a:buChar char="-"/>
            </a:pPr>
            <a:r>
              <a:rPr lang="ar-IQ" dirty="0">
                <a:solidFill>
                  <a:schemeClr val="tx1"/>
                </a:solidFill>
              </a:rPr>
              <a:t>معظم القروض  التي تمنحها المصارف المتخصصة تكون بآجال طويلة نسبياً.</a:t>
            </a:r>
          </a:p>
          <a:p>
            <a:pPr marL="457200" indent="-457200" algn="justLow" rtl="1">
              <a:buFontTx/>
              <a:buChar char="-"/>
            </a:pPr>
            <a:r>
              <a:rPr lang="ar-IQ" dirty="0">
                <a:solidFill>
                  <a:schemeClr val="tx1"/>
                </a:solidFill>
              </a:rPr>
              <a:t>التخصص في تمويل نشاط معين . </a:t>
            </a:r>
          </a:p>
          <a:p>
            <a:pPr marL="457200" indent="-457200" algn="justLow" rtl="1">
              <a:buFontTx/>
              <a:buChar char="-"/>
            </a:pPr>
            <a:r>
              <a:rPr lang="ar-IQ" dirty="0">
                <a:solidFill>
                  <a:schemeClr val="tx1"/>
                </a:solidFill>
              </a:rPr>
              <a:t>غالباً مايكون تركيزها على تحقيق التنمية الاقتصادية والاجتماعية , ولا يكون الربح هدفاً اساسياً لها , ولذلك فأنها تكون مملوكة من قبل الدولة في اغلب الاحيان .</a:t>
            </a:r>
            <a:endParaRPr lang="en-US" dirty="0">
              <a:solidFill>
                <a:schemeClr val="tx1"/>
              </a:solidFill>
            </a:endParaRPr>
          </a:p>
        </p:txBody>
      </p:sp>
    </p:spTree>
    <p:extLst>
      <p:ext uri="{BB962C8B-B14F-4D97-AF65-F5344CB8AC3E}">
        <p14:creationId xmlns:p14="http://schemas.microsoft.com/office/powerpoint/2010/main" val="24760251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1470025"/>
          </a:xfrm>
        </p:spPr>
        <p:txBody>
          <a:bodyPr/>
          <a:lstStyle/>
          <a:p>
            <a:r>
              <a:rPr lang="ar-IQ" dirty="0"/>
              <a:t> </a:t>
            </a:r>
            <a:endParaRPr lang="en-US" dirty="0"/>
          </a:p>
        </p:txBody>
      </p:sp>
      <p:sp>
        <p:nvSpPr>
          <p:cNvPr id="3" name="Subtitle 2"/>
          <p:cNvSpPr>
            <a:spLocks noGrp="1"/>
          </p:cNvSpPr>
          <p:nvPr>
            <p:ph type="subTitle" idx="1"/>
          </p:nvPr>
        </p:nvSpPr>
        <p:spPr>
          <a:xfrm>
            <a:off x="762000" y="2590800"/>
            <a:ext cx="7620000" cy="3048000"/>
          </a:xfrm>
        </p:spPr>
        <p:txBody>
          <a:bodyPr/>
          <a:lstStyle/>
          <a:p>
            <a:pPr rtl="1"/>
            <a:endParaRPr lang="ar-IQ" b="1" dirty="0">
              <a:solidFill>
                <a:schemeClr val="tx1"/>
              </a:solidFill>
            </a:endParaRPr>
          </a:p>
          <a:p>
            <a:pPr algn="ctr" rtl="1"/>
            <a:r>
              <a:rPr lang="ar-IQ" sz="4000" dirty="0">
                <a:solidFill>
                  <a:schemeClr val="tx1"/>
                </a:solidFill>
              </a:rPr>
              <a:t>***شكراً لحسن استماعكم***</a:t>
            </a:r>
            <a:endParaRPr lang="en-US" sz="4000" dirty="0">
              <a:solidFill>
                <a:schemeClr val="tx1"/>
              </a:solidFill>
            </a:endParaRPr>
          </a:p>
        </p:txBody>
      </p:sp>
    </p:spTree>
    <p:extLst>
      <p:ext uri="{BB962C8B-B14F-4D97-AF65-F5344CB8AC3E}">
        <p14:creationId xmlns:p14="http://schemas.microsoft.com/office/powerpoint/2010/main" val="1308887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457200"/>
            <a:ext cx="7772400" cy="1470025"/>
          </a:xfrm>
        </p:spPr>
        <p:txBody>
          <a:bodyPr/>
          <a:lstStyle/>
          <a:p>
            <a:r>
              <a:rPr lang="ar-IQ" dirty="0"/>
              <a:t>خصائص المصارف التجارية</a:t>
            </a:r>
            <a:endParaRPr lang="en-US" dirty="0"/>
          </a:p>
        </p:txBody>
      </p:sp>
      <p:sp>
        <p:nvSpPr>
          <p:cNvPr id="3" name="Subtitle 2"/>
          <p:cNvSpPr>
            <a:spLocks noGrp="1"/>
          </p:cNvSpPr>
          <p:nvPr>
            <p:ph type="subTitle" idx="1"/>
          </p:nvPr>
        </p:nvSpPr>
        <p:spPr>
          <a:xfrm>
            <a:off x="609600" y="1981200"/>
            <a:ext cx="7772400" cy="3657600"/>
          </a:xfrm>
        </p:spPr>
        <p:txBody>
          <a:bodyPr>
            <a:normAutofit fontScale="77500" lnSpcReduction="20000"/>
          </a:bodyPr>
          <a:lstStyle/>
          <a:p>
            <a:pPr algn="just" rtl="1"/>
            <a:r>
              <a:rPr lang="ar-IQ" b="1" dirty="0">
                <a:solidFill>
                  <a:schemeClr val="tx1"/>
                </a:solidFill>
              </a:rPr>
              <a:t>1-  الودائع الجارية: </a:t>
            </a:r>
            <a:r>
              <a:rPr lang="ar-IQ" dirty="0">
                <a:solidFill>
                  <a:schemeClr val="tx1"/>
                </a:solidFill>
              </a:rPr>
              <a:t>ان المصارف التجارية كبقية المؤسسات المالية تقوم بتجميع مدخرات الزبائن , بصورة ودائع اياً كان نوع الوديعة , فأن المودع ( صاحب الوديعة ) يعتبر دائناً والمصرف مديناً, الا انه المصارف التجارية تعتبر الوحيدة بين المؤسسات المالية الوسيطة التي تسمح لدائنيها ,أن يحتفظو بودائعهم بصورة ودائع جارية ( تحت الطلب ) التي تكون محلاً للسحب حين الطلب ,كما يمكن تحويل ملكيتها الى طرف ثالث من خلال استخدام الصكوك ..</a:t>
            </a:r>
          </a:p>
          <a:p>
            <a:pPr algn="just" rtl="1"/>
            <a:r>
              <a:rPr lang="ar-IQ" b="1" dirty="0">
                <a:solidFill>
                  <a:schemeClr val="tx1"/>
                </a:solidFill>
              </a:rPr>
              <a:t>2- توليد الودائع </a:t>
            </a:r>
            <a:r>
              <a:rPr lang="ar-IQ" dirty="0">
                <a:solidFill>
                  <a:schemeClr val="tx1"/>
                </a:solidFill>
              </a:rPr>
              <a:t>: تتميز المصارف التجارية بخاصية توليد ودائع جارية ( تحت الطلب ) جديدة من خلال عملية الاقراض والاستثمار في الاوراق المالية المختلفة  .. وتسمى الودائع المشتقة .وهي تعتبر ودائع نقدية وذلك لكونها وقابلة للسحب من خلال الصكوك .وهذا يعني ان للمصارف التجارية تأثير على عرض النقد من خلال القروض التي تمنحها . عكس المصارف الاخرى التي لا تمتلك تأثير على عرض النقد من خلال القروض التي تمنحها.</a:t>
            </a:r>
          </a:p>
          <a:p>
            <a:pPr algn="just" rtl="1"/>
            <a:r>
              <a:rPr lang="ar-IQ" b="1" dirty="0">
                <a:solidFill>
                  <a:schemeClr val="tx1"/>
                </a:solidFill>
              </a:rPr>
              <a:t>3- الودائع مصدر الاموال </a:t>
            </a:r>
            <a:r>
              <a:rPr lang="ar-IQ" dirty="0">
                <a:solidFill>
                  <a:schemeClr val="tx1"/>
                </a:solidFill>
              </a:rPr>
              <a:t>: تشكل الودائع الجارية لدى المصارف التجارية مصدراً رئيساً من مصادر أموالها ,بينما المؤسسات المالية الاخرى فأن الجزء الاكبر من مصادرها لا ياخذ شكل الودائع الجارية .. وهذا يعني ان المصارف التجارية عرضه لمخاطر(السيولة) في عملياتها اكثر من المؤسسات المالية الاخرة .</a:t>
            </a:r>
            <a:endParaRPr lang="en-US" dirty="0">
              <a:solidFill>
                <a:schemeClr val="tx1"/>
              </a:solidFill>
            </a:endParaRPr>
          </a:p>
        </p:txBody>
      </p:sp>
    </p:spTree>
    <p:extLst>
      <p:ext uri="{BB962C8B-B14F-4D97-AF65-F5344CB8AC3E}">
        <p14:creationId xmlns:p14="http://schemas.microsoft.com/office/powerpoint/2010/main" val="1823123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7772400" cy="1470025"/>
          </a:xfrm>
        </p:spPr>
        <p:txBody>
          <a:bodyPr/>
          <a:lstStyle/>
          <a:p>
            <a:r>
              <a:rPr lang="ar-IQ" dirty="0"/>
              <a:t>أهداف المصارف التجارية</a:t>
            </a:r>
            <a:endParaRPr lang="en-US" dirty="0"/>
          </a:p>
        </p:txBody>
      </p:sp>
      <p:sp>
        <p:nvSpPr>
          <p:cNvPr id="3" name="Subtitle 2"/>
          <p:cNvSpPr>
            <a:spLocks noGrp="1"/>
          </p:cNvSpPr>
          <p:nvPr>
            <p:ph type="subTitle" idx="1"/>
          </p:nvPr>
        </p:nvSpPr>
        <p:spPr>
          <a:xfrm>
            <a:off x="609600" y="1828800"/>
            <a:ext cx="7772400" cy="3810000"/>
          </a:xfrm>
          <a:solidFill>
            <a:schemeClr val="bg2"/>
          </a:solidFill>
        </p:spPr>
        <p:txBody>
          <a:bodyPr>
            <a:normAutofit fontScale="85000" lnSpcReduction="20000"/>
          </a:bodyPr>
          <a:lstStyle/>
          <a:p>
            <a:r>
              <a:rPr lang="ar-IQ" dirty="0">
                <a:solidFill>
                  <a:schemeClr val="tx1"/>
                </a:solidFill>
              </a:rPr>
              <a:t>  </a:t>
            </a:r>
          </a:p>
          <a:p>
            <a:endParaRPr lang="ar-IQ" dirty="0">
              <a:solidFill>
                <a:schemeClr val="tx1"/>
              </a:solidFill>
            </a:endParaRPr>
          </a:p>
          <a:p>
            <a:endParaRPr lang="ar-IQ" dirty="0">
              <a:solidFill>
                <a:schemeClr val="tx1"/>
              </a:solidFill>
            </a:endParaRPr>
          </a:p>
          <a:p>
            <a:endParaRPr lang="ar-IQ" dirty="0">
              <a:solidFill>
                <a:schemeClr val="tx1"/>
              </a:solidFill>
            </a:endParaRPr>
          </a:p>
          <a:p>
            <a:r>
              <a:rPr lang="ar-IQ" dirty="0">
                <a:solidFill>
                  <a:schemeClr val="tx1"/>
                </a:solidFill>
              </a:rPr>
              <a:t>أن الربحية هو هدف الادارة العليا اما هدف السيولة والامان فهولحماية أموال المودعين ..وهنا لابد من الاشارة الا انه هناك تعارض واضح بين الاهداف الثلاثة السابقة وهو مايمثل مشكلة تواجه الادارة المصرفية , فعلى سبيل المثال يمكن للمصرف التجاري تحقيق درجة سيولة عالية من خلال احتفاظه بنقدية كبيرة داخل خزائنه , الا ان ذلك يؤثر سلباً على هدف الربحية , فالنقدية الراكدة داخل الخزينة لا يتولد عنها أي عائد . والعكس صحيح فأن توجيه الاموال نحو الاستثمارات التي تدر له عائداً مرتفعاً يجعلها تقترب من هدف الربحية . الا ان هذه الاستثمارات لابد وان يرافقها درجة عالية من المخاطر وهذا ما يؤثر سلباً على الهدف الثالث وهوالامان .</a:t>
            </a:r>
            <a:endParaRPr lang="en-US" dirty="0"/>
          </a:p>
        </p:txBody>
      </p:sp>
      <p:sp>
        <p:nvSpPr>
          <p:cNvPr id="4" name="Oval 3"/>
          <p:cNvSpPr/>
          <p:nvPr/>
        </p:nvSpPr>
        <p:spPr>
          <a:xfrm>
            <a:off x="6019800" y="1905000"/>
            <a:ext cx="1981200" cy="10668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IQ" dirty="0"/>
              <a:t>الربحية</a:t>
            </a:r>
          </a:p>
          <a:p>
            <a:pPr algn="ctr"/>
            <a:r>
              <a:rPr lang="en-US" dirty="0"/>
              <a:t>profitability</a:t>
            </a:r>
          </a:p>
        </p:txBody>
      </p:sp>
      <p:sp>
        <p:nvSpPr>
          <p:cNvPr id="5" name="Oval 4"/>
          <p:cNvSpPr/>
          <p:nvPr/>
        </p:nvSpPr>
        <p:spPr>
          <a:xfrm>
            <a:off x="3352800" y="1905000"/>
            <a:ext cx="2209800" cy="10668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IQ" dirty="0"/>
              <a:t>السيولة</a:t>
            </a:r>
            <a:endParaRPr lang="en-US" dirty="0"/>
          </a:p>
          <a:p>
            <a:pPr algn="ctr"/>
            <a:r>
              <a:rPr lang="en-US" dirty="0"/>
              <a:t>Liquidity</a:t>
            </a:r>
            <a:r>
              <a:rPr lang="ar-IQ" dirty="0"/>
              <a:t> </a:t>
            </a:r>
            <a:endParaRPr lang="en-US" dirty="0"/>
          </a:p>
        </p:txBody>
      </p:sp>
      <p:sp>
        <p:nvSpPr>
          <p:cNvPr id="6" name="Oval 5"/>
          <p:cNvSpPr/>
          <p:nvPr/>
        </p:nvSpPr>
        <p:spPr>
          <a:xfrm>
            <a:off x="762000" y="1905000"/>
            <a:ext cx="1981200" cy="10668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IQ" dirty="0"/>
              <a:t>الامان </a:t>
            </a:r>
            <a:endParaRPr lang="en-US" dirty="0"/>
          </a:p>
          <a:p>
            <a:pPr algn="ctr"/>
            <a:r>
              <a:rPr lang="en-US" dirty="0"/>
              <a:t>Security</a:t>
            </a:r>
          </a:p>
        </p:txBody>
      </p:sp>
    </p:spTree>
    <p:extLst>
      <p:ext uri="{BB962C8B-B14F-4D97-AF65-F5344CB8AC3E}">
        <p14:creationId xmlns:p14="http://schemas.microsoft.com/office/powerpoint/2010/main" val="3950967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57200"/>
            <a:ext cx="7772400" cy="1470025"/>
          </a:xfrm>
        </p:spPr>
        <p:txBody>
          <a:bodyPr/>
          <a:lstStyle/>
          <a:p>
            <a:r>
              <a:rPr lang="ar-IQ" dirty="0"/>
              <a:t>المبحث الثاني :انواع المصارف التجارية </a:t>
            </a:r>
            <a:endParaRPr lang="en-US" dirty="0"/>
          </a:p>
        </p:txBody>
      </p:sp>
      <p:sp>
        <p:nvSpPr>
          <p:cNvPr id="3" name="Subtitle 2"/>
          <p:cNvSpPr>
            <a:spLocks noGrp="1"/>
          </p:cNvSpPr>
          <p:nvPr>
            <p:ph type="subTitle" idx="1"/>
          </p:nvPr>
        </p:nvSpPr>
        <p:spPr>
          <a:xfrm>
            <a:off x="457200" y="2057400"/>
            <a:ext cx="7772400" cy="3581400"/>
          </a:xfrm>
        </p:spPr>
        <p:txBody>
          <a:bodyPr>
            <a:normAutofit lnSpcReduction="10000"/>
          </a:bodyPr>
          <a:lstStyle/>
          <a:p>
            <a:pPr algn="justLow" rtl="1"/>
            <a:r>
              <a:rPr lang="ar-IQ" dirty="0">
                <a:solidFill>
                  <a:schemeClr val="tx1"/>
                </a:solidFill>
              </a:rPr>
              <a:t>يمكن تقسيم المصارف التجارية الى سبعة أنواع وهي </a:t>
            </a:r>
          </a:p>
          <a:p>
            <a:pPr algn="justLow" rtl="1"/>
            <a:r>
              <a:rPr lang="ar-IQ" dirty="0">
                <a:solidFill>
                  <a:schemeClr val="tx1"/>
                </a:solidFill>
              </a:rPr>
              <a:t>1- المصارف الفرعية </a:t>
            </a:r>
            <a:r>
              <a:rPr lang="en-US" dirty="0">
                <a:solidFill>
                  <a:schemeClr val="tx1"/>
                </a:solidFill>
              </a:rPr>
              <a:t>Unit Banks</a:t>
            </a:r>
            <a:endParaRPr lang="ar-IQ" dirty="0">
              <a:solidFill>
                <a:schemeClr val="tx1"/>
              </a:solidFill>
            </a:endParaRPr>
          </a:p>
          <a:p>
            <a:pPr algn="justLow" rtl="1"/>
            <a:r>
              <a:rPr lang="ar-IQ" dirty="0">
                <a:solidFill>
                  <a:schemeClr val="tx1"/>
                </a:solidFill>
              </a:rPr>
              <a:t>2- المصارف ذات الفروع </a:t>
            </a:r>
            <a:r>
              <a:rPr lang="en-US" dirty="0">
                <a:solidFill>
                  <a:schemeClr val="tx1"/>
                </a:solidFill>
              </a:rPr>
              <a:t>Branch Banks</a:t>
            </a:r>
            <a:endParaRPr lang="ar-IQ" dirty="0">
              <a:solidFill>
                <a:schemeClr val="tx1"/>
              </a:solidFill>
            </a:endParaRPr>
          </a:p>
          <a:p>
            <a:pPr algn="justLow" rtl="1"/>
            <a:r>
              <a:rPr lang="ar-IQ" dirty="0">
                <a:solidFill>
                  <a:schemeClr val="tx1"/>
                </a:solidFill>
              </a:rPr>
              <a:t>3- مصارف المجموعة </a:t>
            </a:r>
            <a:r>
              <a:rPr lang="en-US" dirty="0">
                <a:solidFill>
                  <a:schemeClr val="tx1"/>
                </a:solidFill>
              </a:rPr>
              <a:t> Group Banks</a:t>
            </a:r>
          </a:p>
          <a:p>
            <a:pPr algn="justLow" rtl="1"/>
            <a:r>
              <a:rPr lang="ar-IQ" dirty="0">
                <a:solidFill>
                  <a:schemeClr val="tx1"/>
                </a:solidFill>
              </a:rPr>
              <a:t>4- مصارف السلاسل </a:t>
            </a:r>
            <a:r>
              <a:rPr lang="en-US" dirty="0">
                <a:solidFill>
                  <a:schemeClr val="tx1"/>
                </a:solidFill>
              </a:rPr>
              <a:t>Chain Bank</a:t>
            </a:r>
            <a:endParaRPr lang="ar-IQ" dirty="0">
              <a:solidFill>
                <a:schemeClr val="tx1"/>
              </a:solidFill>
            </a:endParaRPr>
          </a:p>
          <a:p>
            <a:pPr algn="justLow" rtl="1"/>
            <a:r>
              <a:rPr lang="ar-IQ" dirty="0">
                <a:solidFill>
                  <a:schemeClr val="tx1"/>
                </a:solidFill>
              </a:rPr>
              <a:t>5- المصارف المراسله </a:t>
            </a:r>
            <a:r>
              <a:rPr lang="en-US" dirty="0">
                <a:solidFill>
                  <a:schemeClr val="tx1"/>
                </a:solidFill>
              </a:rPr>
              <a:t>Correspondent Banks</a:t>
            </a:r>
            <a:endParaRPr lang="ar-IQ" dirty="0">
              <a:solidFill>
                <a:schemeClr val="tx1"/>
              </a:solidFill>
            </a:endParaRPr>
          </a:p>
          <a:p>
            <a:pPr algn="justLow" rtl="1"/>
            <a:r>
              <a:rPr lang="ar-IQ" dirty="0">
                <a:solidFill>
                  <a:schemeClr val="tx1"/>
                </a:solidFill>
              </a:rPr>
              <a:t>6- المصارف الالكترونية </a:t>
            </a:r>
            <a:r>
              <a:rPr lang="en-US" dirty="0">
                <a:solidFill>
                  <a:schemeClr val="tx1"/>
                </a:solidFill>
              </a:rPr>
              <a:t>Electronic Banks</a:t>
            </a:r>
            <a:r>
              <a:rPr lang="ar-IQ" dirty="0">
                <a:solidFill>
                  <a:schemeClr val="tx1"/>
                </a:solidFill>
              </a:rPr>
              <a:t> </a:t>
            </a:r>
            <a:endParaRPr lang="en-US" dirty="0">
              <a:solidFill>
                <a:schemeClr val="tx1"/>
              </a:solidFill>
            </a:endParaRPr>
          </a:p>
          <a:p>
            <a:pPr algn="justLow" rtl="1"/>
            <a:r>
              <a:rPr lang="ar-IQ" dirty="0">
                <a:solidFill>
                  <a:schemeClr val="tx1"/>
                </a:solidFill>
              </a:rPr>
              <a:t>7- المصارف المنزلية </a:t>
            </a:r>
            <a:r>
              <a:rPr lang="en-US" dirty="0">
                <a:solidFill>
                  <a:schemeClr val="tx1"/>
                </a:solidFill>
              </a:rPr>
              <a:t>Home Banks </a:t>
            </a:r>
          </a:p>
        </p:txBody>
      </p:sp>
    </p:spTree>
    <p:extLst>
      <p:ext uri="{BB962C8B-B14F-4D97-AF65-F5344CB8AC3E}">
        <p14:creationId xmlns:p14="http://schemas.microsoft.com/office/powerpoint/2010/main" val="413915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52400"/>
            <a:ext cx="7772400" cy="1470025"/>
          </a:xfrm>
        </p:spPr>
        <p:txBody>
          <a:bodyPr/>
          <a:lstStyle/>
          <a:p>
            <a:r>
              <a:rPr lang="ar-IQ" dirty="0"/>
              <a:t>انواع المصارف التجارية</a:t>
            </a:r>
            <a:endParaRPr lang="en-US" dirty="0"/>
          </a:p>
        </p:txBody>
      </p:sp>
      <p:sp>
        <p:nvSpPr>
          <p:cNvPr id="3" name="Subtitle 2"/>
          <p:cNvSpPr>
            <a:spLocks noGrp="1"/>
          </p:cNvSpPr>
          <p:nvPr>
            <p:ph type="subTitle" idx="1"/>
          </p:nvPr>
        </p:nvSpPr>
        <p:spPr>
          <a:xfrm>
            <a:off x="609600" y="1752600"/>
            <a:ext cx="8153400" cy="3886200"/>
          </a:xfrm>
        </p:spPr>
        <p:txBody>
          <a:bodyPr>
            <a:normAutofit/>
          </a:bodyPr>
          <a:lstStyle/>
          <a:p>
            <a:pPr algn="justLow" rtl="1"/>
            <a:r>
              <a:rPr lang="en-US" dirty="0">
                <a:solidFill>
                  <a:schemeClr val="tx1"/>
                </a:solidFill>
              </a:rPr>
              <a:t> </a:t>
            </a:r>
            <a:r>
              <a:rPr lang="ar-IQ" b="1" dirty="0">
                <a:solidFill>
                  <a:schemeClr val="tx1"/>
                </a:solidFill>
              </a:rPr>
              <a:t>1- المصارف الفردية</a:t>
            </a:r>
            <a:r>
              <a:rPr lang="en-US" b="1" dirty="0">
                <a:solidFill>
                  <a:schemeClr val="tx1"/>
                </a:solidFill>
              </a:rPr>
              <a:t> Unit Banks</a:t>
            </a:r>
            <a:r>
              <a:rPr lang="ar-IQ" b="1" dirty="0">
                <a:solidFill>
                  <a:schemeClr val="tx1"/>
                </a:solidFill>
              </a:rPr>
              <a:t>: </a:t>
            </a:r>
            <a:r>
              <a:rPr lang="ar-IQ" dirty="0">
                <a:solidFill>
                  <a:schemeClr val="tx1"/>
                </a:solidFill>
              </a:rPr>
              <a:t>هي مصارف صغيرة الحجم يملكها الفراد او شركات يقتصر عملها في الغالب على منطقة صغيرة , وغالباً ما تستثمر اموالها في اصول عالية السيولة مثل الاوراق المالية والاوراق التجارية المخصومة ,والاصول القابلة للتحويل الى نقود خلال فترة زمنية قصيرة وبدون خسائر او خسائرقليلة , أي هي تحاول دون تجنب المخاطر التي لا تقدر على تحملها لصغر حجمها وقلة امكانياتها المالية . </a:t>
            </a:r>
          </a:p>
          <a:p>
            <a:endParaRPr lang="en-US" dirty="0"/>
          </a:p>
        </p:txBody>
      </p:sp>
    </p:spTree>
    <p:extLst>
      <p:ext uri="{BB962C8B-B14F-4D97-AF65-F5344CB8AC3E}">
        <p14:creationId xmlns:p14="http://schemas.microsoft.com/office/powerpoint/2010/main" val="394912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457200"/>
            <a:ext cx="7772400" cy="1470025"/>
          </a:xfrm>
        </p:spPr>
        <p:txBody>
          <a:bodyPr/>
          <a:lstStyle/>
          <a:p>
            <a:r>
              <a:rPr lang="ar-IQ" dirty="0"/>
              <a:t>انواع المصارف التجارية</a:t>
            </a:r>
            <a:endParaRPr lang="en-US" dirty="0"/>
          </a:p>
        </p:txBody>
      </p:sp>
      <p:sp>
        <p:nvSpPr>
          <p:cNvPr id="3" name="Subtitle 2"/>
          <p:cNvSpPr>
            <a:spLocks noGrp="1"/>
          </p:cNvSpPr>
          <p:nvPr>
            <p:ph type="subTitle" idx="1"/>
          </p:nvPr>
        </p:nvSpPr>
        <p:spPr>
          <a:xfrm>
            <a:off x="838200" y="1828800"/>
            <a:ext cx="7696200" cy="4419600"/>
          </a:xfrm>
        </p:spPr>
        <p:txBody>
          <a:bodyPr>
            <a:normAutofit/>
          </a:bodyPr>
          <a:lstStyle/>
          <a:p>
            <a:pPr algn="justLow" rtl="1"/>
            <a:r>
              <a:rPr lang="ar-IQ" b="1" dirty="0">
                <a:solidFill>
                  <a:schemeClr val="tx1"/>
                </a:solidFill>
              </a:rPr>
              <a:t>2- المصارف ذات الفروع </a:t>
            </a:r>
            <a:r>
              <a:rPr lang="en-US" b="1" dirty="0">
                <a:solidFill>
                  <a:schemeClr val="tx1"/>
                </a:solidFill>
              </a:rPr>
              <a:t>Branch Banks</a:t>
            </a:r>
            <a:r>
              <a:rPr lang="ar-IQ" dirty="0">
                <a:solidFill>
                  <a:schemeClr val="tx1"/>
                </a:solidFill>
              </a:rPr>
              <a:t>: وهي تلك المصارف التي تمتلك عدداً من الفروع المنتشرة في مناطق جغرافية متفرقة , وتدار من قبل مركز رئيسي بواسطة مجلس ادارة واحد , ويدير كل فرع من الفروع مديراً يعمل بموجب الصلاحيات المخوله له .ومن اهم المزايا التي تتمتع بها مصارف الفروع هو ان انتشارها في مناطق جغرافية متفرقة يمكنها من تقديم قروض واستثمارات مالية واقتصادية متنوعة , وبالتالي تقليل مخاطر الائتمان , كما ان هذه المصارف يمكن ان تمنح قروض كبيرة بسبب اتساع حجم رأسمالها , الا ان اهم مايشار ضد هذه المصارف هو احتكارها للعمل المصرفي </a:t>
            </a:r>
          </a:p>
          <a:p>
            <a:pPr algn="justLow" rtl="1"/>
            <a:endParaRPr lang="en-US" dirty="0"/>
          </a:p>
        </p:txBody>
      </p:sp>
    </p:spTree>
    <p:extLst>
      <p:ext uri="{BB962C8B-B14F-4D97-AF65-F5344CB8AC3E}">
        <p14:creationId xmlns:p14="http://schemas.microsoft.com/office/powerpoint/2010/main" val="123953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533400"/>
            <a:ext cx="7772400" cy="1470025"/>
          </a:xfrm>
        </p:spPr>
        <p:txBody>
          <a:bodyPr/>
          <a:lstStyle/>
          <a:p>
            <a:r>
              <a:rPr lang="ar-IQ" dirty="0"/>
              <a:t>انواع المصارف التجارية</a:t>
            </a:r>
            <a:endParaRPr lang="en-US" dirty="0"/>
          </a:p>
        </p:txBody>
      </p:sp>
      <p:sp>
        <p:nvSpPr>
          <p:cNvPr id="3" name="Subtitle 2"/>
          <p:cNvSpPr>
            <a:spLocks noGrp="1"/>
          </p:cNvSpPr>
          <p:nvPr>
            <p:ph type="subTitle" idx="1"/>
          </p:nvPr>
        </p:nvSpPr>
        <p:spPr>
          <a:xfrm>
            <a:off x="990600" y="2133600"/>
            <a:ext cx="7315200" cy="3505200"/>
          </a:xfrm>
        </p:spPr>
        <p:txBody>
          <a:bodyPr>
            <a:normAutofit/>
          </a:bodyPr>
          <a:lstStyle/>
          <a:p>
            <a:pPr algn="justLow" rtl="1"/>
            <a:r>
              <a:rPr lang="ar-IQ" b="1" dirty="0">
                <a:solidFill>
                  <a:schemeClr val="tx1"/>
                </a:solidFill>
              </a:rPr>
              <a:t>3- مصارف المجموعة </a:t>
            </a:r>
            <a:r>
              <a:rPr lang="en-US" b="1" dirty="0">
                <a:solidFill>
                  <a:schemeClr val="tx1"/>
                </a:solidFill>
              </a:rPr>
              <a:t> Group Banks</a:t>
            </a:r>
            <a:r>
              <a:rPr lang="ar-IQ" b="1" dirty="0">
                <a:solidFill>
                  <a:schemeClr val="tx1"/>
                </a:solidFill>
              </a:rPr>
              <a:t>: </a:t>
            </a:r>
            <a:r>
              <a:rPr lang="ar-IQ" dirty="0">
                <a:solidFill>
                  <a:schemeClr val="tx1"/>
                </a:solidFill>
              </a:rPr>
              <a:t>وهي عدد من المصارف مملوكة الى شركة قابضة , وتكون هذه المصارف فردية أو ذات فروع ويحتفظ كل مصرف على الرغم من وجود شركة قابضة بمجلس ادارة ومديرها العام .ومن أهم المزايا التي تتمتع بها هذه المصارف , هو تماثل خدماتها المصرفية في الاقاليم المختلفة .وامكانية انتقال الاموال من اقليم الى اخر , ومن العيوب التي تؤخذ على هذه المصارف  ,  انها لا تعمل على تحقيق اهداف  بعض الاقاليم التي تتواجد بها وانما تحقيق  اهداف المصرف الام .   </a:t>
            </a:r>
            <a:endParaRPr lang="en-US" dirty="0">
              <a:solidFill>
                <a:schemeClr val="tx1"/>
              </a:solidFill>
            </a:endParaRPr>
          </a:p>
          <a:p>
            <a:endParaRPr lang="en-US" dirty="0"/>
          </a:p>
        </p:txBody>
      </p:sp>
    </p:spTree>
    <p:extLst>
      <p:ext uri="{BB962C8B-B14F-4D97-AF65-F5344CB8AC3E}">
        <p14:creationId xmlns:p14="http://schemas.microsoft.com/office/powerpoint/2010/main" val="1775184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04800"/>
            <a:ext cx="7772400" cy="1470025"/>
          </a:xfrm>
        </p:spPr>
        <p:txBody>
          <a:bodyPr/>
          <a:lstStyle/>
          <a:p>
            <a:r>
              <a:rPr lang="ar-IQ" dirty="0"/>
              <a:t>انواع المصارف التجارية</a:t>
            </a:r>
            <a:endParaRPr lang="en-US" dirty="0"/>
          </a:p>
        </p:txBody>
      </p:sp>
      <p:sp>
        <p:nvSpPr>
          <p:cNvPr id="3" name="Subtitle 2"/>
          <p:cNvSpPr>
            <a:spLocks noGrp="1"/>
          </p:cNvSpPr>
          <p:nvPr>
            <p:ph type="subTitle" idx="1"/>
          </p:nvPr>
        </p:nvSpPr>
        <p:spPr>
          <a:xfrm>
            <a:off x="838200" y="2057400"/>
            <a:ext cx="7239000" cy="3581400"/>
          </a:xfrm>
        </p:spPr>
        <p:txBody>
          <a:bodyPr>
            <a:normAutofit/>
          </a:bodyPr>
          <a:lstStyle/>
          <a:p>
            <a:pPr algn="justLow" rtl="1"/>
            <a:r>
              <a:rPr lang="ar-IQ" dirty="0">
                <a:solidFill>
                  <a:schemeClr val="tx1"/>
                </a:solidFill>
              </a:rPr>
              <a:t>4- مصارف السلاسل </a:t>
            </a:r>
            <a:r>
              <a:rPr lang="en-US" dirty="0">
                <a:solidFill>
                  <a:schemeClr val="tx1"/>
                </a:solidFill>
              </a:rPr>
              <a:t>Chain Bank</a:t>
            </a:r>
            <a:r>
              <a:rPr lang="ar-IQ" dirty="0">
                <a:solidFill>
                  <a:schemeClr val="tx1"/>
                </a:solidFill>
              </a:rPr>
              <a:t>: وهي عبارة عن مصارف منفصله عن بعضها البعض ادارياً ولكن يشرف عليها مركز رئيسي يتولى رسم السياسات العامة لها , وينسق الاعمال بينها , وتعود ملكية هذه المصارف الى شخص طبيعي واحد او عدة اشخاص طبيعيين , وليس لشركة قابضة . وتحقق مصارف السلاسل جميع المزايا التي تتمتع بها مصارف المجموعة كما تعاني من مساوئها .</a:t>
            </a:r>
          </a:p>
          <a:p>
            <a:pPr algn="justLow" rtl="1"/>
            <a:endParaRPr lang="en-US" dirty="0"/>
          </a:p>
        </p:txBody>
      </p:sp>
    </p:spTree>
    <p:extLst>
      <p:ext uri="{BB962C8B-B14F-4D97-AF65-F5344CB8AC3E}">
        <p14:creationId xmlns:p14="http://schemas.microsoft.com/office/powerpoint/2010/main" val="36447055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291</TotalTime>
  <Words>1709</Words>
  <Application>Microsoft Office PowerPoint</Application>
  <PresentationFormat>On-screen Show (4:3)</PresentationFormat>
  <Paragraphs>87</Paragraphs>
  <Slides>22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Calibri</vt:lpstr>
      <vt:lpstr>Constantia</vt:lpstr>
      <vt:lpstr>Wingdings 2</vt:lpstr>
      <vt:lpstr>Flow</vt:lpstr>
      <vt:lpstr>  المبحث الأول : المصارف التجارية , مفهومها وخصائصها </vt:lpstr>
      <vt:lpstr>  المبحث الأول : المصارف التجارية , مفهومها وخصائصها </vt:lpstr>
      <vt:lpstr>خصائص المصارف التجارية</vt:lpstr>
      <vt:lpstr>أهداف المصارف التجارية</vt:lpstr>
      <vt:lpstr>المبحث الثاني :انواع المصارف التجارية </vt:lpstr>
      <vt:lpstr>انواع المصارف التجارية</vt:lpstr>
      <vt:lpstr>انواع المصارف التجارية</vt:lpstr>
      <vt:lpstr>انواع المصارف التجارية</vt:lpstr>
      <vt:lpstr>انواع المصارف التجارية</vt:lpstr>
      <vt:lpstr>انواع المصارف التجارية</vt:lpstr>
      <vt:lpstr>انواع المصارف التجارية</vt:lpstr>
      <vt:lpstr>انواع المصارف التجارية</vt:lpstr>
      <vt:lpstr>المبحث الثالث المؤسسات المالية والمصرفية الوسيطة  Monetary and Bank Me.</vt:lpstr>
      <vt:lpstr>المؤسسات المالية والمصرفية الوسيطة</vt:lpstr>
      <vt:lpstr>المؤسسات المالية والمصرفية الوسيطة</vt:lpstr>
      <vt:lpstr>المؤسسات المالية والمصرفية الوسيطة</vt:lpstr>
      <vt:lpstr>المؤسسات المالية والمصرفية الوسيطة</vt:lpstr>
      <vt:lpstr>المؤسسات المالية والمصرفية الوسيطة</vt:lpstr>
      <vt:lpstr>المؤسسات المالية والمصرفية الوسيطة</vt:lpstr>
      <vt:lpstr>المؤسسات المالية والمصرفية الوسيطة</vt:lpstr>
      <vt:lpstr>خصائص المصارف المتخصصة</vt:lpstr>
      <vt:lpstr> </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الأول  المبحث الأول : المصارف التجارية , مفهومها وخصائصها</dc:title>
  <dc:creator>Maher</dc:creator>
  <cp:lastModifiedBy>Maher</cp:lastModifiedBy>
  <cp:revision>27</cp:revision>
  <dcterms:created xsi:type="dcterms:W3CDTF">2020-12-14T08:38:53Z</dcterms:created>
  <dcterms:modified xsi:type="dcterms:W3CDTF">2026-03-26T15:33:04Z</dcterms:modified>
</cp:coreProperties>
</file>