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100" d="100"/>
          <a:sy n="100" d="100"/>
        </p:scale>
        <p:origin x="-516" y="13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E1ED8A7-BB2F-41AC-92E3-2AAF12DC99DF}"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1F583BC-A7E7-4007-9E77-52D378EA8134}"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E1ED8A7-BB2F-41AC-92E3-2AAF12DC99DF}"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1F583BC-A7E7-4007-9E77-52D378EA813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E1ED8A7-BB2F-41AC-92E3-2AAF12DC99DF}"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1F583BC-A7E7-4007-9E77-52D378EA813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E1ED8A7-BB2F-41AC-92E3-2AAF12DC99DF}"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1F583BC-A7E7-4007-9E77-52D378EA813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E1ED8A7-BB2F-41AC-92E3-2AAF12DC99DF}"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1F583BC-A7E7-4007-9E77-52D378EA8134}"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E1ED8A7-BB2F-41AC-92E3-2AAF12DC99DF}"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1F583BC-A7E7-4007-9E77-52D378EA813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E1ED8A7-BB2F-41AC-92E3-2AAF12DC99DF}" type="datetimeFigureOut">
              <a:rPr lang="ar-IQ" smtClean="0"/>
              <a:t>01/04/1440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1F583BC-A7E7-4007-9E77-52D378EA8134}"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E1ED8A7-BB2F-41AC-92E3-2AAF12DC99DF}" type="datetimeFigureOut">
              <a:rPr lang="ar-IQ" smtClean="0"/>
              <a:t>01/04/1440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1F583BC-A7E7-4007-9E77-52D378EA813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E1ED8A7-BB2F-41AC-92E3-2AAF12DC99DF}" type="datetimeFigureOut">
              <a:rPr lang="ar-IQ" smtClean="0"/>
              <a:t>01/04/1440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1F583BC-A7E7-4007-9E77-52D378EA813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E1ED8A7-BB2F-41AC-92E3-2AAF12DC99DF}"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1F583BC-A7E7-4007-9E77-52D378EA8134}"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E1ED8A7-BB2F-41AC-92E3-2AAF12DC99DF}"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1F583BC-A7E7-4007-9E77-52D378EA8134}"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E1ED8A7-BB2F-41AC-92E3-2AAF12DC99DF}" type="datetimeFigureOut">
              <a:rPr lang="ar-IQ" smtClean="0"/>
              <a:t>01/04/1440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1F583BC-A7E7-4007-9E77-52D378EA813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marefa.org/index.php/1215" TargetMode="External"/><Relationship Id="rId2" Type="http://schemas.openxmlformats.org/officeDocument/2006/relationships/hyperlink" Target="http://www.marefa.org/index.php/%D8%AC%D9%88%D9%86_%D9%85%D9%86_%D8%A5%D9%86%D8%AC%D9%84%D8%AA%D8%B1%D8%A7"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a:t>التطور التاريخي لحقوق الإنسان</a:t>
            </a:r>
            <a:endParaRPr lang="ar-IQ" dirty="0"/>
          </a:p>
        </p:txBody>
      </p:sp>
      <p:sp>
        <p:nvSpPr>
          <p:cNvPr id="3" name="عنوان فرعي 2"/>
          <p:cNvSpPr>
            <a:spLocks noGrp="1"/>
          </p:cNvSpPr>
          <p:nvPr>
            <p:ph type="subTitle" idx="1"/>
          </p:nvPr>
        </p:nvSpPr>
        <p:spPr/>
        <p:txBody>
          <a:bodyPr/>
          <a:lstStyle/>
          <a:p>
            <a:r>
              <a:rPr lang="ar-SA" dirty="0"/>
              <a:t>- تطور فكرة حقوق الإنسان </a:t>
            </a:r>
            <a:r>
              <a:rPr lang="ar-SA" dirty="0" err="1"/>
              <a:t>و</a:t>
            </a:r>
            <a:r>
              <a:rPr lang="ar-SA" dirty="0"/>
              <a:t> مراحلها التاريخية: </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ar-SA" b="1" dirty="0"/>
              <a:t>أما </a:t>
            </a:r>
            <a:r>
              <a:rPr lang="ar-SA" b="1" dirty="0" err="1"/>
              <a:t>الاشارة</a:t>
            </a:r>
            <a:r>
              <a:rPr lang="ar-SA" b="1" dirty="0"/>
              <a:t> </a:t>
            </a:r>
            <a:r>
              <a:rPr lang="ar-SA" b="1" dirty="0" err="1"/>
              <a:t>الى</a:t>
            </a:r>
            <a:r>
              <a:rPr lang="ar-SA" b="1" dirty="0"/>
              <a:t> الحضارة الرومانية بأنها حضارة قانون، على الرغم من أن الرومان يعدون آخر الشعوب القديمة التي اهتمت بالقانون، إذ عرف القانون قبلهم بمدة طويلة لدى حضارات وادي الرافدين ووادي النيل </a:t>
            </a:r>
            <a:r>
              <a:rPr lang="ar-SA" b="1" dirty="0" err="1"/>
              <a:t>والاغريقيين</a:t>
            </a:r>
            <a:r>
              <a:rPr lang="ar-SA" b="1" dirty="0"/>
              <a:t>، وذلك لعدة أسباب منها، تعدد مصادر التشريع فيها فإلى جانب العرق والعادات،هناك القوانين الصادرة عن الدولة واجتهاد القضاة ودراسات الفقهاء، فالقوانين كانت تصدر عن الملك أو مجلس الشيوخ، أو مجالس الشعب المختلفة، أو عن </a:t>
            </a:r>
            <a:r>
              <a:rPr lang="ar-SA" b="1" dirty="0" err="1"/>
              <a:t>الامبراطور</a:t>
            </a:r>
            <a:r>
              <a:rPr lang="ar-SA" b="1" dirty="0"/>
              <a:t>، وهذه المصادر دونت في ستة مصنفات، ثم جمعت باسم (جامع الحقوق المدينة)، وقد تأثرت معظم القوانين </a:t>
            </a:r>
            <a:r>
              <a:rPr lang="ar-SA" b="1" dirty="0" err="1"/>
              <a:t>الاوربية</a:t>
            </a:r>
            <a:r>
              <a:rPr lang="ar-SA" b="1" dirty="0"/>
              <a:t> الحديثة بالتشريع الروماني لكون الرومانيين نالوا تفوقهم المرموق من نواحي مختلفة.</a:t>
            </a:r>
            <a:endParaRPr lang="en-US" b="1" u="sng" dirty="0"/>
          </a:p>
          <a:p>
            <a:r>
              <a:rPr lang="ar-SA" b="1" dirty="0"/>
              <a:t>   وعلى الرغم من التمايز الطبقي في المجتمع الروماني، وضياع حقوق المرأة فإن القانون الروماني حمل في طياته بعض المميزات التي تفتحت في القوانين المعاصرة،إذ إنه </a:t>
            </a:r>
            <a:r>
              <a:rPr lang="ar-SA" b="1" dirty="0" err="1"/>
              <a:t>يعترف</a:t>
            </a:r>
            <a:r>
              <a:rPr lang="ar-SA" b="1" dirty="0"/>
              <a:t> بالحرية ويشجعها، وتعترف الدولة للمواطن بعدد من السلطات يمارسها بحسب هواه بكل حرية واستقلال، عدا قيود مستلزمات الأخلاق والعادات والرأي العام، وهي ليست قيوداً قانونية.</a:t>
            </a:r>
            <a:endParaRPr lang="en-US" b="1" u="sng" dirty="0"/>
          </a:p>
          <a:p>
            <a:r>
              <a:rPr lang="ar-SA" b="1" dirty="0"/>
              <a:t>   ويمكننا القول إن القانون الروماني وصل بنموه أن أصبح أنموذجاً للقانون الشامل، الذي يتضمن بعض المبادئ السامية كالرأفة والإنسانية التي تعد منار للقانون ونموذج لقواعده وأحكامه، وكان لابد لقواعد القانون القديم، المتصفة بالقسوة والجور والجمود، أن تتأثر وتتطور.</a:t>
            </a:r>
            <a:endParaRPr lang="en-US" b="1" u="sng" dirty="0"/>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
            </a:r>
            <a:br>
              <a:rPr lang="ar-IQ" b="1" dirty="0" smtClean="0"/>
            </a:br>
            <a:r>
              <a:rPr lang="ar-IQ" b="1" dirty="0" smtClean="0"/>
              <a:t>تطور </a:t>
            </a:r>
            <a:r>
              <a:rPr lang="ar-IQ" b="1" dirty="0"/>
              <a:t>حقوق </a:t>
            </a:r>
            <a:r>
              <a:rPr lang="ar-IQ" b="1" dirty="0" err="1"/>
              <a:t>الانسان</a:t>
            </a:r>
            <a:r>
              <a:rPr lang="ar-IQ" b="1" dirty="0"/>
              <a:t> في </a:t>
            </a:r>
            <a:r>
              <a:rPr lang="ar-IQ" b="1" dirty="0" err="1"/>
              <a:t>اوربا</a:t>
            </a:r>
            <a:r>
              <a:rPr lang="en-US" dirty="0"/>
              <a:t/>
            </a:r>
            <a:br>
              <a:rPr lang="en-US" dirty="0"/>
            </a:br>
            <a:endParaRPr lang="ar-IQ" dirty="0"/>
          </a:p>
        </p:txBody>
      </p:sp>
      <p:sp>
        <p:nvSpPr>
          <p:cNvPr id="3" name="عنصر نائب للمحتوى 2"/>
          <p:cNvSpPr>
            <a:spLocks noGrp="1"/>
          </p:cNvSpPr>
          <p:nvPr>
            <p:ph idx="1"/>
          </p:nvPr>
        </p:nvSpPr>
        <p:spPr/>
        <p:txBody>
          <a:bodyPr>
            <a:normAutofit fontScale="77500" lnSpcReduction="20000"/>
          </a:bodyPr>
          <a:lstStyle/>
          <a:p>
            <a:r>
              <a:rPr lang="ar-IQ" b="1" dirty="0"/>
              <a:t>أولاً: حقوق الإنسان في بريطانيا</a:t>
            </a:r>
            <a:endParaRPr lang="en-US" dirty="0"/>
          </a:p>
          <a:p>
            <a:r>
              <a:rPr lang="ar-IQ" dirty="0"/>
              <a:t>وثيقة العهد </a:t>
            </a:r>
            <a:r>
              <a:rPr lang="ar-IQ" dirty="0" err="1"/>
              <a:t>الاعظم</a:t>
            </a:r>
            <a:r>
              <a:rPr lang="ar-IQ" dirty="0"/>
              <a:t> (</a:t>
            </a:r>
            <a:r>
              <a:rPr lang="ar-IQ" dirty="0" err="1"/>
              <a:t>الماجنا</a:t>
            </a:r>
            <a:r>
              <a:rPr lang="ar-IQ" dirty="0"/>
              <a:t> كارتا </a:t>
            </a:r>
            <a:r>
              <a:rPr lang="fr-FR" dirty="0"/>
              <a:t>magna carta</a:t>
            </a:r>
            <a:r>
              <a:rPr lang="ar-IQ" dirty="0"/>
              <a:t>)</a:t>
            </a:r>
            <a:endParaRPr lang="en-US" dirty="0"/>
          </a:p>
          <a:p>
            <a:r>
              <a:rPr lang="ar-SA" dirty="0"/>
              <a:t>هي أول وثيقة دستورية في</a:t>
            </a:r>
            <a:r>
              <a:rPr lang="fr-FR" dirty="0"/>
              <a:t> </a:t>
            </a:r>
            <a:r>
              <a:rPr lang="ar-SA" dirty="0"/>
              <a:t>التأريخ وهي وثيقة ملكية بريطانية،التزم فيها</a:t>
            </a:r>
            <a:r>
              <a:rPr lang="fr-FR" dirty="0"/>
              <a:t> </a:t>
            </a:r>
            <a:r>
              <a:rPr lang="ar-SA" u="sng" dirty="0">
                <a:hlinkClick r:id="rId2" tooltip="جون من إنجلترا"/>
              </a:rPr>
              <a:t>الملك جون</a:t>
            </a:r>
            <a:r>
              <a:rPr lang="fr-FR" dirty="0"/>
              <a:t> </a:t>
            </a:r>
            <a:r>
              <a:rPr lang="ar-SA" dirty="0"/>
              <a:t>بالقانون الإقطاعي والمحافظة على مصالح النبلاء في عام</a:t>
            </a:r>
            <a:r>
              <a:rPr lang="fr-FR" u="sng" dirty="0">
                <a:hlinkClick r:id="rId3" tooltip="1215"/>
              </a:rPr>
              <a:t>1215</a:t>
            </a:r>
            <a:r>
              <a:rPr lang="ar-SA" dirty="0"/>
              <a:t>، وتُعدُّ معلماً بارزاً من معالم تطوّر آفاق ومسار الحكم في بريطانيا ومنها الحكم الدستوري، ثم امتد الانتفاع </a:t>
            </a:r>
            <a:r>
              <a:rPr lang="ar-SA" dirty="0" err="1"/>
              <a:t>بها</a:t>
            </a:r>
            <a:r>
              <a:rPr lang="ar-SA" dirty="0"/>
              <a:t> للدول الغربية الأخرى، </a:t>
            </a:r>
            <a:r>
              <a:rPr lang="ar-SA" dirty="0" err="1"/>
              <a:t>وعُذَت</a:t>
            </a:r>
            <a:r>
              <a:rPr lang="ar-SA" dirty="0"/>
              <a:t> باكورة الوثائق التي تنتزع من الملك بعض الصلاحيات.</a:t>
            </a:r>
            <a:endParaRPr lang="en-US" dirty="0"/>
          </a:p>
          <a:p>
            <a:r>
              <a:rPr lang="ar-SA" dirty="0"/>
              <a:t>    وعلى الرغم من أن باكورة العمل التشريعي المتمثل(بالعهد </a:t>
            </a:r>
            <a:r>
              <a:rPr lang="ar-SA" dirty="0" err="1"/>
              <a:t>الاعظم</a:t>
            </a:r>
            <a:r>
              <a:rPr lang="ar-SA" dirty="0"/>
              <a:t>)، لم يمنح قدراً كافياً من الحقوق بشكل عادل بين النبلاء، والإقطاعيين والمواطن العادي، إلا أنها فتحت الباب لإمكانية أخذ المزيد من الحقوق وإقرارها الدستوري، وعلى هذا التغيير عملت الوثيقة على انتزاع بعض الحقوق </a:t>
            </a:r>
            <a:r>
              <a:rPr lang="ar-SA" dirty="0" err="1"/>
              <a:t>الاساسية</a:t>
            </a:r>
            <a:r>
              <a:rPr lang="ar-SA" dirty="0"/>
              <a:t>، وتقويض بعض صلاحيات الملك، ومن تلك الحقوق:</a:t>
            </a:r>
            <a:endParaRPr lang="en-US" dirty="0"/>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lvl="0"/>
            <a:r>
              <a:rPr lang="ar-IQ" dirty="0"/>
              <a:t>صيانة حقوق الإقطاعيين والدفاع عنها.</a:t>
            </a:r>
            <a:endParaRPr lang="en-US" dirty="0"/>
          </a:p>
          <a:p>
            <a:pPr lvl="0"/>
            <a:r>
              <a:rPr lang="ar-IQ" dirty="0"/>
              <a:t>تأمين حرية الكنيسة واحترام آرائها.</a:t>
            </a:r>
            <a:endParaRPr lang="en-US" dirty="0"/>
          </a:p>
          <a:p>
            <a:pPr lvl="0"/>
            <a:r>
              <a:rPr lang="ar-IQ" dirty="0"/>
              <a:t>احترام حريات التجار والمرافئ. </a:t>
            </a:r>
            <a:endParaRPr lang="en-US" dirty="0"/>
          </a:p>
          <a:p>
            <a:pPr lvl="0"/>
            <a:r>
              <a:rPr lang="ar-IQ" dirty="0"/>
              <a:t>إلغاء الضرائب الاستثنائية، على أن تكون موافقة البرلمان شرط التحديد.</a:t>
            </a:r>
            <a:endParaRPr lang="en-US" dirty="0"/>
          </a:p>
          <a:p>
            <a:pPr lvl="0"/>
            <a:r>
              <a:rPr lang="ar-IQ" dirty="0"/>
              <a:t>ضمان حريات الأفراد الشخصية من الرعية مهما اختلفت الطبقة أو المكان.</a:t>
            </a:r>
            <a:endParaRPr lang="en-US" dirty="0"/>
          </a:p>
          <a:p>
            <a:pPr lvl="0"/>
            <a:r>
              <a:rPr lang="ar-IQ" dirty="0"/>
              <a:t>صيانة القضاء بالعدالة والنزاهة.</a:t>
            </a:r>
            <a:endParaRPr lang="en-US" dirty="0"/>
          </a:p>
          <a:p>
            <a:pPr lvl="0"/>
            <a:r>
              <a:rPr lang="ar-IQ" dirty="0"/>
              <a:t>إطلاق حريات السفر والتنقل، عدا فترات الحرب. </a:t>
            </a:r>
            <a:endParaRPr lang="en-US" dirty="0"/>
          </a:p>
          <a:p>
            <a:pPr lvl="0"/>
            <a:r>
              <a:rPr lang="ar-IQ" dirty="0"/>
              <a:t>حق الملكية والتقاضي والحريات الشخصية.</a:t>
            </a:r>
            <a:endParaRPr lang="en-US"/>
          </a:p>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SA" dirty="0"/>
              <a:t>منذ </a:t>
            </a:r>
            <a:r>
              <a:rPr lang="ar-SA" dirty="0" err="1"/>
              <a:t>ان</a:t>
            </a:r>
            <a:r>
              <a:rPr lang="ar-SA" dirty="0"/>
              <a:t> ولد </a:t>
            </a:r>
            <a:r>
              <a:rPr lang="ar-SA" dirty="0" err="1"/>
              <a:t>الانسان</a:t>
            </a:r>
            <a:r>
              <a:rPr lang="ar-SA" dirty="0"/>
              <a:t> ولدت معه حقوقه , لكن الوعي بهذه الحقوق والاعتراف </a:t>
            </a:r>
            <a:r>
              <a:rPr lang="ar-SA" dirty="0" err="1"/>
              <a:t>بها</a:t>
            </a:r>
            <a:r>
              <a:rPr lang="ar-SA" dirty="0"/>
              <a:t> , ومن ثم التمتع </a:t>
            </a:r>
            <a:r>
              <a:rPr lang="ar-SA" dirty="0" err="1"/>
              <a:t>بها</a:t>
            </a:r>
            <a:r>
              <a:rPr lang="ar-SA" dirty="0"/>
              <a:t> اتخذ مسيرة طويلة في التاريخ البشري ,وقد حققت هذه المسيرة الطويلة مكاسب كبيرة لصالح حقوق </a:t>
            </a:r>
            <a:r>
              <a:rPr lang="ar-SA" dirty="0" err="1"/>
              <a:t>الانسان</a:t>
            </a:r>
            <a:r>
              <a:rPr lang="ar-SA" dirty="0"/>
              <a:t> , ويعود الفضل في ذلك </a:t>
            </a:r>
            <a:r>
              <a:rPr lang="ar-SA" dirty="0" err="1"/>
              <a:t>الى</a:t>
            </a:r>
            <a:r>
              <a:rPr lang="ar-SA" dirty="0"/>
              <a:t> نضال </a:t>
            </a:r>
            <a:r>
              <a:rPr lang="ar-SA" dirty="0" err="1"/>
              <a:t>الافراد</a:t>
            </a:r>
            <a:r>
              <a:rPr lang="ar-SA" dirty="0"/>
              <a:t> والشعوب عبر التاريخ ضد </a:t>
            </a:r>
            <a:r>
              <a:rPr lang="ar-SA" dirty="0" err="1"/>
              <a:t>الضلم</a:t>
            </a:r>
            <a:r>
              <a:rPr lang="ar-SA" dirty="0"/>
              <a:t> والطغيان , وقد ساهمت الشرائع السماوية والحضارات القديمة في وضع بذور مسيرة حقوق </a:t>
            </a:r>
            <a:r>
              <a:rPr lang="ar-SA" dirty="0" err="1"/>
              <a:t>الانسان</a:t>
            </a:r>
            <a:r>
              <a:rPr lang="ar-SA" dirty="0"/>
              <a:t> منذ زمن بعيد فكل الشرائع السماوية </a:t>
            </a:r>
            <a:r>
              <a:rPr lang="ar-SA" dirty="0" err="1"/>
              <a:t>اولت</a:t>
            </a:r>
            <a:r>
              <a:rPr lang="ar-SA" dirty="0"/>
              <a:t> </a:t>
            </a:r>
            <a:r>
              <a:rPr lang="ar-SA" dirty="0" err="1"/>
              <a:t>الانسان</a:t>
            </a:r>
            <a:r>
              <a:rPr lang="ar-SA" dirty="0"/>
              <a:t> </a:t>
            </a:r>
            <a:r>
              <a:rPr lang="ar-SA" dirty="0" err="1"/>
              <a:t>وحقوقة</a:t>
            </a:r>
            <a:r>
              <a:rPr lang="ar-SA" dirty="0"/>
              <a:t> الاهتمام </a:t>
            </a:r>
            <a:r>
              <a:rPr lang="ar-SA" dirty="0" err="1"/>
              <a:t>الاول</a:t>
            </a:r>
            <a:r>
              <a:rPr lang="ar-SA" dirty="0"/>
              <a:t> , كما </a:t>
            </a:r>
            <a:r>
              <a:rPr lang="ar-SA" dirty="0" err="1"/>
              <a:t>ان</a:t>
            </a:r>
            <a:r>
              <a:rPr lang="ar-SA" dirty="0"/>
              <a:t> سمة الحضارات جميعها هي الاحترام الذي توليه لكرامة </a:t>
            </a:r>
            <a:r>
              <a:rPr lang="ar-SA" dirty="0" err="1"/>
              <a:t>الانسان</a:t>
            </a:r>
            <a:r>
              <a:rPr lang="ar-SA" dirty="0"/>
              <a:t> وحريته </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u="sng" dirty="0" smtClean="0"/>
              <a:t/>
            </a:r>
            <a:br>
              <a:rPr lang="ar-IQ" b="1" u="sng" dirty="0" smtClean="0"/>
            </a:br>
            <a:r>
              <a:rPr lang="ar-IQ" b="1" u="sng" dirty="0"/>
              <a:t/>
            </a:r>
            <a:br>
              <a:rPr lang="ar-IQ" b="1" u="sng" dirty="0"/>
            </a:br>
            <a:r>
              <a:rPr lang="ar-SA" b="1" u="sng" dirty="0" smtClean="0"/>
              <a:t>حقوق </a:t>
            </a:r>
            <a:r>
              <a:rPr lang="ar-SA" b="1" u="sng" dirty="0"/>
              <a:t>الإنسان في الحضارات  القديمة:</a:t>
            </a:r>
            <a:r>
              <a:rPr lang="en-US" dirty="0"/>
              <a:t/>
            </a:r>
            <a:br>
              <a:rPr lang="en-US" dirty="0"/>
            </a:br>
            <a:r>
              <a:rPr lang="ar-SA" b="1" dirty="0"/>
              <a:t> </a:t>
            </a:r>
            <a:r>
              <a:rPr lang="en-US" dirty="0"/>
              <a:t/>
            </a:r>
            <a:br>
              <a:rPr lang="en-US" dirty="0"/>
            </a:br>
            <a:endParaRPr lang="ar-IQ" dirty="0"/>
          </a:p>
        </p:txBody>
      </p:sp>
      <p:sp>
        <p:nvSpPr>
          <p:cNvPr id="3" name="عنصر نائب للمحتوى 2"/>
          <p:cNvSpPr>
            <a:spLocks noGrp="1"/>
          </p:cNvSpPr>
          <p:nvPr>
            <p:ph idx="1"/>
          </p:nvPr>
        </p:nvSpPr>
        <p:spPr/>
        <p:txBody>
          <a:bodyPr>
            <a:normAutofit fontScale="70000" lnSpcReduction="20000"/>
          </a:bodyPr>
          <a:lstStyle/>
          <a:p>
            <a:r>
              <a:rPr lang="ar-SA" b="1" dirty="0"/>
              <a:t>1- حقوق الإنسان في حضارة (وادي الرافدين ):</a:t>
            </a:r>
            <a:endParaRPr lang="en-US" dirty="0"/>
          </a:p>
          <a:p>
            <a:r>
              <a:rPr lang="ar-SA" dirty="0"/>
              <a:t> تعد حضارة وادي الرافدين من </a:t>
            </a:r>
            <a:r>
              <a:rPr lang="ar-SA" dirty="0" err="1"/>
              <a:t>اقدم</a:t>
            </a:r>
            <a:r>
              <a:rPr lang="ar-SA" dirty="0"/>
              <a:t> الحضارات البشرية </a:t>
            </a:r>
            <a:r>
              <a:rPr lang="ar-SA" dirty="0" err="1"/>
              <a:t>وابرزها</a:t>
            </a:r>
            <a:r>
              <a:rPr lang="ar-SA" dirty="0"/>
              <a:t> اهتماما بحقوق </a:t>
            </a:r>
            <a:r>
              <a:rPr lang="ar-SA" dirty="0" err="1"/>
              <a:t>الانسان</a:t>
            </a:r>
            <a:r>
              <a:rPr lang="ar-SA" dirty="0"/>
              <a:t> , وكان العراقيون في مختلف عصورهم التاريخية , سومرية , </a:t>
            </a:r>
            <a:r>
              <a:rPr lang="ar-SA" dirty="0" err="1"/>
              <a:t>اكدية</a:t>
            </a:r>
            <a:r>
              <a:rPr lang="ar-SA" dirty="0"/>
              <a:t> , بابلية </a:t>
            </a:r>
            <a:r>
              <a:rPr lang="ar-SA" dirty="0" err="1"/>
              <a:t>او</a:t>
            </a:r>
            <a:r>
              <a:rPr lang="ar-SA" dirty="0"/>
              <a:t> </a:t>
            </a:r>
            <a:r>
              <a:rPr lang="ar-SA" dirty="0" err="1"/>
              <a:t>اشورية</a:t>
            </a:r>
            <a:r>
              <a:rPr lang="ar-SA" dirty="0"/>
              <a:t> يطالبون عاهلهم دوما , بوصفه نائبا للإله , بوضع قواعد وتطبيق </a:t>
            </a:r>
            <a:r>
              <a:rPr lang="ar-SA" dirty="0" err="1"/>
              <a:t>اجراءات</a:t>
            </a:r>
            <a:r>
              <a:rPr lang="ar-SA" dirty="0"/>
              <a:t> تضمن للجميع الحرية والعدالة الاجتماعية والمساواة ,ويذكر المؤرخون بأن كلمة حرية (</a:t>
            </a:r>
            <a:r>
              <a:rPr lang="ar-SA" dirty="0" err="1"/>
              <a:t>اماركي</a:t>
            </a:r>
            <a:r>
              <a:rPr lang="ar-SA" dirty="0"/>
              <a:t>) قد وردت في نص سومري </a:t>
            </a:r>
            <a:r>
              <a:rPr lang="ar-SA" dirty="0" err="1"/>
              <a:t>لاقدم</a:t>
            </a:r>
            <a:r>
              <a:rPr lang="ar-SA" dirty="0"/>
              <a:t> وثيقة عرفها العالم القديم تشير صراحة </a:t>
            </a:r>
            <a:r>
              <a:rPr lang="ar-SA" dirty="0" err="1"/>
              <a:t>الى</a:t>
            </a:r>
            <a:r>
              <a:rPr lang="ar-SA" dirty="0"/>
              <a:t> </a:t>
            </a:r>
            <a:r>
              <a:rPr lang="ar-SA" dirty="0" err="1"/>
              <a:t>اهمية</a:t>
            </a:r>
            <a:r>
              <a:rPr lang="ar-SA" dirty="0"/>
              <a:t> حقوق </a:t>
            </a:r>
            <a:r>
              <a:rPr lang="ar-SA" dirty="0" err="1"/>
              <a:t>الانسان</a:t>
            </a:r>
            <a:r>
              <a:rPr lang="ar-SA" dirty="0"/>
              <a:t> </a:t>
            </a:r>
            <a:r>
              <a:rPr lang="ar-SA" dirty="0" err="1"/>
              <a:t>وتاكيدها</a:t>
            </a:r>
            <a:r>
              <a:rPr lang="ar-SA" dirty="0"/>
              <a:t> على حريته ورفضها كل ما يناقض ذلك </a:t>
            </a:r>
            <a:endParaRPr lang="en-US" dirty="0"/>
          </a:p>
          <a:p>
            <a:r>
              <a:rPr lang="ar-SA" b="1" dirty="0"/>
              <a:t> - </a:t>
            </a:r>
            <a:r>
              <a:rPr lang="ar-SA" b="1" dirty="0" err="1"/>
              <a:t>اصلاحات</a:t>
            </a:r>
            <a:r>
              <a:rPr lang="ar-SA" b="1" dirty="0"/>
              <a:t>  الملك </a:t>
            </a:r>
            <a:r>
              <a:rPr lang="ar-SA" b="1" dirty="0" err="1"/>
              <a:t>أوروكاجينا</a:t>
            </a:r>
            <a:r>
              <a:rPr lang="ar-SA" b="1" dirty="0"/>
              <a:t>: </a:t>
            </a:r>
            <a:r>
              <a:rPr lang="ar-SA" dirty="0"/>
              <a:t> عثرت بعثة تنقيب فرنسية كانت تعمل في </a:t>
            </a:r>
            <a:r>
              <a:rPr lang="ar-SA" dirty="0" err="1"/>
              <a:t>اطلال</a:t>
            </a:r>
            <a:r>
              <a:rPr lang="ar-SA" dirty="0"/>
              <a:t> مدينة </a:t>
            </a:r>
            <a:r>
              <a:rPr lang="ar-SA" dirty="0" err="1"/>
              <a:t>لكش</a:t>
            </a:r>
            <a:r>
              <a:rPr lang="ar-SA" dirty="0"/>
              <a:t> في قضاء </a:t>
            </a:r>
            <a:r>
              <a:rPr lang="ar-SA" dirty="0" err="1"/>
              <a:t>الشطرة</a:t>
            </a:r>
            <a:r>
              <a:rPr lang="ar-SA" dirty="0"/>
              <a:t> ( جنوب العراق ) على مخروط طيني مدون باللغة السومرية والخط المسماري يضم عددا من </a:t>
            </a:r>
            <a:r>
              <a:rPr lang="ar-SA" dirty="0" err="1"/>
              <a:t>الاصلاحات</a:t>
            </a:r>
            <a:r>
              <a:rPr lang="ar-SA" dirty="0"/>
              <a:t> الاجتماعية التي وضعها العاهل السومري ( </a:t>
            </a:r>
            <a:r>
              <a:rPr lang="ar-SA" dirty="0" err="1"/>
              <a:t>اوروكاجينا</a:t>
            </a:r>
            <a:r>
              <a:rPr lang="ar-SA" dirty="0"/>
              <a:t> ) حاكم دولة مدينة </a:t>
            </a:r>
            <a:r>
              <a:rPr lang="ar-SA" dirty="0" err="1"/>
              <a:t>لكش</a:t>
            </a:r>
            <a:r>
              <a:rPr lang="ar-SA" dirty="0"/>
              <a:t> للقضاء على </a:t>
            </a:r>
            <a:r>
              <a:rPr lang="ar-SA" dirty="0" err="1"/>
              <a:t>المساويء</a:t>
            </a:r>
            <a:r>
              <a:rPr lang="ar-SA" dirty="0"/>
              <a:t> التي كان يتذمر منها شعب دولة المدينة تلك </a:t>
            </a:r>
            <a:r>
              <a:rPr lang="ar-SA" dirty="0" err="1"/>
              <a:t>وازالة</a:t>
            </a:r>
            <a:r>
              <a:rPr lang="ar-SA" dirty="0"/>
              <a:t> المظالم والاستغلال الذي كان يقع على الفقراء من </a:t>
            </a:r>
            <a:r>
              <a:rPr lang="ar-SA" dirty="0" err="1"/>
              <a:t>الاغنياء</a:t>
            </a:r>
            <a:r>
              <a:rPr lang="ar-SA" dirty="0"/>
              <a:t> </a:t>
            </a:r>
            <a:r>
              <a:rPr lang="ar-SA" dirty="0" err="1"/>
              <a:t>والمتنفذين</a:t>
            </a:r>
            <a:r>
              <a:rPr lang="ar-SA" dirty="0"/>
              <a:t> ورجال المعبد وقد قام بوضع قوانين توفر للشعب الحرية والعدالة الاجتماعية والمساواة وقد وضع </a:t>
            </a:r>
            <a:r>
              <a:rPr lang="ar-SA" dirty="0" err="1"/>
              <a:t>اوروكاجينا</a:t>
            </a:r>
            <a:r>
              <a:rPr lang="ar-SA" dirty="0"/>
              <a:t> </a:t>
            </a:r>
            <a:r>
              <a:rPr lang="ar-SA" dirty="0" err="1"/>
              <a:t>ايضا</a:t>
            </a:r>
            <a:r>
              <a:rPr lang="ar-SA" dirty="0"/>
              <a:t> عدد من </a:t>
            </a:r>
            <a:r>
              <a:rPr lang="ar-SA" dirty="0" err="1"/>
              <a:t>الاصلاحات</a:t>
            </a:r>
            <a:r>
              <a:rPr lang="ar-SA" dirty="0"/>
              <a:t> الاجتماعية </a:t>
            </a:r>
            <a:r>
              <a:rPr lang="ar-SA" dirty="0" err="1"/>
              <a:t>لتنضيم</a:t>
            </a:r>
            <a:r>
              <a:rPr lang="ar-SA" dirty="0"/>
              <a:t> حياة </a:t>
            </a:r>
            <a:r>
              <a:rPr lang="ar-SA" dirty="0" err="1"/>
              <a:t>الاسرة</a:t>
            </a:r>
            <a:r>
              <a:rPr lang="ar-SA" dirty="0"/>
              <a:t> والمحافظة على مكانة المرأة واستقلاليتها في مجتمع المدينة السومرية .</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normAutofit fontScale="70000" lnSpcReduction="20000"/>
          </a:bodyPr>
          <a:lstStyle/>
          <a:p>
            <a:r>
              <a:rPr lang="ar-SA" b="1" dirty="0"/>
              <a:t> - قانون </a:t>
            </a:r>
            <a:r>
              <a:rPr lang="ar-SA" b="1" dirty="0" err="1"/>
              <a:t>أورنمو</a:t>
            </a:r>
            <a:r>
              <a:rPr lang="ar-SA" b="1" dirty="0"/>
              <a:t>:</a:t>
            </a:r>
            <a:r>
              <a:rPr lang="ar-SA" dirty="0"/>
              <a:t> ويعد من </a:t>
            </a:r>
            <a:r>
              <a:rPr lang="ar-SA" dirty="0" err="1"/>
              <a:t>اقدم</a:t>
            </a:r>
            <a:r>
              <a:rPr lang="ar-SA" dirty="0"/>
              <a:t> القوانين </a:t>
            </a:r>
            <a:r>
              <a:rPr lang="ar-SA" dirty="0" err="1"/>
              <a:t>المكتشقة</a:t>
            </a:r>
            <a:r>
              <a:rPr lang="ar-SA" dirty="0"/>
              <a:t> لحد </a:t>
            </a:r>
            <a:r>
              <a:rPr lang="ar-SA" dirty="0" err="1"/>
              <a:t>الان</a:t>
            </a:r>
            <a:r>
              <a:rPr lang="ar-SA" dirty="0"/>
              <a:t> ووضعها مؤسس سلالة </a:t>
            </a:r>
            <a:r>
              <a:rPr lang="ar-SA" dirty="0" err="1"/>
              <a:t>اور</a:t>
            </a:r>
            <a:r>
              <a:rPr lang="ar-SA" dirty="0"/>
              <a:t> الثالثة  الملك السومري </a:t>
            </a:r>
            <a:r>
              <a:rPr lang="ar-SA" dirty="0" err="1"/>
              <a:t>اورنمو</a:t>
            </a:r>
            <a:r>
              <a:rPr lang="ar-SA" dirty="0"/>
              <a:t>, ويتكون من 31 مادة , وعالج عدد من المسائل الاقتصادية والاجتماعية مثل </a:t>
            </a:r>
            <a:r>
              <a:rPr lang="ar-SA" dirty="0" err="1"/>
              <a:t>نشرالعدل</a:t>
            </a:r>
            <a:r>
              <a:rPr lang="ar-SA" dirty="0"/>
              <a:t> ورفع المظالم , والمحافظة على حقوق المرأة وغيرها من المسائل وقد لقب </a:t>
            </a:r>
            <a:r>
              <a:rPr lang="ar-SA" dirty="0" err="1"/>
              <a:t>اورنمو</a:t>
            </a:r>
            <a:r>
              <a:rPr lang="ar-SA" dirty="0"/>
              <a:t>  بمنظم العدالة في سومر </a:t>
            </a:r>
            <a:r>
              <a:rPr lang="ar-SA" dirty="0" err="1"/>
              <a:t>لانه</a:t>
            </a:r>
            <a:r>
              <a:rPr lang="ar-SA" dirty="0"/>
              <a:t> وطد العدالة ورفع الظلم والبغضاء.</a:t>
            </a:r>
            <a:endParaRPr lang="en-US" dirty="0"/>
          </a:p>
          <a:p>
            <a:r>
              <a:rPr lang="ar-SA" b="1" dirty="0"/>
              <a:t> - قانون لبت </a:t>
            </a:r>
            <a:r>
              <a:rPr lang="ar-SA" b="1" dirty="0" err="1"/>
              <a:t>عشتار</a:t>
            </a:r>
            <a:r>
              <a:rPr lang="ar-SA" b="1" dirty="0"/>
              <a:t> البابلي</a:t>
            </a:r>
            <a:r>
              <a:rPr lang="ar-SA" dirty="0"/>
              <a:t>: يعود هذا القانون </a:t>
            </a:r>
            <a:r>
              <a:rPr lang="ar-SA" dirty="0" err="1"/>
              <a:t>الى</a:t>
            </a:r>
            <a:r>
              <a:rPr lang="ar-SA" dirty="0"/>
              <a:t> بداية العهد البابلي القديم </a:t>
            </a:r>
            <a:r>
              <a:rPr lang="ar-SA" dirty="0" err="1"/>
              <a:t>اصدره</a:t>
            </a:r>
            <a:r>
              <a:rPr lang="ar-SA" dirty="0"/>
              <a:t> الملك لبت </a:t>
            </a:r>
            <a:r>
              <a:rPr lang="ar-SA" dirty="0" err="1"/>
              <a:t>عشتار</a:t>
            </a:r>
            <a:r>
              <a:rPr lang="ar-SA" dirty="0"/>
              <a:t> خامس ملوك سلالة </a:t>
            </a:r>
            <a:r>
              <a:rPr lang="ar-SA" dirty="0" err="1"/>
              <a:t>ايسن</a:t>
            </a:r>
            <a:r>
              <a:rPr lang="ar-SA" dirty="0"/>
              <a:t> , سبقت شريعته شريعة </a:t>
            </a:r>
            <a:r>
              <a:rPr lang="ar-SA" dirty="0" err="1"/>
              <a:t>حمورابي</a:t>
            </a:r>
            <a:r>
              <a:rPr lang="ar-SA" dirty="0"/>
              <a:t> بقرنين من الزمان ويعد هذا القانون ثاني </a:t>
            </a:r>
            <a:r>
              <a:rPr lang="ar-SA" dirty="0" err="1"/>
              <a:t>اقدم</a:t>
            </a:r>
            <a:r>
              <a:rPr lang="ar-SA" dirty="0"/>
              <a:t> قانون في تاريخ البشرية , تضمنت المقدمة والخاتمة و37 مادة وقد وطد هذا الملك العدالة ومنع الظلم </a:t>
            </a:r>
            <a:r>
              <a:rPr lang="ar-SA" dirty="0" err="1"/>
              <a:t>وانصف</a:t>
            </a:r>
            <a:r>
              <a:rPr lang="ar-SA" dirty="0"/>
              <a:t> الفقير </a:t>
            </a:r>
            <a:r>
              <a:rPr lang="ar-SA" dirty="0" err="1"/>
              <a:t>واعان</a:t>
            </a:r>
            <a:r>
              <a:rPr lang="ar-SA" dirty="0"/>
              <a:t> الضعيف ونظم حقوق الناس وشؤون العبيد ونظم الضرائب وشؤون المرأة وحقوق </a:t>
            </a:r>
            <a:r>
              <a:rPr lang="ar-SA" dirty="0" err="1"/>
              <a:t>الاولاد</a:t>
            </a:r>
            <a:r>
              <a:rPr lang="ar-SA" dirty="0"/>
              <a:t> </a:t>
            </a:r>
            <a:r>
              <a:rPr lang="ar-SA" dirty="0" err="1"/>
              <a:t>والارث</a:t>
            </a:r>
            <a:r>
              <a:rPr lang="ar-SA" dirty="0"/>
              <a:t> والقضاء على </a:t>
            </a:r>
            <a:r>
              <a:rPr lang="ar-SA" dirty="0" err="1"/>
              <a:t>الاوضاع</a:t>
            </a:r>
            <a:r>
              <a:rPr lang="ar-SA" dirty="0"/>
              <a:t> المتردية وسوء </a:t>
            </a:r>
            <a:r>
              <a:rPr lang="ar-SA" dirty="0" err="1"/>
              <a:t>الادارة</a:t>
            </a:r>
            <a:r>
              <a:rPr lang="ar-SA" dirty="0"/>
              <a:t> والفساد </a:t>
            </a:r>
            <a:endParaRPr lang="en-US" dirty="0"/>
          </a:p>
          <a:p>
            <a:r>
              <a:rPr lang="ar-SA" b="1" dirty="0"/>
              <a:t> - قانون مملكة </a:t>
            </a:r>
            <a:r>
              <a:rPr lang="ar-SA" b="1" dirty="0" err="1"/>
              <a:t>أشنونا</a:t>
            </a:r>
            <a:r>
              <a:rPr lang="ar-SA" dirty="0"/>
              <a:t>: وهي </a:t>
            </a:r>
            <a:r>
              <a:rPr lang="ar-SA" dirty="0" err="1"/>
              <a:t>احدى</a:t>
            </a:r>
            <a:r>
              <a:rPr lang="ar-SA" dirty="0"/>
              <a:t> الممالك </a:t>
            </a:r>
            <a:r>
              <a:rPr lang="ar-SA" dirty="0" err="1"/>
              <a:t>الامورية</a:t>
            </a:r>
            <a:r>
              <a:rPr lang="ar-SA" dirty="0"/>
              <a:t> التي قامت على </a:t>
            </a:r>
            <a:r>
              <a:rPr lang="ar-SA" dirty="0" err="1"/>
              <a:t>انقاض</a:t>
            </a:r>
            <a:r>
              <a:rPr lang="ar-SA" dirty="0"/>
              <a:t> سلالة </a:t>
            </a:r>
            <a:r>
              <a:rPr lang="ar-SA" dirty="0" err="1"/>
              <a:t>اور</a:t>
            </a:r>
            <a:r>
              <a:rPr lang="ar-SA" dirty="0"/>
              <a:t> الثالثة وهذا القانون يعد من </a:t>
            </a:r>
            <a:r>
              <a:rPr lang="ar-SA" dirty="0" err="1"/>
              <a:t>اقدم</a:t>
            </a:r>
            <a:r>
              <a:rPr lang="ar-SA" dirty="0"/>
              <a:t> القوانين التي ضمنت حقوق </a:t>
            </a:r>
            <a:r>
              <a:rPr lang="ar-SA" dirty="0" err="1"/>
              <a:t>الانسان</a:t>
            </a:r>
            <a:r>
              <a:rPr lang="ar-SA" dirty="0"/>
              <a:t> في المجتمعات القديمة , فهو يسبق قانون </a:t>
            </a:r>
            <a:r>
              <a:rPr lang="ar-SA" dirty="0" err="1"/>
              <a:t>حمورابي</a:t>
            </a:r>
            <a:r>
              <a:rPr lang="ar-SA" dirty="0"/>
              <a:t> ب (50سنة ) وضعة الملك ( </a:t>
            </a:r>
            <a:r>
              <a:rPr lang="ar-SA" dirty="0" err="1"/>
              <a:t>بلالاما</a:t>
            </a:r>
            <a:r>
              <a:rPr lang="ar-SA" dirty="0"/>
              <a:t> ) وهو احد ملوك </a:t>
            </a:r>
            <a:r>
              <a:rPr lang="ar-SA" dirty="0" err="1"/>
              <a:t>اشنونا</a:t>
            </a:r>
            <a:r>
              <a:rPr lang="ar-SA" dirty="0"/>
              <a:t> البارزين وقد ضم هذا القانون 70 مادة قانونية عالجت مواضيع </a:t>
            </a:r>
            <a:r>
              <a:rPr lang="ar-SA" dirty="0" err="1"/>
              <a:t>الاسرة</a:t>
            </a:r>
            <a:r>
              <a:rPr lang="ar-SA" dirty="0"/>
              <a:t> , وحقوق الزوجة والزوج , وتنظيم العقود القانونية </a:t>
            </a:r>
            <a:r>
              <a:rPr lang="ar-SA" dirty="0" err="1"/>
              <a:t>والاحوال</a:t>
            </a:r>
            <a:r>
              <a:rPr lang="ar-SA" dirty="0"/>
              <a:t> الشخصية , </a:t>
            </a:r>
            <a:r>
              <a:rPr lang="ar-SA" dirty="0" err="1"/>
              <a:t>وامور</a:t>
            </a:r>
            <a:r>
              <a:rPr lang="ar-SA" dirty="0"/>
              <a:t> العبيد . </a:t>
            </a:r>
            <a:endParaRPr lang="en-US" dirty="0"/>
          </a:p>
          <a:p>
            <a:r>
              <a:rPr lang="ar-SA" dirty="0"/>
              <a:t> </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70000" lnSpcReduction="20000"/>
          </a:bodyPr>
          <a:lstStyle/>
          <a:p>
            <a:r>
              <a:rPr lang="ar-SA" dirty="0"/>
              <a:t>4</a:t>
            </a:r>
            <a:r>
              <a:rPr lang="ar-SA" b="1" dirty="0"/>
              <a:t> - شريعة </a:t>
            </a:r>
            <a:r>
              <a:rPr lang="ar-SA" b="1" dirty="0" err="1"/>
              <a:t>حمورابي</a:t>
            </a:r>
            <a:r>
              <a:rPr lang="ar-SA" dirty="0"/>
              <a:t>: </a:t>
            </a:r>
            <a:r>
              <a:rPr lang="ar-SA" dirty="0" err="1"/>
              <a:t>اصدره</a:t>
            </a:r>
            <a:r>
              <a:rPr lang="ar-SA" dirty="0"/>
              <a:t> الملك </a:t>
            </a:r>
            <a:r>
              <a:rPr lang="ar-SA" dirty="0" err="1"/>
              <a:t>حمورابي</a:t>
            </a:r>
            <a:r>
              <a:rPr lang="ar-SA" dirty="0"/>
              <a:t> </a:t>
            </a:r>
            <a:r>
              <a:rPr lang="ar-SA" dirty="0" err="1"/>
              <a:t>اشهر</a:t>
            </a:r>
            <a:r>
              <a:rPr lang="ar-SA" dirty="0"/>
              <a:t> ملوك العهد البابلي وتم </a:t>
            </a:r>
            <a:r>
              <a:rPr lang="ar-SA" dirty="0" err="1"/>
              <a:t>كتابتة</a:t>
            </a:r>
            <a:r>
              <a:rPr lang="ar-SA" dirty="0"/>
              <a:t> على مسلة كبيرة من الحجر </a:t>
            </a:r>
            <a:r>
              <a:rPr lang="ar-SA" dirty="0" err="1"/>
              <a:t>الاسود</a:t>
            </a:r>
            <a:r>
              <a:rPr lang="ar-SA" dirty="0"/>
              <a:t> , وتعد وثيقة قانونية مهمة في حقوق </a:t>
            </a:r>
            <a:r>
              <a:rPr lang="ar-SA" dirty="0" err="1"/>
              <a:t>الانسان</a:t>
            </a:r>
            <a:r>
              <a:rPr lang="ar-SA" dirty="0"/>
              <a:t> والحريات </a:t>
            </a:r>
            <a:r>
              <a:rPr lang="ar-SA" dirty="0" err="1"/>
              <a:t>الاساسية</a:t>
            </a:r>
            <a:r>
              <a:rPr lang="ar-SA" dirty="0"/>
              <a:t> , </a:t>
            </a:r>
            <a:r>
              <a:rPr lang="ar-SA" dirty="0" err="1"/>
              <a:t>لانها</a:t>
            </a:r>
            <a:r>
              <a:rPr lang="ar-SA" dirty="0"/>
              <a:t> مثلت </a:t>
            </a:r>
            <a:r>
              <a:rPr lang="ar-SA" dirty="0" err="1"/>
              <a:t>اول</a:t>
            </a:r>
            <a:r>
              <a:rPr lang="ar-SA" dirty="0"/>
              <a:t> مدونة وضعية للقانون , حددت قواعد العدل </a:t>
            </a:r>
            <a:r>
              <a:rPr lang="ar-SA" dirty="0" err="1"/>
              <a:t>والانصاف</a:t>
            </a:r>
            <a:r>
              <a:rPr lang="ar-SA" dirty="0"/>
              <a:t> وما يرفع الحيف والظلم عن </a:t>
            </a:r>
            <a:r>
              <a:rPr lang="ar-SA" dirty="0" err="1"/>
              <a:t>الافراد</a:t>
            </a:r>
            <a:r>
              <a:rPr lang="ar-SA" dirty="0"/>
              <a:t> بشكل عام والمرأة بشكل خاص , تألفت شريعة </a:t>
            </a:r>
            <a:r>
              <a:rPr lang="ar-SA" dirty="0" err="1"/>
              <a:t>حمورابي</a:t>
            </a:r>
            <a:r>
              <a:rPr lang="ar-SA" dirty="0"/>
              <a:t> من 282 مادة قانونية مدونة باللغة البابلية والخط المسماري وتنقسم </a:t>
            </a:r>
            <a:r>
              <a:rPr lang="ar-SA" dirty="0" err="1"/>
              <a:t>الى</a:t>
            </a:r>
            <a:r>
              <a:rPr lang="ar-SA" dirty="0"/>
              <a:t> ثلاثة </a:t>
            </a:r>
            <a:r>
              <a:rPr lang="ar-SA" dirty="0" err="1"/>
              <a:t>اقسام</a:t>
            </a:r>
            <a:r>
              <a:rPr lang="ar-SA" dirty="0"/>
              <a:t> رئيسية هي : المقدمة والخاتمة وينتهي قسمها </a:t>
            </a:r>
            <a:r>
              <a:rPr lang="ar-SA" dirty="0" err="1"/>
              <a:t>الاعلى</a:t>
            </a:r>
            <a:r>
              <a:rPr lang="ar-SA" dirty="0"/>
              <a:t> بنحت بارز </a:t>
            </a:r>
            <a:r>
              <a:rPr lang="ar-SA" dirty="0" err="1"/>
              <a:t>لاله</a:t>
            </a:r>
            <a:r>
              <a:rPr lang="ar-SA" dirty="0"/>
              <a:t> الشمس اله العدل </a:t>
            </a:r>
            <a:r>
              <a:rPr lang="ar-SA" dirty="0" err="1"/>
              <a:t>اما</a:t>
            </a:r>
            <a:r>
              <a:rPr lang="ar-SA" dirty="0"/>
              <a:t> </a:t>
            </a:r>
            <a:r>
              <a:rPr lang="ar-SA" dirty="0" err="1"/>
              <a:t>حمورابي</a:t>
            </a:r>
            <a:r>
              <a:rPr lang="ar-SA" dirty="0"/>
              <a:t> فهو واقف بخشوع , واشتملت شريعة </a:t>
            </a:r>
            <a:r>
              <a:rPr lang="ar-SA" dirty="0" err="1"/>
              <a:t>حمورابي</a:t>
            </a:r>
            <a:r>
              <a:rPr lang="ar-SA" dirty="0"/>
              <a:t> بموادها المختلفة على قضايا تتعلق بقضايا الشهود والسرقة والنهب وشؤون الجيش والزراعة والقروض , كما </a:t>
            </a:r>
            <a:r>
              <a:rPr lang="ar-SA" dirty="0" err="1"/>
              <a:t>ان</a:t>
            </a:r>
            <a:r>
              <a:rPr lang="ar-SA" dirty="0"/>
              <a:t> مواد عديدة عالجت الشؤون العائلية من زواج وطلاق وارث وتبني وكل ما له علاقة بحياة </a:t>
            </a:r>
            <a:r>
              <a:rPr lang="ar-SA" dirty="0" err="1"/>
              <a:t>الاسرة</a:t>
            </a:r>
            <a:r>
              <a:rPr lang="ar-SA" dirty="0"/>
              <a:t> في حين شملت مواد خاصة بالعقوبات والغرامات وبهذا يكون قدماء العراقيين قد سبقوا غيرهم من شعوب المنطقة بحوالي 1000 سنة في وضع </a:t>
            </a:r>
            <a:r>
              <a:rPr lang="ar-SA" dirty="0" err="1"/>
              <a:t>الاصلاحات</a:t>
            </a:r>
            <a:r>
              <a:rPr lang="ar-SA" dirty="0"/>
              <a:t> والقوانين التي تحفظ للفرد </a:t>
            </a:r>
            <a:r>
              <a:rPr lang="ar-SA" dirty="0" err="1"/>
              <a:t>حريتة</a:t>
            </a:r>
            <a:r>
              <a:rPr lang="ar-SA" dirty="0"/>
              <a:t> وحقوقه </a:t>
            </a:r>
            <a:r>
              <a:rPr lang="ar-SA" dirty="0" err="1"/>
              <a:t>وامنه</a:t>
            </a:r>
            <a:r>
              <a:rPr lang="ar-SA" dirty="0"/>
              <a:t> .</a:t>
            </a:r>
            <a:endParaRPr lang="en-US" dirty="0"/>
          </a:p>
          <a:p>
            <a:r>
              <a:rPr lang="ar-SA" dirty="0"/>
              <a:t>وتحوي شريعة </a:t>
            </a:r>
            <a:r>
              <a:rPr lang="ar-SA" dirty="0" err="1"/>
              <a:t>حمورابي</a:t>
            </a:r>
            <a:r>
              <a:rPr lang="ar-SA" dirty="0"/>
              <a:t> </a:t>
            </a:r>
            <a:r>
              <a:rPr lang="ar-SA" dirty="0" err="1"/>
              <a:t>ايضا</a:t>
            </a:r>
            <a:r>
              <a:rPr lang="ar-SA" dirty="0"/>
              <a:t> على </a:t>
            </a:r>
            <a:r>
              <a:rPr lang="ar-SA" dirty="0" err="1"/>
              <a:t>اكثر</a:t>
            </a:r>
            <a:r>
              <a:rPr lang="ar-SA" dirty="0"/>
              <a:t> من 30 مادة قانونية (المواد من 127-164 ) تعالج</a:t>
            </a:r>
            <a:endParaRPr lang="en-US" dirty="0"/>
          </a:p>
          <a:p>
            <a:r>
              <a:rPr lang="ar-SA" dirty="0"/>
              <a:t>شؤون المرأة </a:t>
            </a:r>
            <a:r>
              <a:rPr lang="ar-SA" dirty="0" err="1"/>
              <a:t>والاسرة</a:t>
            </a:r>
            <a:r>
              <a:rPr lang="ar-SA" dirty="0"/>
              <a:t> من زواج وطلاق وارث وتبني وهناك العديد من رقم الطين مدونة بالخط المسماري لقوانين </a:t>
            </a:r>
            <a:r>
              <a:rPr lang="ar-SA" dirty="0" err="1"/>
              <a:t>اشورية</a:t>
            </a:r>
            <a:r>
              <a:rPr lang="ar-SA" dirty="0"/>
              <a:t> تتطرق في عدد من موادها </a:t>
            </a:r>
            <a:r>
              <a:rPr lang="ar-SA" dirty="0" err="1"/>
              <a:t>الى</a:t>
            </a:r>
            <a:r>
              <a:rPr lang="ar-SA" dirty="0"/>
              <a:t> حياة المرأة </a:t>
            </a:r>
            <a:r>
              <a:rPr lang="ar-SA" dirty="0" err="1"/>
              <a:t>الاشورية</a:t>
            </a:r>
            <a:r>
              <a:rPr lang="ar-SA" dirty="0"/>
              <a:t> </a:t>
            </a:r>
            <a:r>
              <a:rPr lang="ar-SA" dirty="0" err="1"/>
              <a:t>واخرى</a:t>
            </a:r>
            <a:r>
              <a:rPr lang="ar-SA" dirty="0"/>
              <a:t> تعود </a:t>
            </a:r>
            <a:r>
              <a:rPr lang="ar-SA" dirty="0" err="1"/>
              <a:t>الى</a:t>
            </a:r>
            <a:r>
              <a:rPr lang="ar-SA" dirty="0"/>
              <a:t> العصر البابلي الحديث ( عصر </a:t>
            </a:r>
            <a:r>
              <a:rPr lang="ar-SA" dirty="0" err="1"/>
              <a:t>نبوخذنصر</a:t>
            </a:r>
            <a:r>
              <a:rPr lang="ar-SA" dirty="0"/>
              <a:t> الثاني )</a:t>
            </a:r>
            <a:endParaRPr lang="en-US" dirty="0"/>
          </a:p>
          <a:p>
            <a:r>
              <a:rPr lang="en-US" b="1" dirty="0"/>
              <a:t> </a:t>
            </a:r>
            <a:endParaRPr lang="en-US" dirty="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SA" b="1" dirty="0"/>
              <a:t>- حقوق الإنسان في حضارة وادي النيل :</a:t>
            </a:r>
            <a:endParaRPr lang="en-US" dirty="0"/>
          </a:p>
          <a:p>
            <a:r>
              <a:rPr lang="ar-SA" dirty="0"/>
              <a:t>لم تعرف حضارة وادي النيل </a:t>
            </a:r>
            <a:r>
              <a:rPr lang="ar-SA" dirty="0" err="1"/>
              <a:t>او</a:t>
            </a:r>
            <a:r>
              <a:rPr lang="ar-SA" dirty="0"/>
              <a:t> مصر الفرعونية تلك الحقوق والممارسات </a:t>
            </a:r>
            <a:r>
              <a:rPr lang="ar-SA" dirty="0" err="1"/>
              <a:t>الانسانية</a:t>
            </a:r>
            <a:r>
              <a:rPr lang="ar-SA" dirty="0"/>
              <a:t> حتى منتصف القرن الخامس قبل الميلاد , </a:t>
            </a:r>
            <a:r>
              <a:rPr lang="ar-SA" dirty="0" err="1"/>
              <a:t>اذ</a:t>
            </a:r>
            <a:r>
              <a:rPr lang="ar-SA" dirty="0"/>
              <a:t> كان فرعون مصر يعد نفسه اله مطلق في الحكم وهو وحده مصدر التشريع والعدالة ويمثل كل السلطات </a:t>
            </a:r>
            <a:r>
              <a:rPr lang="ar-SA" dirty="0" err="1"/>
              <a:t>الادارية</a:t>
            </a:r>
            <a:r>
              <a:rPr lang="ar-SA" dirty="0"/>
              <a:t> والتشريعية والقضائية والتي بموجبها سارت </a:t>
            </a:r>
            <a:r>
              <a:rPr lang="ar-SA" dirty="0" err="1"/>
              <a:t>امور</a:t>
            </a:r>
            <a:r>
              <a:rPr lang="ar-SA" dirty="0"/>
              <a:t> التنظيم السياسي في المجتمع الفرعوني </a:t>
            </a:r>
            <a:r>
              <a:rPr lang="ar-SA" dirty="0" err="1"/>
              <a:t>انذاك</a:t>
            </a:r>
            <a:r>
              <a:rPr lang="ar-SA" dirty="0"/>
              <a:t> . كما </a:t>
            </a:r>
            <a:r>
              <a:rPr lang="ar-SA" dirty="0" err="1"/>
              <a:t>ان</a:t>
            </a:r>
            <a:r>
              <a:rPr lang="ar-SA" dirty="0"/>
              <a:t> مصر القديمة كانت تتمتع بمظاهر التحضر الاجتماعي في كل جوانب الحياة , ففي مجال </a:t>
            </a:r>
            <a:r>
              <a:rPr lang="ar-SA" dirty="0" err="1"/>
              <a:t>الاحوال</a:t>
            </a:r>
            <a:r>
              <a:rPr lang="ar-SA" dirty="0"/>
              <a:t> الشخصية كانت العائلة تحكم بمجموعة من </a:t>
            </a:r>
            <a:r>
              <a:rPr lang="ar-SA" dirty="0" err="1"/>
              <a:t>الاعراف</a:t>
            </a:r>
            <a:r>
              <a:rPr lang="ar-SA" dirty="0"/>
              <a:t> والتقاليد منها اقتصار الزوج على زوجة واحدة </a:t>
            </a:r>
            <a:r>
              <a:rPr lang="ar-SA" dirty="0" err="1"/>
              <a:t>واما</a:t>
            </a:r>
            <a:r>
              <a:rPr lang="ar-SA" dirty="0"/>
              <a:t> تعدد الزوجات فكان مقتصرا على العائلة المالكة وطبقة </a:t>
            </a:r>
            <a:r>
              <a:rPr lang="ar-SA" dirty="0" err="1"/>
              <a:t>الاشراف</a:t>
            </a:r>
            <a:r>
              <a:rPr lang="ar-SA" dirty="0"/>
              <a:t> والنبلاء .</a:t>
            </a:r>
            <a:endParaRPr lang="en-US" dirty="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55000" lnSpcReduction="20000"/>
          </a:bodyPr>
          <a:lstStyle/>
          <a:p>
            <a:r>
              <a:rPr lang="ar-SA" b="1" dirty="0"/>
              <a:t>- حقوق الإنسان في الحضارة الإغريقية: </a:t>
            </a:r>
            <a:endParaRPr lang="en-US" dirty="0"/>
          </a:p>
          <a:p>
            <a:r>
              <a:rPr lang="ar-SA" dirty="0"/>
              <a:t>ترتكز الحضارة اليونانية في تطورها التاريخي على" المدينة" (لذلك سميت بحضارة دولة المدينة) التي كانت تتمتع بسيادة مطلقة على الكائنات </a:t>
            </a:r>
            <a:r>
              <a:rPr lang="ar-SA" dirty="0" err="1"/>
              <a:t>و</a:t>
            </a:r>
            <a:r>
              <a:rPr lang="ar-SA" dirty="0"/>
              <a:t> الأشياء. وتستمد سيادتها من العادات التي تسمو </a:t>
            </a:r>
            <a:r>
              <a:rPr lang="ar-SA" dirty="0" err="1"/>
              <a:t>بالإحترام</a:t>
            </a:r>
            <a:r>
              <a:rPr lang="ar-SA" dirty="0"/>
              <a:t> الذي </a:t>
            </a:r>
            <a:r>
              <a:rPr lang="ar-SA" dirty="0" err="1"/>
              <a:t>توحيه</a:t>
            </a:r>
            <a:r>
              <a:rPr lang="ar-SA" dirty="0"/>
              <a:t> و النفوذ الذي تفرضه على كل الإرادات الفردية. و خاصية هذه المدينة اليونانية- أثينا </a:t>
            </a:r>
            <a:r>
              <a:rPr lang="ar-SA" dirty="0" err="1"/>
              <a:t>و</a:t>
            </a:r>
            <a:r>
              <a:rPr lang="ar-SA" dirty="0"/>
              <a:t> </a:t>
            </a:r>
            <a:r>
              <a:rPr lang="ar-SA" dirty="0" err="1"/>
              <a:t>اسبارطه</a:t>
            </a:r>
            <a:r>
              <a:rPr lang="ar-SA" dirty="0"/>
              <a:t>- هو أنها جمهورية ترفض الملكية الوراثية </a:t>
            </a:r>
            <a:r>
              <a:rPr lang="ar-SA" dirty="0" err="1"/>
              <a:t>و</a:t>
            </a:r>
            <a:r>
              <a:rPr lang="ar-SA" dirty="0"/>
              <a:t> تجهل معنى الحكم الفردي، فالجماعية في إدارة الشؤون العامة هي السمة السائدة.</a:t>
            </a:r>
            <a:endParaRPr lang="en-US" dirty="0"/>
          </a:p>
          <a:p>
            <a:r>
              <a:rPr lang="ar-SA" dirty="0"/>
              <a:t>إن التقسيم الطبقي لم يكن واحدا في كل المدن اليونانية فأما </a:t>
            </a:r>
            <a:r>
              <a:rPr lang="ar-SA" dirty="0" err="1"/>
              <a:t>اسبارطه</a:t>
            </a:r>
            <a:r>
              <a:rPr lang="ar-SA" dirty="0"/>
              <a:t> فقد تألفت من ثلاث طبقات: المواطنين </a:t>
            </a:r>
            <a:r>
              <a:rPr lang="ar-SA" dirty="0" err="1"/>
              <a:t>و</a:t>
            </a:r>
            <a:r>
              <a:rPr lang="ar-SA" dirty="0"/>
              <a:t> الطبقة الوسطى، الفلاحين </a:t>
            </a:r>
            <a:r>
              <a:rPr lang="ar-SA" dirty="0" err="1"/>
              <a:t>و</a:t>
            </a:r>
            <a:r>
              <a:rPr lang="ar-SA" dirty="0"/>
              <a:t> أما أثينا فعرفت طبقتين هما المواطنين </a:t>
            </a:r>
            <a:r>
              <a:rPr lang="ar-SA" dirty="0" err="1"/>
              <a:t>و</a:t>
            </a:r>
            <a:r>
              <a:rPr lang="ar-SA" dirty="0"/>
              <a:t> الأجانب.</a:t>
            </a:r>
            <a:endParaRPr lang="en-US" dirty="0"/>
          </a:p>
          <a:p>
            <a:r>
              <a:rPr lang="ar-SA" dirty="0"/>
              <a:t>لقد كان المواطنون في </a:t>
            </a:r>
            <a:r>
              <a:rPr lang="ar-SA" dirty="0" err="1"/>
              <a:t>اسبارطه</a:t>
            </a:r>
            <a:r>
              <a:rPr lang="ar-SA" dirty="0"/>
              <a:t> يخضعون منذ بلوغهم سن السابعة </a:t>
            </a:r>
            <a:r>
              <a:rPr lang="ar-SA" dirty="0" err="1"/>
              <a:t>و</a:t>
            </a:r>
            <a:r>
              <a:rPr lang="ar-SA" dirty="0"/>
              <a:t> حتى سن الرشد، لنظام خاص من التربية </a:t>
            </a:r>
            <a:r>
              <a:rPr lang="ar-SA" dirty="0" err="1"/>
              <a:t>و</a:t>
            </a:r>
            <a:r>
              <a:rPr lang="ar-SA" dirty="0"/>
              <a:t> التدريب العسكريين </a:t>
            </a:r>
            <a:r>
              <a:rPr lang="ar-SA" dirty="0" err="1"/>
              <a:t>و</a:t>
            </a:r>
            <a:r>
              <a:rPr lang="ar-SA" dirty="0"/>
              <a:t> يبقون في خدمة المدينة كجنود حتى سن الثلاثين </a:t>
            </a:r>
            <a:r>
              <a:rPr lang="ar-SA" dirty="0" err="1"/>
              <a:t>و</a:t>
            </a:r>
            <a:r>
              <a:rPr lang="ar-SA" dirty="0"/>
              <a:t> بعد هذا العمر </a:t>
            </a:r>
            <a:r>
              <a:rPr lang="ar-SA" dirty="0" err="1"/>
              <a:t>و</a:t>
            </a:r>
            <a:r>
              <a:rPr lang="ar-SA" dirty="0"/>
              <a:t> حتى الستين يتحولون إلى فرقة </a:t>
            </a:r>
            <a:r>
              <a:rPr lang="ar-SA" dirty="0" err="1"/>
              <a:t>الإحتياط</a:t>
            </a:r>
            <a:r>
              <a:rPr lang="ar-SA" dirty="0"/>
              <a:t> التي تهب لحمل السلاح دفاعا عن المدينة كلما هددها خطر خارجي أو داخلي </a:t>
            </a:r>
            <a:r>
              <a:rPr lang="ar-SA" dirty="0" err="1"/>
              <a:t>و</a:t>
            </a:r>
            <a:r>
              <a:rPr lang="ar-SA" dirty="0"/>
              <a:t> تعيش هذه الطبقة من ريع أراضيها التي يقوم العبيد بزراعتها.</a:t>
            </a:r>
            <a:endParaRPr lang="en-US" dirty="0"/>
          </a:p>
          <a:p>
            <a:r>
              <a:rPr lang="ar-SA" dirty="0"/>
              <a:t>هذه الدولة-المدينة التي كانت تحرم مواطنيها من حريتهم الجسدية </a:t>
            </a:r>
            <a:r>
              <a:rPr lang="ar-SA" dirty="0" err="1"/>
              <a:t>و</a:t>
            </a:r>
            <a:r>
              <a:rPr lang="ar-SA" dirty="0"/>
              <a:t> الفكرية </a:t>
            </a:r>
            <a:r>
              <a:rPr lang="ar-SA" dirty="0" err="1"/>
              <a:t>و</a:t>
            </a:r>
            <a:r>
              <a:rPr lang="ar-SA" dirty="0"/>
              <a:t> هم أطفالا كانت تمنحهم من جهة أخرى </a:t>
            </a:r>
            <a:r>
              <a:rPr lang="ar-SA" dirty="0" err="1"/>
              <a:t>إمتيازات</a:t>
            </a:r>
            <a:r>
              <a:rPr lang="ar-SA" dirty="0"/>
              <a:t> خاصة فالوظائف الأساسية: التشريعية </a:t>
            </a:r>
            <a:r>
              <a:rPr lang="ar-SA" dirty="0" err="1"/>
              <a:t>و</a:t>
            </a:r>
            <a:r>
              <a:rPr lang="ar-SA" dirty="0"/>
              <a:t> السياسية </a:t>
            </a:r>
            <a:r>
              <a:rPr lang="ar-SA" dirty="0" err="1"/>
              <a:t>و</a:t>
            </a:r>
            <a:r>
              <a:rPr lang="ar-SA" dirty="0"/>
              <a:t> </a:t>
            </a:r>
            <a:r>
              <a:rPr lang="ar-SA" dirty="0" err="1"/>
              <a:t>الإهتمام</a:t>
            </a:r>
            <a:r>
              <a:rPr lang="ar-SA" dirty="0"/>
              <a:t> بشؤون العامة هي من حقهم لوحدهم دون الطبقات الأخرى. </a:t>
            </a:r>
            <a:endParaRPr lang="en-US" dirty="0"/>
          </a:p>
          <a:p>
            <a:r>
              <a:rPr lang="ar-SA" dirty="0"/>
              <a:t>أما الطبقة الوسطى التي كانت تنعم بالحرية الكاملة في ميدان النشاط </a:t>
            </a:r>
            <a:r>
              <a:rPr lang="ar-SA" dirty="0" err="1"/>
              <a:t>الإقتصادي</a:t>
            </a:r>
            <a:r>
              <a:rPr lang="ar-SA" dirty="0"/>
              <a:t> لم يكن لها الحق في التعاطي بالشؤون السياسية العامة.</a:t>
            </a:r>
            <a:endParaRPr lang="en-US" dirty="0"/>
          </a:p>
          <a:p>
            <a:r>
              <a:rPr lang="ar-SA" dirty="0"/>
              <a:t> </a:t>
            </a:r>
            <a:endParaRPr lang="en-US" dirty="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ar-SA" dirty="0"/>
              <a:t>أما طبقة الفلاحين فكانت أقرب في وجودها إلى طبقة العبيد منها إلى طبقة المواطنين العاديين وكل ما يفرقها في وجودها عن الرقيق هو </a:t>
            </a:r>
            <a:r>
              <a:rPr lang="ar-SA" dirty="0" err="1"/>
              <a:t>إسمها</a:t>
            </a:r>
            <a:r>
              <a:rPr lang="ar-SA" dirty="0"/>
              <a:t> و انتماؤها إلى </a:t>
            </a:r>
            <a:r>
              <a:rPr lang="ar-SA" dirty="0" err="1"/>
              <a:t>مواطنية</a:t>
            </a:r>
            <a:r>
              <a:rPr lang="ar-SA" dirty="0"/>
              <a:t> المدينة من الناحية الحقوقية. أما في أثينا فكان الوضع مختلفا، فالمواطنون الأصليون كانوا يتمتعون بكامل حقوقهم السياسية </a:t>
            </a:r>
            <a:r>
              <a:rPr lang="ar-SA" dirty="0" err="1"/>
              <a:t>و</a:t>
            </a:r>
            <a:r>
              <a:rPr lang="ar-SA" dirty="0"/>
              <a:t> المدنية </a:t>
            </a:r>
            <a:r>
              <a:rPr lang="ar-SA" dirty="0" err="1"/>
              <a:t>ابتداءا</a:t>
            </a:r>
            <a:r>
              <a:rPr lang="ar-SA" dirty="0"/>
              <a:t> من سن الرشد حيث يسمح لهم بالمساهمة المباشرة في شؤون المدينة. وهم لا يخضعون في تربيتهم لأي توجيه مسبق، وليس هناك تمييز بين فرد </a:t>
            </a:r>
            <a:r>
              <a:rPr lang="ar-SA" dirty="0" err="1"/>
              <a:t>و</a:t>
            </a:r>
            <a:r>
              <a:rPr lang="ar-SA" dirty="0"/>
              <a:t> آخر في الحقوق فهم جميعهم أعضاء أصليون في المجلس يعبرون عن آرائهم بحرية </a:t>
            </a:r>
            <a:r>
              <a:rPr lang="ar-SA" dirty="0" err="1"/>
              <a:t>و</a:t>
            </a:r>
            <a:r>
              <a:rPr lang="ar-SA" dirty="0"/>
              <a:t> مساواة.</a:t>
            </a:r>
            <a:endParaRPr lang="en-US" dirty="0"/>
          </a:p>
          <a:p>
            <a:r>
              <a:rPr lang="ar-SA" dirty="0"/>
              <a:t>أما الأجانب فيتألفون من الأحرار غير العبيد الذين استطاعوا إيجاد كفيل أثيني كي يسمح لهم بالعيش داخل المدينة، </a:t>
            </a:r>
            <a:r>
              <a:rPr lang="ar-SA" dirty="0" err="1"/>
              <a:t>و</a:t>
            </a:r>
            <a:r>
              <a:rPr lang="ar-SA" dirty="0"/>
              <a:t> من لم يكن يتمتع بحماية مواطن أثيني كان يعرض نفسه </a:t>
            </a:r>
            <a:r>
              <a:rPr lang="ar-SA" dirty="0" err="1"/>
              <a:t>للإمتلاك</a:t>
            </a:r>
            <a:r>
              <a:rPr lang="ar-SA" dirty="0"/>
              <a:t> من قبل الآخرين أو للبيع كرقيق </a:t>
            </a:r>
            <a:r>
              <a:rPr lang="ar-SA" dirty="0" err="1"/>
              <a:t>و</a:t>
            </a:r>
            <a:r>
              <a:rPr lang="ar-SA" dirty="0"/>
              <a:t> كان يسمح لهؤلاء الأحرار بممارسة بعض المهن الحرة </a:t>
            </a:r>
            <a:r>
              <a:rPr lang="ar-SA" dirty="0" err="1"/>
              <a:t>و</a:t>
            </a:r>
            <a:r>
              <a:rPr lang="ar-SA" dirty="0"/>
              <a:t> التجارة </a:t>
            </a:r>
            <a:r>
              <a:rPr lang="ar-SA" dirty="0" err="1"/>
              <a:t>و</a:t>
            </a:r>
            <a:r>
              <a:rPr lang="ar-SA" dirty="0"/>
              <a:t> غيرها.</a:t>
            </a:r>
            <a:endParaRPr lang="en-US" dirty="0"/>
          </a:p>
          <a:p>
            <a:r>
              <a:rPr lang="ar-SA" dirty="0"/>
              <a:t>أثينا الديمقراطية لم تلغي الرق، </a:t>
            </a:r>
            <a:r>
              <a:rPr lang="ar-SA" dirty="0" err="1"/>
              <a:t>و</a:t>
            </a:r>
            <a:r>
              <a:rPr lang="ar-SA" dirty="0"/>
              <a:t> كذا </a:t>
            </a:r>
            <a:r>
              <a:rPr lang="ar-SA" dirty="0" err="1"/>
              <a:t>اسبارطه</a:t>
            </a:r>
            <a:r>
              <a:rPr lang="ar-SA" dirty="0"/>
              <a:t> التي كانت ترى فيه وسيلة </a:t>
            </a:r>
            <a:r>
              <a:rPr lang="ar-SA" dirty="0" err="1"/>
              <a:t>لإزدهار</a:t>
            </a:r>
            <a:r>
              <a:rPr lang="ar-SA" dirty="0"/>
              <a:t> المجتمع فالمواطنون الأصليون مهتمون بالقضايا السياسية التي لا تسمح لهم بتعاطي الأعمال اليدوية، لذا فهم بحاجة للعبيد </a:t>
            </a:r>
            <a:r>
              <a:rPr lang="ar-SA" dirty="0" err="1"/>
              <a:t>و</a:t>
            </a:r>
            <a:r>
              <a:rPr lang="ar-SA" dirty="0"/>
              <a:t> الرقيق لتأدية هذه الأعمال، وقد كان بإمكان هؤلاء العبيد استرداد حريتهم بموجب وصية من أسيادهم، أو عن طريق شراء هذه الحرية أو بقرار من الدولة على خدمات قدموها لها، أو لضمهم إلى الجيش كجنود، إلا أنهم </a:t>
            </a:r>
            <a:r>
              <a:rPr lang="ar-SA" dirty="0" err="1"/>
              <a:t>و</a:t>
            </a:r>
            <a:r>
              <a:rPr lang="ar-SA" dirty="0"/>
              <a:t> في كل الأحوال عليهم البقاء مرتبطين بأسيادهم حتى في مرحلة </a:t>
            </a:r>
            <a:r>
              <a:rPr lang="ar-SA" dirty="0" err="1"/>
              <a:t>انعتاقهم</a:t>
            </a:r>
            <a:r>
              <a:rPr lang="ar-SA" dirty="0"/>
              <a:t> من العبودية.</a:t>
            </a:r>
            <a:endParaRPr lang="en-US" dirty="0"/>
          </a:p>
          <a:p>
            <a:r>
              <a:rPr lang="ar-SA" b="1" dirty="0"/>
              <a:t> </a:t>
            </a:r>
            <a:endParaRPr lang="en-US" b="1" u="sng" dirty="0"/>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SA" b="1" dirty="0"/>
              <a:t>الحضارة الرومانية</a:t>
            </a:r>
            <a:endParaRPr lang="en-US" b="1" u="sng" dirty="0"/>
          </a:p>
          <a:p>
            <a:r>
              <a:rPr lang="ar-SA" b="1" dirty="0"/>
              <a:t>   يؤرخ للحضارة الرومانية أنها استمرت منذ تأسيس مدينة روما في القرن الثامن قبل الميلاد إلى القرن السادس بعد الميلاد، ولم يكن واقع الحرية وعلاقة الفرد بالسلطات، يتصف بالثبات في هذه الحضارة، ويلاحظ وجود ظواهر مشتركة لها مع الحضارة </a:t>
            </a:r>
            <a:r>
              <a:rPr lang="ar-SA" b="1" dirty="0" err="1"/>
              <a:t>الاغريقية</a:t>
            </a:r>
            <a:r>
              <a:rPr lang="ar-SA" b="1" dirty="0"/>
              <a:t>، فقد كان للعائلة رئيس يملك سلطة مطلقة على الأشخاص والممتلكات ووجود نظام للطبقات، وكان التفاوت في الحقوق والواجبات بين الأفراد والطبقات هو الطابع المميز للمجتمع الروماني. </a:t>
            </a:r>
            <a:endParaRPr lang="en-US" b="1" u="sng" dirty="0"/>
          </a:p>
          <a:p>
            <a:r>
              <a:rPr lang="ar-SA" b="1" dirty="0"/>
              <a:t>  وقد وصفت الحضارة الرومانية بالقوة، وأنها حضارة عسكرية وقانونية،إذ تعددت ولاياتها، وكذلك الشعوب التي كانت تحت سيطرتها، وقد رافق ذلك تمييز بين المواطن الروماني وغيره من رعايا </a:t>
            </a:r>
            <a:r>
              <a:rPr lang="ar-SA" b="1" dirty="0" err="1"/>
              <a:t>الامبراطورية</a:t>
            </a:r>
            <a:r>
              <a:rPr lang="ar-SA" b="1" dirty="0"/>
              <a:t>، إذ كان قانون روما القديمة يضمن حق المواطن الروماني دون حق الأجنبي أو العبد، وهو ما يتنافى مع مبدأ المساواة أمام القانون.وقد وضع </a:t>
            </a:r>
            <a:r>
              <a:rPr lang="ar-SA" b="1" dirty="0" err="1"/>
              <a:t>الامبراطور</a:t>
            </a:r>
            <a:r>
              <a:rPr lang="ar-SA" b="1" dirty="0"/>
              <a:t> الروماني  حدا لهذا التميز منح بموجبه رعايا الإمبراطورية كافة صفة المواطن </a:t>
            </a:r>
            <a:r>
              <a:rPr lang="ar-SA" b="1" dirty="0" err="1"/>
              <a:t>واخضعهم</a:t>
            </a:r>
            <a:r>
              <a:rPr lang="ar-SA" b="1" dirty="0"/>
              <a:t> لقانون موحد يستند إلى جميع </a:t>
            </a:r>
            <a:r>
              <a:rPr lang="ar-SA" b="1" dirty="0" err="1"/>
              <a:t>الاعراف</a:t>
            </a:r>
            <a:r>
              <a:rPr lang="ar-SA" b="1" dirty="0"/>
              <a:t> وقواعد العدالة، ويرتكز على فكرة القانون الطبيعي التي أبرز معانيها المفكر الروماني </a:t>
            </a:r>
            <a:r>
              <a:rPr lang="ar-SA" b="1" dirty="0" err="1"/>
              <a:t>شيشرون</a:t>
            </a:r>
            <a:r>
              <a:rPr lang="ar-SA" b="1" dirty="0"/>
              <a:t> ،وأكد في إطارها إزالة الفوارق التي تتعلق باللغة أو العقيدة أو العرق، وأكد كذلك حرية الإنسان الذاتية المستقلة عن المجتمع. </a:t>
            </a:r>
            <a:endParaRPr lang="en-US" b="1" u="sng"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1762</Words>
  <Application>Microsoft Office PowerPoint</Application>
  <PresentationFormat>عرض على الشاشة (3:4)‏</PresentationFormat>
  <Paragraphs>47</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سمة Office</vt:lpstr>
      <vt:lpstr>التطور التاريخي لحقوق الإنسان</vt:lpstr>
      <vt:lpstr>الشريحة 2</vt:lpstr>
      <vt:lpstr>  حقوق الإنسان في الحضارات  القديمة:   </vt:lpstr>
      <vt:lpstr>الشريحة 4</vt:lpstr>
      <vt:lpstr>الشريحة 5</vt:lpstr>
      <vt:lpstr>الشريحة 6</vt:lpstr>
      <vt:lpstr>الشريحة 7</vt:lpstr>
      <vt:lpstr>الشريحة 8</vt:lpstr>
      <vt:lpstr>الشريحة 9</vt:lpstr>
      <vt:lpstr>الشريحة 10</vt:lpstr>
      <vt:lpstr> تطور حقوق الانسان في اوربا </vt:lpstr>
      <vt:lpstr>الشريحة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التطور التاريخي لحقوق الإنسان</dc:title>
  <dc:creator>hp</dc:creator>
  <cp:lastModifiedBy>hp</cp:lastModifiedBy>
  <cp:revision>1</cp:revision>
  <dcterms:created xsi:type="dcterms:W3CDTF">2018-12-09T18:20:28Z</dcterms:created>
  <dcterms:modified xsi:type="dcterms:W3CDTF">2018-12-09T18:45:33Z</dcterms:modified>
</cp:coreProperties>
</file>