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CBA9CB8-E018-4847-BD37-CADEF949A5E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BA9CB8-E018-4847-BD37-CADEF949A5E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BA9CB8-E018-4847-BD37-CADEF949A5E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BA9CB8-E018-4847-BD37-CADEF949A5E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BA9CB8-E018-4847-BD37-CADEF949A5E7}" type="datetimeFigureOut">
              <a:rPr lang="ar-IQ" smtClean="0"/>
              <a:t>01/04/1440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CBA9CB8-E018-4847-BD37-CADEF949A5E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CBA9CB8-E018-4847-BD37-CADEF949A5E7}" type="datetimeFigureOut">
              <a:rPr lang="ar-IQ" smtClean="0"/>
              <a:t>01/04/1440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CBA9CB8-E018-4847-BD37-CADEF949A5E7}" type="datetimeFigureOut">
              <a:rPr lang="ar-IQ" smtClean="0"/>
              <a:t>01/04/1440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BA9CB8-E018-4847-BD37-CADEF949A5E7}" type="datetimeFigureOut">
              <a:rPr lang="ar-IQ" smtClean="0"/>
              <a:t>01/04/1440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BA9CB8-E018-4847-BD37-CADEF949A5E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BA9CB8-E018-4847-BD37-CADEF949A5E7}" type="datetimeFigureOut">
              <a:rPr lang="ar-IQ" smtClean="0"/>
              <a:t>01/04/1440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BF8D05-AEE2-43DD-AD10-8B8942606137}"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BA9CB8-E018-4847-BD37-CADEF949A5E7}" type="datetimeFigureOut">
              <a:rPr lang="ar-IQ" smtClean="0"/>
              <a:t>01/04/1440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BF8D05-AEE2-43DD-AD10-8B8942606137}"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المصادر الدولية لحقوق </a:t>
            </a:r>
            <a:r>
              <a:rPr lang="ar-SA" b="1" dirty="0" err="1"/>
              <a:t>الانسان</a:t>
            </a:r>
            <a:r>
              <a:rPr lang="en-US" b="1" dirty="0"/>
              <a:t> :</a:t>
            </a:r>
            <a:endParaRPr lang="ar-IQ" dirty="0"/>
          </a:p>
        </p:txBody>
      </p:sp>
      <p:sp>
        <p:nvSpPr>
          <p:cNvPr id="3" name="عنوان فرعي 2"/>
          <p:cNvSpPr>
            <a:spLocks noGrp="1"/>
          </p:cNvSpPr>
          <p:nvPr>
            <p:ph type="subTitle" idx="1"/>
          </p:nvPr>
        </p:nvSpPr>
        <p:spPr/>
        <p:txBody>
          <a:bodyPr/>
          <a:lstStyle/>
          <a:p>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SA" dirty="0"/>
              <a:t>1 </a:t>
            </a:r>
            <a:r>
              <a:rPr lang="en-US" dirty="0"/>
              <a:t>- </a:t>
            </a:r>
            <a:r>
              <a:rPr lang="ar-SA" dirty="0"/>
              <a:t>المواثيق العالمية</a:t>
            </a:r>
            <a:r>
              <a:rPr lang="en-US" dirty="0"/>
              <a:t>"</a:t>
            </a:r>
            <a:r>
              <a:rPr lang="ar-SA" dirty="0"/>
              <a:t>المواثيق العالمية هي التي تتسع دائرة خطابها لتشمل الأسرة الإنسانية الدولية بأسرها دون أن تتقيد بإقليم محدد أو بجماعة بعينها. والأمثلة الظاهرة على هذه المواثيق ما صدر عن منظمة الأمم المتحدة من إعلانات واتفاقات وعهود لحماية وتطوير حقوق الإنسان، بدءا من ميثاق الأمم المتحدة ثم الإعلان العالمي لحقوق الإنسان ،ثم العهدين الدوليين للحقوق المدنية والسياسية والحقوق الاقتصادية والاجتماعية والثقافية، حتى اتفاقية إزالة كافة أشكال التميز ضد المرأة واتفاقية حقوق الطفل وما سبق وتلا ذلك من اتفاقات وإعلانات</a:t>
            </a:r>
            <a:r>
              <a:rPr lang="en-US" dirty="0"/>
              <a:t>.</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IQ" dirty="0"/>
              <a:t>2</a:t>
            </a:r>
            <a:r>
              <a:rPr lang="en-US" dirty="0"/>
              <a:t>-  </a:t>
            </a:r>
            <a:r>
              <a:rPr lang="ar-SA" dirty="0"/>
              <a:t>المواثيق الإقليمية</a:t>
            </a:r>
            <a:r>
              <a:rPr lang="en-US" dirty="0"/>
              <a:t> :</a:t>
            </a:r>
            <a:r>
              <a:rPr lang="ar-SA" dirty="0"/>
              <a:t>المواثيق الإقليمية لحقوق الإنسان هي تلك التي تخاطب نطاقا إقليميا محددا أو مجموعة جغرافية خاصة غالبا ما يجمعها جامع ثقافي متميز</a:t>
            </a:r>
            <a:r>
              <a:rPr lang="en-US" dirty="0"/>
              <a:t>.</a:t>
            </a:r>
          </a:p>
          <a:p>
            <a:r>
              <a:rPr lang="en-US" dirty="0"/>
              <a:t> </a:t>
            </a:r>
            <a:r>
              <a:rPr lang="ar-SA" dirty="0"/>
              <a:t>وهناك أسباب عدة تبرر لجوء الجماعات الإقليمية إلى التنظيم القانوني الدولي لمسائل حقوق الإنسان : منها رغبة المجموعات الإقليمية في التأكيد على الحقوق المنصوص عليها في المواثيق العالمية وإكسابها طابعا إلزاميا إقليميا أكثر إلزامية مما هو منصوص عليه في المواثيق الدولية، ومنها تضمين المواثيق الإقليمية حقوقا جديدة لم تتضمنها المواثيق العالمية استجابة لاعتبارات الخصوصية الثقافية الإقليمية، ومنها رغبة المجموعة الإقليمية في وضع آليات للرقابة أكثر فعالية على المستوى الإقليمي </a:t>
            </a:r>
            <a:r>
              <a:rPr lang="ar-SA" dirty="0" err="1"/>
              <a:t>وتنص</a:t>
            </a:r>
            <a:r>
              <a:rPr lang="ar-SA" dirty="0"/>
              <a:t> هذه المواثيق على مبادئ حقوق الإنسان محل الحماية التي تتفق في مجملها مع المبادئ والمعايير الدولية وإن عكست خصوصية كل مجموعة</a:t>
            </a:r>
            <a:r>
              <a:rPr lang="en-US" dirty="0"/>
              <a:t> </a:t>
            </a:r>
            <a:r>
              <a:rPr lang="ar-SA" dirty="0"/>
              <a:t>إقليمية بالتركيز على أنواع معينة من الحقوق. كما </a:t>
            </a:r>
            <a:r>
              <a:rPr lang="ar-SA" dirty="0" err="1"/>
              <a:t>تنص</a:t>
            </a:r>
            <a:r>
              <a:rPr lang="ar-SA" dirty="0"/>
              <a:t> أيضا التي تتبع للتعامل مع انتهاكات حقوق الإنسان في الدول المعنية</a:t>
            </a:r>
            <a:r>
              <a:rPr lang="en-US" dirty="0"/>
              <a:t> </a:t>
            </a:r>
            <a:r>
              <a:rPr lang="ar-SA" dirty="0"/>
              <a:t> والمختصة بحقوق </a:t>
            </a:r>
            <a:r>
              <a:rPr lang="ar-SA" dirty="0" err="1"/>
              <a:t>الانسان</a:t>
            </a:r>
            <a:r>
              <a:rPr lang="en-US" dirty="0"/>
              <a:t>.</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77500" lnSpcReduction="20000"/>
          </a:bodyPr>
          <a:lstStyle/>
          <a:p>
            <a:r>
              <a:rPr lang="ar-SA" dirty="0"/>
              <a:t>أولا - المصدر الدولي: وينقسم بدوره إلى مصدر عالمي ومصدر إقليمي</a:t>
            </a:r>
            <a:r>
              <a:rPr lang="en-US" dirty="0"/>
              <a:t>.</a:t>
            </a:r>
          </a:p>
          <a:p>
            <a:r>
              <a:rPr lang="ar-SA" dirty="0"/>
              <a:t>1 </a:t>
            </a:r>
            <a:r>
              <a:rPr lang="en-US" dirty="0"/>
              <a:t>- </a:t>
            </a:r>
            <a:r>
              <a:rPr lang="ar-SA" dirty="0"/>
              <a:t>المصدر العالمي: يشمل المواثيق الدولية العالمية المنشأ والتطبيق. وتنقسم بدورها إلى مواثيق عامة ومواثيق خاصة</a:t>
            </a:r>
            <a:r>
              <a:rPr lang="en-US" dirty="0"/>
              <a:t>.</a:t>
            </a:r>
          </a:p>
          <a:p>
            <a:r>
              <a:rPr lang="ar-SA" dirty="0"/>
              <a:t>أ - المواثيق العامة: وهي تكفل كل أو معظم حقوق </a:t>
            </a:r>
            <a:r>
              <a:rPr lang="ar-SA" dirty="0" err="1"/>
              <a:t>الانسان</a:t>
            </a:r>
            <a:r>
              <a:rPr lang="ar-SA" dirty="0"/>
              <a:t> وتعتبر بمثابة الشرعة العامة للحقوق الإنسانية. ويدخل في هذه المواثيق: ميثاق الأمم المتحدة ، والعهد الدولي للحقوق الاقتصادية والاجتماعية والثقافية ، والعهد الدولي للحقوق المدنية والسياسية للعام</a:t>
            </a:r>
            <a:r>
              <a:rPr lang="en-US" dirty="0"/>
              <a:t>.</a:t>
            </a:r>
          </a:p>
          <a:p>
            <a:r>
              <a:rPr lang="ar-SA" dirty="0"/>
              <a:t>ب- المواثيق الخاصة: وهي تختص بإنسان معين كالمرأة والطفل والشيخ والمعوق والمتخلف عقليا واللاجئ... </a:t>
            </a:r>
            <a:r>
              <a:rPr lang="ar-SA" dirty="0" err="1"/>
              <a:t>إلخ</a:t>
            </a:r>
            <a:r>
              <a:rPr lang="ar-SA" dirty="0"/>
              <a:t>، أو تختص بحق محدد مثل اتفاقات العمل ومنع الرق والسخرة والتعذيب... </a:t>
            </a:r>
            <a:r>
              <a:rPr lang="ar-SA" dirty="0" err="1"/>
              <a:t>إلخ</a:t>
            </a:r>
            <a:r>
              <a:rPr lang="ar-SA" dirty="0"/>
              <a:t>، أو تسري في حالات محددة كاتفاقات الحقوق </a:t>
            </a:r>
            <a:r>
              <a:rPr lang="ar-SA" dirty="0" err="1"/>
              <a:t>الانسانية</a:t>
            </a:r>
            <a:r>
              <a:rPr lang="ar-SA" dirty="0"/>
              <a:t> أثناء النزاعات المسلحة دولية كانت أو </a:t>
            </a:r>
            <a:r>
              <a:rPr lang="ar-SA" dirty="0" err="1"/>
              <a:t>اهلية</a:t>
            </a:r>
            <a:r>
              <a:rPr lang="en-US" dirty="0"/>
              <a:t>.</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2 </a:t>
            </a:r>
            <a:r>
              <a:rPr lang="en-US" dirty="0"/>
              <a:t>- </a:t>
            </a:r>
            <a:r>
              <a:rPr lang="ar-SA" dirty="0"/>
              <a:t>المصدر </a:t>
            </a:r>
            <a:r>
              <a:rPr lang="ar-SA" dirty="0" err="1"/>
              <a:t>الاقليمي</a:t>
            </a:r>
            <a:r>
              <a:rPr lang="ar-SA" dirty="0"/>
              <a:t>: ويشمل مواثيق حقوق </a:t>
            </a:r>
            <a:r>
              <a:rPr lang="ar-SA" dirty="0" err="1"/>
              <a:t>الانسان</a:t>
            </a:r>
            <a:r>
              <a:rPr lang="ar-SA" dirty="0"/>
              <a:t> في المنظمات الدولية </a:t>
            </a:r>
            <a:r>
              <a:rPr lang="ar-SA" dirty="0" err="1"/>
              <a:t>الاقليمية</a:t>
            </a:r>
            <a:r>
              <a:rPr lang="ar-SA" dirty="0"/>
              <a:t> </a:t>
            </a:r>
            <a:r>
              <a:rPr lang="ar-SA" dirty="0" err="1"/>
              <a:t>او</a:t>
            </a:r>
            <a:r>
              <a:rPr lang="ar-SA" dirty="0"/>
              <a:t> المواثيق التي تطبق تطبيقا </a:t>
            </a:r>
            <a:r>
              <a:rPr lang="ar-SA" dirty="0" err="1"/>
              <a:t>اقليميا</a:t>
            </a:r>
            <a:r>
              <a:rPr lang="ar-SA" dirty="0"/>
              <a:t> مثل مواثيق حقوق </a:t>
            </a:r>
            <a:r>
              <a:rPr lang="ar-SA" dirty="0" err="1"/>
              <a:t>الانسان</a:t>
            </a:r>
            <a:r>
              <a:rPr lang="ar-SA" dirty="0"/>
              <a:t> لدول مجلس </a:t>
            </a:r>
            <a:r>
              <a:rPr lang="ar-SA" dirty="0" err="1"/>
              <a:t>اوروبا</a:t>
            </a:r>
            <a:r>
              <a:rPr lang="ar-SA" dirty="0"/>
              <a:t> ومنظمة الدول </a:t>
            </a:r>
            <a:r>
              <a:rPr lang="ar-SA" dirty="0" err="1"/>
              <a:t>الاميركية</a:t>
            </a:r>
            <a:r>
              <a:rPr lang="ar-SA" dirty="0"/>
              <a:t> ومنظمة الوحدة </a:t>
            </a:r>
            <a:r>
              <a:rPr lang="ar-SA" dirty="0" err="1"/>
              <a:t>الافريقية</a:t>
            </a:r>
            <a:r>
              <a:rPr lang="ar-SA" dirty="0"/>
              <a:t> وجامعة الدول العربية</a:t>
            </a:r>
            <a:r>
              <a:rPr lang="en-US" dirty="0"/>
              <a:t>.</a:t>
            </a:r>
          </a:p>
          <a:p>
            <a:r>
              <a:rPr lang="ar-SA" dirty="0"/>
              <a:t>ثانيا - المصدر الوطني: ويشمل الدساتير والتشريعات الوطنية التي تتضمن نصوصا تكفل حقوق </a:t>
            </a:r>
            <a:r>
              <a:rPr lang="ar-SA" dirty="0" err="1"/>
              <a:t>الانسان</a:t>
            </a:r>
            <a:r>
              <a:rPr lang="en-US" dirty="0"/>
              <a:t>.</a:t>
            </a:r>
          </a:p>
          <a:p>
            <a:r>
              <a:rPr lang="ar-SA" dirty="0"/>
              <a:t>ثالثا - المصدر الديني: وهو مصدر </a:t>
            </a:r>
            <a:r>
              <a:rPr lang="ar-SA" dirty="0" err="1"/>
              <a:t>اساسي</a:t>
            </a:r>
            <a:r>
              <a:rPr lang="ar-SA" dirty="0"/>
              <a:t> في الدول </a:t>
            </a:r>
            <a:r>
              <a:rPr lang="ar-SA" dirty="0" err="1"/>
              <a:t>الاسلامية</a:t>
            </a:r>
            <a:r>
              <a:rPr lang="ar-SA" dirty="0"/>
              <a:t> التي تعتبر الشريعة </a:t>
            </a:r>
            <a:r>
              <a:rPr lang="ar-SA" dirty="0" err="1"/>
              <a:t>الاسلامية</a:t>
            </a:r>
            <a:r>
              <a:rPr lang="ar-SA" dirty="0"/>
              <a:t> المصدر الرئيسي دستوريا وتشريعيا. ثم هو مصدر احتياطي في الدول التي تلجأ إلى الشريعة </a:t>
            </a:r>
            <a:r>
              <a:rPr lang="ar-SA" dirty="0" err="1"/>
              <a:t>الاسلامية</a:t>
            </a:r>
            <a:r>
              <a:rPr lang="ar-SA" dirty="0"/>
              <a:t> بعد استنفاد الوسائل التشريعية</a:t>
            </a:r>
            <a:endParaRPr lang="en-US"/>
          </a:p>
          <a:p>
            <a:endParaRPr lang="ar-IQ"/>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329</Words>
  <Application>Microsoft Office PowerPoint</Application>
  <PresentationFormat>عرض على الشاشة (3:4)‏</PresentationFormat>
  <Paragraphs>11</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سمة Office</vt:lpstr>
      <vt:lpstr>المصادر الدولية لحقوق الانسان :</vt:lpstr>
      <vt:lpstr>الشريحة 2</vt:lpstr>
      <vt:lpstr>الشريحة 3</vt:lpstr>
      <vt:lpstr>الشريحة 4</vt:lpstr>
      <vt:lpstr>الشريحة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المصادر الدولية لحقوق الانسان :</dc:title>
  <dc:creator>hp</dc:creator>
  <cp:lastModifiedBy>hp</cp:lastModifiedBy>
  <cp:revision>1</cp:revision>
  <dcterms:created xsi:type="dcterms:W3CDTF">2018-12-09T20:30:30Z</dcterms:created>
  <dcterms:modified xsi:type="dcterms:W3CDTF">2018-12-09T20:35:45Z</dcterms:modified>
</cp:coreProperties>
</file>