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5EA8B98-B940-45C9-9780-7F8BB9130BCB}"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E82042-483A-4307-A8A0-DCADCCBFC6A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EA8B98-B940-45C9-9780-7F8BB9130BCB}"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E82042-483A-4307-A8A0-DCADCCBFC6A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EA8B98-B940-45C9-9780-7F8BB9130BCB}"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E82042-483A-4307-A8A0-DCADCCBFC6A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EA8B98-B940-45C9-9780-7F8BB9130BCB}"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E82042-483A-4307-A8A0-DCADCCBFC6A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5EA8B98-B940-45C9-9780-7F8BB9130BCB}"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E82042-483A-4307-A8A0-DCADCCBFC6A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5EA8B98-B940-45C9-9780-7F8BB9130BCB}"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E82042-483A-4307-A8A0-DCADCCBFC6A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5EA8B98-B940-45C9-9780-7F8BB9130BCB}" type="datetimeFigureOut">
              <a:rPr lang="ar-IQ" smtClean="0"/>
              <a:t>01/04/1440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5E82042-483A-4307-A8A0-DCADCCBFC6A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5EA8B98-B940-45C9-9780-7F8BB9130BCB}" type="datetimeFigureOut">
              <a:rPr lang="ar-IQ" smtClean="0"/>
              <a:t>01/04/1440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5E82042-483A-4307-A8A0-DCADCCBFC6A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5EA8B98-B940-45C9-9780-7F8BB9130BCB}" type="datetimeFigureOut">
              <a:rPr lang="ar-IQ" smtClean="0"/>
              <a:t>01/04/1440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5E82042-483A-4307-A8A0-DCADCCBFC6A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EA8B98-B940-45C9-9780-7F8BB9130BCB}"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E82042-483A-4307-A8A0-DCADCCBFC6A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EA8B98-B940-45C9-9780-7F8BB9130BCB}"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E82042-483A-4307-A8A0-DCADCCBFC6A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EA8B98-B940-45C9-9780-7F8BB9130BCB}" type="datetimeFigureOut">
              <a:rPr lang="ar-IQ" smtClean="0"/>
              <a:t>01/04/1440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5E82042-483A-4307-A8A0-DCADCCBFC6A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t>تصنيف </a:t>
            </a:r>
            <a:r>
              <a:rPr lang="ar-IQ" b="1" dirty="0" err="1"/>
              <a:t>اجيال</a:t>
            </a:r>
            <a:r>
              <a:rPr lang="ar-IQ" b="1" dirty="0"/>
              <a:t> حقوق </a:t>
            </a:r>
            <a:r>
              <a:rPr lang="ar-IQ" b="1" dirty="0" err="1"/>
              <a:t>الانسان</a:t>
            </a:r>
            <a:r>
              <a:rPr lang="ar-IQ" b="1" dirty="0"/>
              <a:t> : الجيل </a:t>
            </a:r>
            <a:r>
              <a:rPr lang="ar-IQ" b="1" dirty="0" err="1"/>
              <a:t>الاول</a:t>
            </a:r>
            <a:r>
              <a:rPr lang="ar-IQ" b="1" dirty="0"/>
              <a:t>- الجيل الثاني – الجيل الثالث </a:t>
            </a:r>
            <a:endParaRPr lang="ar-IQ" dirty="0"/>
          </a:p>
        </p:txBody>
      </p:sp>
      <p:sp>
        <p:nvSpPr>
          <p:cNvPr id="3" name="عنوان فرعي 2"/>
          <p:cNvSpPr>
            <a:spLocks noGrp="1"/>
          </p:cNvSpPr>
          <p:nvPr>
            <p:ph type="subTitle" idx="1"/>
          </p:nvPr>
        </p:nvSpPr>
        <p:spPr/>
        <p:txBody>
          <a:bodyPr/>
          <a:lstStyle/>
          <a:p>
            <a:r>
              <a:rPr lang="ar-SA" b="1" dirty="0"/>
              <a:t>أجيال حقوق </a:t>
            </a:r>
            <a:r>
              <a:rPr lang="ar-SA" b="1" dirty="0" err="1"/>
              <a:t>الانسان</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SA" dirty="0"/>
              <a:t> أفرزت التطورات التي حدثت في العالم بعد الحرب العالمية الثانية وانتهاء الحرب الباردة تغيرات كبيرة، لا </a:t>
            </a:r>
            <a:r>
              <a:rPr lang="ar-SA" dirty="0" err="1"/>
              <a:t>سيّما</a:t>
            </a:r>
            <a:r>
              <a:rPr lang="ar-SA" dirty="0"/>
              <a:t> التي طرأت على الوضع الدولي بعد تفكك الاتحاد السوفيتي وانهيار </a:t>
            </a:r>
            <a:r>
              <a:rPr lang="ar-SA" dirty="0" err="1"/>
              <a:t>الانظمة</a:t>
            </a:r>
            <a:r>
              <a:rPr lang="ar-SA" dirty="0"/>
              <a:t> الشيوعية في أوربا الشرقية </a:t>
            </a:r>
            <a:r>
              <a:rPr lang="ar-SA" dirty="0" err="1"/>
              <a:t>وانظمة</a:t>
            </a:r>
            <a:r>
              <a:rPr lang="ar-SA" dirty="0"/>
              <a:t> الحزب الواحد في دول </a:t>
            </a:r>
            <a:r>
              <a:rPr lang="ar-SA" dirty="0" err="1"/>
              <a:t>اسيا</a:t>
            </a:r>
            <a:r>
              <a:rPr lang="ar-SA" dirty="0"/>
              <a:t> وأفريقيا، إذ توافرت الظروف الموضوعية والذاتية لما يسمى </a:t>
            </a:r>
            <a:r>
              <a:rPr lang="ar-SA" dirty="0" err="1"/>
              <a:t>ب</a:t>
            </a:r>
            <a:r>
              <a:rPr lang="ar-SA" dirty="0"/>
              <a:t>(الموجة الثانية للديمقراطية)، ولهذا ظهرت ملامح حقوق جديدة لعل أبرزها حق التضامن بين البشرية في ظل تحديات عديدة منها: التغيرات المناخية- </a:t>
            </a:r>
            <a:r>
              <a:rPr lang="ar-SA" dirty="0" err="1"/>
              <a:t>الارهاب</a:t>
            </a:r>
            <a:r>
              <a:rPr lang="ar-SA" dirty="0"/>
              <a:t> – الفقر ... الخ، وهذه تحديات كونية شاملة، مما يستوجب أن يكون مستوى مواجهتها متناسباً معها، لهذا جرى </a:t>
            </a:r>
            <a:r>
              <a:rPr lang="ar-SA" dirty="0" err="1"/>
              <a:t>اطلاق</a:t>
            </a:r>
            <a:r>
              <a:rPr lang="ar-SA" dirty="0"/>
              <a:t> تسمية (جيل الحقوق الإنسانية الكونية)   </a:t>
            </a:r>
            <a:endParaRPr lang="en-US" dirty="0"/>
          </a:p>
          <a:p>
            <a:r>
              <a:rPr lang="ar-SA" dirty="0"/>
              <a:t>وعلى وفق ذلك فإن </a:t>
            </a:r>
            <a:r>
              <a:rPr lang="ar-SA" dirty="0" err="1"/>
              <a:t>الاجيال</a:t>
            </a:r>
            <a:r>
              <a:rPr lang="ar-SA" dirty="0"/>
              <a:t> الثلاثة من حقوق </a:t>
            </a:r>
            <a:r>
              <a:rPr lang="ar-SA" dirty="0" err="1"/>
              <a:t>الانسان</a:t>
            </a:r>
            <a:r>
              <a:rPr lang="ar-SA" dirty="0"/>
              <a:t> التي تطورت منذ </a:t>
            </a:r>
            <a:r>
              <a:rPr lang="ar-SA" dirty="0" err="1"/>
              <a:t>الاعلان</a:t>
            </a:r>
            <a:r>
              <a:rPr lang="ar-SA" dirty="0"/>
              <a:t> العالمي عن حقوق </a:t>
            </a:r>
            <a:r>
              <a:rPr lang="ar-SA" dirty="0" err="1"/>
              <a:t>الانسان</a:t>
            </a:r>
            <a:r>
              <a:rPr lang="ar-SA" dirty="0"/>
              <a:t> عام 1948 ولحد الآن، تعبر عن ثلاث حقائق هي:</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lvl="0"/>
            <a:r>
              <a:rPr lang="ar-SA" dirty="0"/>
              <a:t>أن مسيرة حقوق الإنسان هي عملية متطورة وتتسم بتحقيق المزيد من المكاسب لصالح قضيتها، وبذلك فإن </a:t>
            </a:r>
            <a:r>
              <a:rPr lang="ar-SA" dirty="0" err="1"/>
              <a:t>الاجيال</a:t>
            </a:r>
            <a:r>
              <a:rPr lang="ar-SA" dirty="0"/>
              <a:t> الثلاثة لحقوق الإنسان هذه هي سلسلة مترابطة ومتداخلة ومتتالية. </a:t>
            </a:r>
            <a:endParaRPr lang="en-US" dirty="0"/>
          </a:p>
          <a:p>
            <a:pPr lvl="0"/>
            <a:r>
              <a:rPr lang="ar-SA" dirty="0"/>
              <a:t>أن الأجيال الثلاثة تعبر في الوقت نفسه عن مؤشرات لتأثير القوى الفاعلة في المسرح الدولي، سواء على المستوى الرسمي أو على المستوى الشعبي، وانعكس هذا التأثير في ما أصدرته المنظمات الدولية من إعلانات ومواثيق. </a:t>
            </a:r>
            <a:endParaRPr lang="en-US" dirty="0"/>
          </a:p>
          <a:p>
            <a:pPr lvl="0"/>
            <a:r>
              <a:rPr lang="ar-SA" dirty="0"/>
              <a:t>أن هذه </a:t>
            </a:r>
            <a:r>
              <a:rPr lang="ar-SA" dirty="0" err="1"/>
              <a:t>الاجيال</a:t>
            </a:r>
            <a:r>
              <a:rPr lang="ar-SA" dirty="0"/>
              <a:t> تعكس أيضاً الجدل والصراع بين اتجاهين في عالمنا اليوم، بين الداعين إلى ترجيح الخصوصية في مسائل حقوق الإنسان وأولئك الذين يؤكدون عالميتها.</a:t>
            </a:r>
            <a:endParaRPr lang="en-US" dirty="0"/>
          </a:p>
          <a:p>
            <a:r>
              <a:rPr lang="ar-SA" dirty="0"/>
              <a:t>ومن المناسب </a:t>
            </a:r>
            <a:r>
              <a:rPr lang="ar-SA" dirty="0" err="1"/>
              <a:t>الاشارة</a:t>
            </a:r>
            <a:r>
              <a:rPr lang="ar-SA" dirty="0"/>
              <a:t> </a:t>
            </a:r>
            <a:r>
              <a:rPr lang="ar-SA" dirty="0" err="1"/>
              <a:t>الى</a:t>
            </a:r>
            <a:r>
              <a:rPr lang="ar-SA" dirty="0"/>
              <a:t> أن هذه الحقوق الخاصة بالإنسان </a:t>
            </a:r>
            <a:r>
              <a:rPr lang="ar-SA" dirty="0" err="1"/>
              <a:t>الاجيال</a:t>
            </a:r>
            <a:r>
              <a:rPr lang="ar-SA" dirty="0"/>
              <a:t> تتوزع على وفق ثلاثة أجيال وهي:</a:t>
            </a:r>
            <a:endParaRPr lang="en-US"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SA" b="1" u="sng" dirty="0"/>
              <a:t>الجيل الأول</a:t>
            </a:r>
            <a:r>
              <a:rPr lang="ar-SA" b="1" dirty="0"/>
              <a:t>:</a:t>
            </a:r>
            <a:r>
              <a:rPr lang="ar-SA" dirty="0"/>
              <a:t> يمثل الحقوق اللصيقة بشخصية الإنسان، والتي لا يمكن أن يحيا حياة كريمة بدونها، وأول هذه الحقوق هو حق الإنسان في الحياة، ثم حقه في الحرية وحقه في سلامة شخصه، ثم حقه في التقاضي وما يتفرع عنه من حقوق أخرى تثبت للشخص عند اتهامه بجريمة معينة، أو عند لجوئه للقضاء، مثل حقه في أن تنظر قضيته أمام محكمة مستقلة، واعتبار المتهم بريئاً حتى تثبت إدانته قانوناً، عن طريق محاكمة علنية تؤمن له فيها الضمانات الضرورية للدفاع، إلى آخر هذه الطائفة الواسعة من حقوق الإنسان.</a:t>
            </a:r>
            <a:endParaRPr lang="en-US" dirty="0"/>
          </a:p>
          <a:p>
            <a:r>
              <a:rPr lang="ar-SA" b="1" u="sng" dirty="0"/>
              <a:t>الجيل الثاني</a:t>
            </a:r>
            <a:r>
              <a:rPr lang="ar-SA" dirty="0"/>
              <a:t>: لحقوق الإنسان يمثل الحقوق الاقتصادية والاجتماعية، تلك الحقوق التي تحتاج إلى تدخل إيجابي من الدولة، بهدف تقديم خدمات وتهيئة مناخ يتيح للأفراد أن يتمتعوا بهذه الحقوق، فالدولة تساعدهم بشكل جدي في التمتع بهذه الحقوق وممارستها. وأول هذه الحقوق هو حق العمل، وهو </a:t>
            </a:r>
            <a:r>
              <a:rPr lang="ar-SA" dirty="0" err="1"/>
              <a:t>يعنيحق</a:t>
            </a:r>
            <a:r>
              <a:rPr lang="ar-SA" dirty="0"/>
              <a:t> الدول الأطراف في العهد الحالي في العمل، الذي يتضمن حق كل فرد في أن تكون أمامه فرصة كسب معيشته، عن طريق العمل الذي يختاره أو يقبله بحرية، وتتخذ هذه الدول الخطوات المناسبة لتأمين هذا الحق.</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SA" b="1" u="sng" dirty="0"/>
              <a:t>الجيل الثالث</a:t>
            </a:r>
            <a:r>
              <a:rPr lang="ar-SA" b="1" dirty="0"/>
              <a:t>:</a:t>
            </a:r>
            <a:r>
              <a:rPr lang="ar-SA" dirty="0"/>
              <a:t>هذه الإخفاقات أدت إلى ظهور مدخل جديد يربط بين حقوق الإنسان والتنمية المستدامة، باعتبار أن الحق في الحياة الآمنة للأجيال الحالية والمستقبلية، لا يمكن تحقيقه من دون الحقوق الأساسية المأمونة للماء والهواء والأرض، فالحقوق البيئية تسمح بتحقيق جودة الحياة للجميع، بحيث يكون الإنسان جزء أساسي من عملية صنع القرار، وضع حقوق جديدة للإنسان: لضمان حماية حق الفرد في الحياة بظل بيئة آمنة، وحفظ  شروط بقاء الحياة على كوكب الأرض، أي حماية البيئة والإنسان على حد سواء، وهو ما أسماه العديد من الباحثين البعد الثالث لحقوق الإنسان وهو(الحقوق البيئية والحضارية).</a:t>
            </a:r>
            <a:endParaRPr lang="en-US"/>
          </a:p>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540</Words>
  <Application>Microsoft Office PowerPoint</Application>
  <PresentationFormat>عرض على الشاشة (3:4)‏</PresentationFormat>
  <Paragraphs>11</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تصنيف اجيال حقوق الانسان : الجيل الاول- الجيل الثاني – الجيل الثالث </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تصنيف اجيال حقوق الانسان : الجيل الاول- الجيل الثاني – الجيل الثالث </dc:title>
  <dc:creator>hp</dc:creator>
  <cp:lastModifiedBy>hp</cp:lastModifiedBy>
  <cp:revision>1</cp:revision>
  <dcterms:created xsi:type="dcterms:W3CDTF">2018-12-09T20:23:48Z</dcterms:created>
  <dcterms:modified xsi:type="dcterms:W3CDTF">2018-12-09T20:29:34Z</dcterms:modified>
</cp:coreProperties>
</file>