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6EA14D4E-80B6-438B-80E6-5668C7EB5D23}"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2601980-DA57-4928-9C50-0068D0BF0982}"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EA14D4E-80B6-438B-80E6-5668C7EB5D23}"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2601980-DA57-4928-9C50-0068D0BF0982}"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EA14D4E-80B6-438B-80E6-5668C7EB5D23}"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2601980-DA57-4928-9C50-0068D0BF0982}"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EA14D4E-80B6-438B-80E6-5668C7EB5D23}"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2601980-DA57-4928-9C50-0068D0BF0982}"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EA14D4E-80B6-438B-80E6-5668C7EB5D23}"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2601980-DA57-4928-9C50-0068D0BF0982}"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6EA14D4E-80B6-438B-80E6-5668C7EB5D23}" type="datetimeFigureOut">
              <a:rPr lang="ar-IQ" smtClean="0"/>
              <a:t>01/04/1440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2601980-DA57-4928-9C50-0068D0BF0982}"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6EA14D4E-80B6-438B-80E6-5668C7EB5D23}" type="datetimeFigureOut">
              <a:rPr lang="ar-IQ" smtClean="0"/>
              <a:t>01/04/1440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2601980-DA57-4928-9C50-0068D0BF0982}"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6EA14D4E-80B6-438B-80E6-5668C7EB5D23}" type="datetimeFigureOut">
              <a:rPr lang="ar-IQ" smtClean="0"/>
              <a:t>01/04/1440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22601980-DA57-4928-9C50-0068D0BF0982}"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A14D4E-80B6-438B-80E6-5668C7EB5D23}" type="datetimeFigureOut">
              <a:rPr lang="ar-IQ" smtClean="0"/>
              <a:t>01/04/1440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2601980-DA57-4928-9C50-0068D0BF0982}"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EA14D4E-80B6-438B-80E6-5668C7EB5D23}" type="datetimeFigureOut">
              <a:rPr lang="ar-IQ" smtClean="0"/>
              <a:t>01/04/1440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2601980-DA57-4928-9C50-0068D0BF0982}"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EA14D4E-80B6-438B-80E6-5668C7EB5D23}" type="datetimeFigureOut">
              <a:rPr lang="ar-IQ" smtClean="0"/>
              <a:t>01/04/1440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2601980-DA57-4928-9C50-0068D0BF0982}"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A14D4E-80B6-438B-80E6-5668C7EB5D23}" type="datetimeFigureOut">
              <a:rPr lang="ar-IQ" smtClean="0"/>
              <a:t>01/04/1440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2601980-DA57-4928-9C50-0068D0BF0982}"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b="1" dirty="0"/>
              <a:t>خصائص حقوق </a:t>
            </a:r>
            <a:r>
              <a:rPr lang="ar-IQ" b="1" dirty="0" err="1"/>
              <a:t>الانسان</a:t>
            </a:r>
            <a:r>
              <a:rPr lang="ar-IQ" b="1" dirty="0"/>
              <a:t> : النسبية , العالمية , الشمولية</a:t>
            </a:r>
            <a:endParaRPr lang="ar-IQ" dirty="0"/>
          </a:p>
        </p:txBody>
      </p:sp>
      <p:sp>
        <p:nvSpPr>
          <p:cNvPr id="3" name="عنوان فرعي 2"/>
          <p:cNvSpPr>
            <a:spLocks noGrp="1"/>
          </p:cNvSpPr>
          <p:nvPr>
            <p:ph type="subTitle" idx="1"/>
          </p:nvPr>
        </p:nvSpPr>
        <p:spPr/>
        <p:txBody>
          <a:bodyPr/>
          <a:lstStyle/>
          <a:p>
            <a:endParaRPr lang="ar-IQ"/>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r>
              <a:rPr lang="ar-SA" dirty="0"/>
              <a:t>تعد قضية حقوق الإنسان من أهم القضايا المطروحة حالياً على الساحة السياسية، </a:t>
            </a:r>
            <a:r>
              <a:rPr lang="ar-SA" dirty="0" err="1"/>
              <a:t>و</a:t>
            </a:r>
            <a:r>
              <a:rPr lang="ar-SA" dirty="0"/>
              <a:t> التي احتلت الصدارة والاهتمام العالمي والمحلي. فعلى الصعيد العالمي وبعد انتهاء الحرب العالمية الثانية، ظهرت الحاجة للسلم العالمي وضرورة خلق توازن دولي، إضافة إلى سعي عدد من الشعوب لتحقيق استقلالها وبناء الدولة الوطنية، فظهرت هيئات ومنظمات المجتمع الدولي المعنية بحقوق الإنسان وحرياته الأساسية، والتي انبثقت عنها العديد من الإعلانات والاتفاقيات الدولية في شتى مجالات الحقوق الإنسانية، والتي كان من أهمها الإعلان العالمي لحقوق الإنسان في عام 1948.</a:t>
            </a:r>
            <a:endParaRPr lang="en-US" dirty="0"/>
          </a:p>
          <a:p>
            <a:r>
              <a:rPr lang="ar-SA" dirty="0"/>
              <a:t>وقد لوحظ في السنوات الأخيرة محاولات متعددة من قبل منظمات دولية وغيرها لتوسيع  إطار حقوق الإنسان؛ فبالإضافة إلى الحق في الكلام وحرية التعبير، والمساواة أمام القانون، حاولت هذه المنظمات التأكيد على الحق في العمل والحق في التعليم، والحق في التمتع بالثقافة الخاصة التي قد ينتمي إليها بعض المواطنين</a:t>
            </a:r>
            <a:endParaRPr lang="en-US"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ar-SA" dirty="0"/>
              <a:t>ورغم تداول وسائل الإعلام لحقوق الإنسان </a:t>
            </a:r>
            <a:r>
              <a:rPr lang="ar-SA" dirty="0" err="1"/>
              <a:t>لايزال</a:t>
            </a:r>
            <a:r>
              <a:rPr lang="ar-SA" dirty="0"/>
              <a:t> الناس يجهلون معناها. فقد أوضح استطلاع للرأي في الولايات المتحدة أن 93% من الأمريكيين لا يعرفون محتوى الإعلان العالمي لحقوق الإنسان. فإذا كان الحال هكذا في بلد كالولايات المتحدة فما بالكم ببلداننا.</a:t>
            </a:r>
            <a:endParaRPr lang="en-US" dirty="0"/>
          </a:p>
          <a:p>
            <a:r>
              <a:rPr lang="ar-SA" dirty="0"/>
              <a:t>وحقوق الإنسان هي الحقوق التي يمتلكها الإنسان ببساطة لأنه إنسان، ومن ثم يتم التمسك </a:t>
            </a:r>
            <a:r>
              <a:rPr lang="ar-SA" dirty="0" err="1"/>
              <a:t>بها</a:t>
            </a:r>
            <a:r>
              <a:rPr lang="ar-SA" dirty="0"/>
              <a:t> "عالمياً" بواسطة كل البشر. كما أنه يتم اعتبارها "عالمية" أيضاً في مواجهة كل الأفراد وكل المؤسسات، وباعتبارها الحقوق الأخلاقية السامية .. كما أنها مقبولة عالمياً –على الأقل لفظياً أو كمعايير مثلى. وعادة ما تعلن الدول قبولها بهذه الحقوق، وتمثل الاتهامات بانتهاك حقوق الإنسان تهمة قوية على صعيد العلاقات الدولية.</a:t>
            </a:r>
            <a:endParaRPr lang="en-US" dirty="0"/>
          </a:p>
          <a:p>
            <a:r>
              <a:rPr lang="ar-SA" dirty="0"/>
              <a:t>وقد أضحى مفهوم حقوق الإنسان  من المفاهيم شائعة الاستخدام في الأدبيات السياسية الحديثة وفي الخطاب السياسي المعاصر بشكل عام. وبالرغم من أن بعض الكتابات الغربية تحاول تأكيد "عالمية" مفهوم حقوق الإنسان، فإن دراسات أخرى، خاصة في إطار علم </a:t>
            </a:r>
            <a:r>
              <a:rPr lang="ar-SA" dirty="0" err="1"/>
              <a:t>الأنثروبولوجيا</a:t>
            </a:r>
            <a:r>
              <a:rPr lang="ar-SA" dirty="0"/>
              <a:t>، تؤكد على نسبية المفهوم وحدوده الثقافية مؤكدة أهمية النظر في رؤية حضارات أخرى للإنسان وحقوقه انطلاقًا من الفلسفة التي تسود الدراسات </a:t>
            </a:r>
            <a:r>
              <a:rPr lang="ar-SA" dirty="0" err="1"/>
              <a:t>الأنثروبولوجية</a:t>
            </a:r>
            <a:r>
              <a:rPr lang="ar-SA" dirty="0"/>
              <a:t> الحديثة، وهي التأكد على التباين والتعددية في الثقافات والخصوصيات الحضارية لكل منطقة.</a:t>
            </a:r>
            <a:endParaRPr lang="en-US" dirty="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10000"/>
          </a:bodyPr>
          <a:lstStyle/>
          <a:p>
            <a:r>
              <a:rPr lang="ar-SA" dirty="0"/>
              <a:t>إن نسبية الثقافة حقيقة لا يمكن دحضها؛ فالقواعد الأخلاقية والمؤسسات الاجتماعية تقيم الدليل الواضح والمدهش على التنوع الثقافي والتاريخي. ولكن إذا كانت حقوق الإنسان هي حقوق لكل البشر، أي أنها عالمية، فكيف يمكن التوفيق بين دعاوى النسبية الثقافية وعالمية حقوق الإنسان؟</a:t>
            </a:r>
            <a:endParaRPr lang="en-US" dirty="0"/>
          </a:p>
          <a:p>
            <a:r>
              <a:rPr lang="ar-SA" dirty="0"/>
              <a:t>تمثل حقوق الإنسان مجموعة متميزة من الممارسات الاجتماعية، مرتبطة بأفكار معينة عن الكرامة الإنسانية، التي نبعت في البداية في الغرب المعاصر استجابةً للتغييرات الاجتماعية والسياسية التي أنتجتها الدول الحديثة واقتصاديات السوق الرأسمالية الحديثة. وقد افتقدت أغلب الثقافات والتقاليد السياسية غير الغربية، كما كان الحال في الغرب القديم، ليس فقط تقاليد حقوق الإنسان، وإنما الفكرة نفسها</a:t>
            </a:r>
            <a:endParaRPr lang="en-US" dirty="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62500" lnSpcReduction="20000"/>
          </a:bodyPr>
          <a:lstStyle/>
          <a:p>
            <a:r>
              <a:rPr lang="ar-SA" dirty="0"/>
              <a:t>ويشبه البعض حقوق الإنسان بأحزمة الأمان في السيارات، ويرى أن افتقاد المجتمعات التقليدية لأحزمة الأمان، يرجع إلى أن ليس لديها سيارات! أما لماذا لم توجد حقوق الإنسان في المجتمعات التقليدية الغربية وغير الغربية؟ فالرد ببساطة أنه، قبل نشؤ اقتصاديات السوق الرأسمالي والدولة الحديثة، لم توجد المشاكل التي تحاول حقوق الإنسان معالجتها، أو الانتهاكات التي تحاول منعها، أو أنها لم تفهم – بشكل واسع – على أنها مشاكل اجتماعية مركزية. فقد دمر اقتصاد السوق القائم على النقود، المبني إلى حد كبير على حقوق الملكية الخاصة غير المحدودة، الأسس الاجتماعية للمجتمعات التقليدية تدريجياً، وخلق أفراداً منفصلين ومتمايزين، بدلاً من الأشخاص الذين يتم تعريفهم من خلال وضعهم في الهرم الاجتماعي، والذين أصبحوا حاملي هذه الحقوق. وقد خلقت الأسواق الحديثة مجموعة جديدة من التهديدات الموجهة ضد الكرامة الإنسانية، ولهذا كانت أحد المصادر الأساسية للحاجة إلى حقوق الإنسان والمطالبة </a:t>
            </a:r>
            <a:r>
              <a:rPr lang="ar-SA" dirty="0" err="1"/>
              <a:t>بها</a:t>
            </a:r>
            <a:r>
              <a:rPr lang="ar-SA" dirty="0"/>
              <a:t>. وفي ذات الوقت، خلقت الدولة الحديثة، كفاعل اجتماعي وأداة للبورجوازية الجديدة الصاعدة، مؤسسات وممارسات جديدة، جعلتها قادرة على غزو حياة أعداد متزايدة من البشر وتهديد كرامتهم من خلال وسائل جديدة. وبكلمات أخرى، ليس فقط أن السيارات تسير في طرق غربية، وإنما تفلت من السيطرة وتتسبب في تحطيم المجتمع. وكرد فعل لذلك، بدأ الغربيون في اختراع والمطالبة، ليس فقط بأحزمة أمان، وإنما بقوانين مرور جديدة. فقد انبثقت أحزمة الأمان – أي حقوق الإنسان – في البداية في الغرب لأن السيارات وجدت في الغرب أولاً، ولكن بمجرد أن أصبحت السيارات تسير في طرقات الأجزاء الأخرى من العالم، فإنها جلبت معها الحاجة لأحزمة الأمان، وباقي الأشياء الأخرى.</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r>
              <a:rPr lang="ar-SA" dirty="0"/>
              <a:t>وإذا كانت الحقوق الشخصية المنصوص عليها في المواد 3-11، والتي تعترف بالحق في الحياة والحرية والأمان الشخصي، وكفالة الشخصية القانونية، والحماية من الرق والاعتقال والحبس أو النفي التعسفي، والحماية من المعاملة غير الإنسانية أو المهينة - تتمتع بالقبول العالمي، إلا أن هناك مجموعة أخرى من الحقوق تخضع للنسبية الثقافية. فمثلا، يعكس حق الموافقة الحرة والكاملة للزوجين الراغبين في الزواج تفسيراً ثقافياً محدداً للزواج، له أصل حديث نسبياً، وهو ليس بأي حال من الأحوال عالمياً اليوم حتى في الغرب. وعلى المستوى الاجتماعي ترى الكتابات الغربية في تحريم الإسلام زواج المسلمة من غير المسلم تقييداً لحق المرأة وإهدارًا لحقوق الإنسان وتمييزًا على أساس العقيدة وحرمانًا للمرأة من حرية اختيار شريكها، في حين تراه الرؤية الإسلامية حفاظًا على الشكل الإسلامي للأسرة وحماية لعقيدة الأطفال وصونًا للمرأة المسلمة من أن يكون صاحب القوامة عليها غير مسلم، وهكذا.</a:t>
            </a:r>
            <a:endParaRPr lang="en-US" dirty="0"/>
          </a:p>
          <a:p>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10000"/>
          </a:bodyPr>
          <a:lstStyle/>
          <a:p>
            <a:r>
              <a:rPr lang="ar-SA" dirty="0"/>
              <a:t>كما أن الحق في الملكية الفردية لوسائل الإنتاج لا يتوافق مع بعض المجتمعات التي تمتلك فيها العائلات حقوق استعمال فقط للأراضي المملوكة مشاعاً، فالسماح للأفراد بالانفصال وتملك أراضيهم بالكامل سوف يدمر النظام التقليدي.</a:t>
            </a:r>
            <a:endParaRPr lang="en-US" dirty="0"/>
          </a:p>
          <a:p>
            <a:r>
              <a:rPr lang="ar-SA" dirty="0"/>
              <a:t>إن حقوق الإنسان هي أفضل أداة سياسية اخترعتها عبقرية الإنسان لحماية الكرامة الفردية ضد التهديدات النمطية للمجتمع الحديث. ومع هذا فإن النظرة إلى مفهوم حقوق الإنسان لا ينبغي أن تكون مجردة، بل يجب أن تتم في إطار الثقافة السائدة في المجتمع؛ لأنها تتحكم في نوع السلوك والتطبيق العملي له. وقد يكون من الضروري السماح بتباين ثقافي محدود في الشكل والتفسير لبعض حقوق الإنسان، إلا أنه يجب علينا الإصرار على طابعها الأخلاقي العالمي الأساسي.</a:t>
            </a:r>
            <a:endParaRPr lang="en-US" dirty="0"/>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ar-SA" dirty="0" err="1"/>
              <a:t>ان</a:t>
            </a:r>
            <a:r>
              <a:rPr lang="ar-SA" dirty="0"/>
              <a:t> تنوع وتوسع حقوق </a:t>
            </a:r>
            <a:r>
              <a:rPr lang="ar-SA" dirty="0" err="1"/>
              <a:t>الانسان</a:t>
            </a:r>
            <a:r>
              <a:rPr lang="ar-SA" dirty="0"/>
              <a:t> من حقوق سياسية ، مدنية ، اقتصادية ، اجتماعية ، وثقافية وحقوق فردية وحقوق جماعية وتضامنية. </a:t>
            </a:r>
            <a:r>
              <a:rPr lang="ar-SA" dirty="0" err="1"/>
              <a:t>انما</a:t>
            </a:r>
            <a:r>
              <a:rPr lang="ar-SA" dirty="0"/>
              <a:t> يكشف هذا بوضوح فكرة الاختلاف داخل وحدة حقوق </a:t>
            </a:r>
            <a:r>
              <a:rPr lang="ar-SA" dirty="0" err="1"/>
              <a:t>الانسان</a:t>
            </a:r>
            <a:r>
              <a:rPr lang="ar-SA" dirty="0"/>
              <a:t>. فبالرغم من التنوع والتعدد والاختلاف يبقى موضوع الحقوق واحد وهو الإنسان صاحب الحق وهو المالك لمجموعة من الحقوق والواجبات.وكل كائن بشري هو مالك للحق وخاضع له .و يبقى الهدف واحد وهو حفظ كرامة </a:t>
            </a:r>
            <a:r>
              <a:rPr lang="ar-SA" dirty="0" err="1"/>
              <a:t>الانسان</a:t>
            </a:r>
            <a:r>
              <a:rPr lang="ar-SA" dirty="0"/>
              <a:t> وحريته من الانحدار والاستلاب . وجميع قواعد حقوق </a:t>
            </a:r>
            <a:r>
              <a:rPr lang="ar-SA" dirty="0" err="1"/>
              <a:t>الانسان</a:t>
            </a:r>
            <a:r>
              <a:rPr lang="ar-SA" dirty="0"/>
              <a:t> هي مبادئ ذات طابع قانوني وأساس </a:t>
            </a:r>
            <a:r>
              <a:rPr lang="ar-SA" dirty="0" err="1"/>
              <a:t>اخلاقي</a:t>
            </a:r>
            <a:r>
              <a:rPr lang="ar-SA" dirty="0"/>
              <a:t> </a:t>
            </a:r>
            <a:r>
              <a:rPr lang="ar-SA" dirty="0" err="1"/>
              <a:t>اذ</a:t>
            </a:r>
            <a:r>
              <a:rPr lang="ar-SA" dirty="0"/>
              <a:t> ترتكز على قيم الكرامة </a:t>
            </a:r>
            <a:r>
              <a:rPr lang="ar-SA" dirty="0" err="1"/>
              <a:t>الانسانية</a:t>
            </a:r>
            <a:r>
              <a:rPr lang="ar-SA" dirty="0"/>
              <a:t>، الحرية ، المساواة </a:t>
            </a:r>
            <a:r>
              <a:rPr lang="ar-SA" dirty="0" err="1"/>
              <a:t>و</a:t>
            </a:r>
            <a:r>
              <a:rPr lang="ar-SA" dirty="0"/>
              <a:t> العدالة فلا يوجد بند </a:t>
            </a:r>
            <a:r>
              <a:rPr lang="ar-SA" dirty="0" err="1"/>
              <a:t>او</a:t>
            </a:r>
            <a:r>
              <a:rPr lang="ar-SA" dirty="0"/>
              <a:t> عهد</a:t>
            </a:r>
            <a:r>
              <a:rPr lang="en-US" dirty="0"/>
              <a:t> </a:t>
            </a:r>
            <a:br>
              <a:rPr lang="en-US" dirty="0"/>
            </a:br>
            <a:r>
              <a:rPr lang="ar-SA" dirty="0" err="1"/>
              <a:t>او</a:t>
            </a:r>
            <a:r>
              <a:rPr lang="ar-SA" dirty="0"/>
              <a:t> ميثاق </a:t>
            </a:r>
            <a:r>
              <a:rPr lang="ar-SA" dirty="0" err="1"/>
              <a:t>او</a:t>
            </a:r>
            <a:r>
              <a:rPr lang="ar-SA" dirty="0"/>
              <a:t> اتفاقية حقوق </a:t>
            </a:r>
            <a:r>
              <a:rPr lang="ar-SA" dirty="0" err="1"/>
              <a:t>انسان</a:t>
            </a:r>
            <a:r>
              <a:rPr lang="ar-SA" dirty="0"/>
              <a:t> يخلو من الارتكاز على تلك القيم </a:t>
            </a:r>
            <a:r>
              <a:rPr lang="ar-SA" dirty="0" err="1"/>
              <a:t>الانسانية</a:t>
            </a:r>
            <a:r>
              <a:rPr lang="ar-SA" dirty="0"/>
              <a:t> المثلى</a:t>
            </a:r>
            <a:r>
              <a:rPr lang="en-US" dirty="0"/>
              <a:t>.</a:t>
            </a:r>
            <a:br>
              <a:rPr lang="en-US" dirty="0"/>
            </a:br>
            <a:r>
              <a:rPr lang="ar-SA" dirty="0"/>
              <a:t>و من الوجيه </a:t>
            </a:r>
            <a:r>
              <a:rPr lang="ar-SA" dirty="0" err="1"/>
              <a:t>الاشارة</a:t>
            </a:r>
            <a:r>
              <a:rPr lang="ar-SA" dirty="0"/>
              <a:t> </a:t>
            </a:r>
            <a:r>
              <a:rPr lang="ar-SA" dirty="0" err="1"/>
              <a:t>الى</a:t>
            </a:r>
            <a:r>
              <a:rPr lang="ar-SA" dirty="0"/>
              <a:t> </a:t>
            </a:r>
            <a:r>
              <a:rPr lang="ar-SA" dirty="0" err="1"/>
              <a:t>ان</a:t>
            </a:r>
            <a:r>
              <a:rPr lang="ar-SA" dirty="0"/>
              <a:t> احترام كافة الحقوق </a:t>
            </a:r>
            <a:r>
              <a:rPr lang="ar-SA" dirty="0" err="1"/>
              <a:t>او</a:t>
            </a:r>
            <a:r>
              <a:rPr lang="ar-SA" dirty="0"/>
              <a:t> جزء منها</a:t>
            </a:r>
            <a:r>
              <a:rPr lang="en-US" dirty="0"/>
              <a:t> </a:t>
            </a:r>
            <a:br>
              <a:rPr lang="en-US" dirty="0"/>
            </a:br>
            <a:r>
              <a:rPr lang="ar-SA" dirty="0" err="1"/>
              <a:t>او</a:t>
            </a:r>
            <a:r>
              <a:rPr lang="ar-SA" dirty="0"/>
              <a:t> احدها يعد </a:t>
            </a:r>
            <a:r>
              <a:rPr lang="ar-SA" dirty="0" err="1"/>
              <a:t>امرا</a:t>
            </a:r>
            <a:r>
              <a:rPr lang="ar-SA" dirty="0"/>
              <a:t> جوهريا ووظيفيا لتحقيق احترام الحقوق </a:t>
            </a:r>
            <a:r>
              <a:rPr lang="ar-SA" dirty="0" err="1"/>
              <a:t>الاخرى</a:t>
            </a:r>
            <a:r>
              <a:rPr lang="ar-SA" dirty="0"/>
              <a:t> فهذا المبدأ يعكس احد صور التفاعل </a:t>
            </a:r>
            <a:r>
              <a:rPr lang="ar-SA" dirty="0" err="1"/>
              <a:t>و</a:t>
            </a:r>
            <a:r>
              <a:rPr lang="ar-SA" dirty="0"/>
              <a:t> التضامن بين مختلف حقوق </a:t>
            </a:r>
            <a:r>
              <a:rPr lang="ar-SA" dirty="0" err="1"/>
              <a:t>الانسان</a:t>
            </a:r>
            <a:r>
              <a:rPr lang="ar-SA" dirty="0"/>
              <a:t> المكفولة دوليا</a:t>
            </a:r>
            <a:r>
              <a:rPr lang="en-US" dirty="0"/>
              <a:t> </a:t>
            </a: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ar-SA" dirty="0"/>
              <a:t>كما </a:t>
            </a:r>
            <a:r>
              <a:rPr lang="ar-SA" dirty="0" err="1"/>
              <a:t>ان</a:t>
            </a:r>
            <a:r>
              <a:rPr lang="ar-SA" dirty="0"/>
              <a:t> حقوق </a:t>
            </a:r>
            <a:r>
              <a:rPr lang="ar-SA" dirty="0" err="1"/>
              <a:t>الانسان</a:t>
            </a:r>
            <a:r>
              <a:rPr lang="ar-SA" dirty="0"/>
              <a:t> حقوق تتكامل فيما بينها وغير قابلة للتجزيء: فمن غير الممكن عمليا الفصل بين الحقوق وغير مقبول عقليا تفضيل حقوق </a:t>
            </a:r>
            <a:r>
              <a:rPr lang="ar-SA" dirty="0" err="1"/>
              <a:t>او</a:t>
            </a:r>
            <a:r>
              <a:rPr lang="ar-SA" dirty="0"/>
              <a:t> فئة من الحقوق عن </a:t>
            </a:r>
            <a:r>
              <a:rPr lang="ar-SA" dirty="0" err="1"/>
              <a:t>اخرى</a:t>
            </a:r>
            <a:r>
              <a:rPr lang="ar-SA" dirty="0"/>
              <a:t> .</a:t>
            </a:r>
            <a:r>
              <a:rPr lang="ar-SA" dirty="0" err="1"/>
              <a:t>اذ</a:t>
            </a:r>
            <a:r>
              <a:rPr lang="ar-SA" dirty="0"/>
              <a:t> لها نفس القيمة بالرغم من اختلاف المكان والأشخاص.ولعله من </a:t>
            </a:r>
            <a:r>
              <a:rPr lang="ar-SA" dirty="0" err="1"/>
              <a:t>اهم</a:t>
            </a:r>
            <a:r>
              <a:rPr lang="ar-SA" dirty="0"/>
              <a:t> مزايا </a:t>
            </a:r>
            <a:r>
              <a:rPr lang="ar-SA" dirty="0" err="1"/>
              <a:t>الاعلان</a:t>
            </a:r>
            <a:r>
              <a:rPr lang="ar-SA" dirty="0"/>
              <a:t> العالمي لحقوق </a:t>
            </a:r>
            <a:r>
              <a:rPr lang="ar-SA" dirty="0" err="1"/>
              <a:t>الانسان</a:t>
            </a:r>
            <a:r>
              <a:rPr lang="ar-SA" dirty="0"/>
              <a:t> انه ساوى بين الحقوق المدنية والسياسية ، والحقوق الاقتصادية والاجتماعية والثقافية. فكل فئة من الحقوق تضمن بعدا من </a:t>
            </a:r>
            <a:r>
              <a:rPr lang="ar-SA" dirty="0" err="1"/>
              <a:t>ابعاد</a:t>
            </a:r>
            <a:r>
              <a:rPr lang="ar-SA" dirty="0"/>
              <a:t> قيمة الشخص البشري </a:t>
            </a:r>
            <a:r>
              <a:rPr lang="ar-SA" dirty="0" err="1"/>
              <a:t>و</a:t>
            </a:r>
            <a:r>
              <a:rPr lang="ar-SA" dirty="0"/>
              <a:t> كرامته. كما يجب التأكيد على </a:t>
            </a:r>
            <a:r>
              <a:rPr lang="ar-SA" dirty="0" err="1"/>
              <a:t>ان</a:t>
            </a:r>
            <a:r>
              <a:rPr lang="ar-SA" dirty="0"/>
              <a:t> التنوع الثقافي لا يتعارض مع كونية/عالمية حقوق </a:t>
            </a:r>
            <a:r>
              <a:rPr lang="ar-SA" dirty="0" err="1"/>
              <a:t>الانسان</a:t>
            </a:r>
            <a:r>
              <a:rPr lang="en-US" dirty="0"/>
              <a:t>.</a:t>
            </a:r>
            <a:br>
              <a:rPr lang="en-US" dirty="0"/>
            </a:br>
            <a:r>
              <a:rPr lang="ar-SA" dirty="0"/>
              <a:t>وليس من نافلة القول </a:t>
            </a:r>
            <a:r>
              <a:rPr lang="ar-SA" dirty="0" err="1"/>
              <a:t>الاشارة</a:t>
            </a:r>
            <a:r>
              <a:rPr lang="ar-SA" dirty="0"/>
              <a:t> </a:t>
            </a:r>
            <a:r>
              <a:rPr lang="ar-SA" dirty="0" err="1"/>
              <a:t>الى</a:t>
            </a:r>
            <a:r>
              <a:rPr lang="ar-SA" dirty="0"/>
              <a:t> </a:t>
            </a:r>
            <a:r>
              <a:rPr lang="ar-SA" dirty="0" err="1"/>
              <a:t>ان</a:t>
            </a:r>
            <a:r>
              <a:rPr lang="ar-SA" dirty="0"/>
              <a:t> وجود منظومة دولية لحقوق </a:t>
            </a:r>
            <a:r>
              <a:rPr lang="ar-SA" dirty="0" err="1"/>
              <a:t>الانسان</a:t>
            </a:r>
            <a:r>
              <a:rPr lang="ar-SA" dirty="0"/>
              <a:t> هو </a:t>
            </a:r>
            <a:r>
              <a:rPr lang="ar-SA" dirty="0" err="1"/>
              <a:t>اساسا</a:t>
            </a:r>
            <a:r>
              <a:rPr lang="ar-SA" dirty="0"/>
              <a:t> استجابة لحاجة طبيعية لدى </a:t>
            </a:r>
            <a:r>
              <a:rPr lang="ar-SA" dirty="0" err="1"/>
              <a:t>الانسانية</a:t>
            </a:r>
            <a:r>
              <a:rPr lang="ar-SA" dirty="0"/>
              <a:t> التي عانت ويلات الحروب الدولية والأهلية </a:t>
            </a:r>
            <a:r>
              <a:rPr lang="ar-SA" dirty="0" err="1"/>
              <a:t>و</a:t>
            </a:r>
            <a:r>
              <a:rPr lang="ar-SA" dirty="0"/>
              <a:t> الدكتاتوريات </a:t>
            </a:r>
            <a:r>
              <a:rPr lang="ar-SA" dirty="0" err="1"/>
              <a:t>الحاطة</a:t>
            </a:r>
            <a:r>
              <a:rPr lang="ar-SA" dirty="0"/>
              <a:t> بالكرامة </a:t>
            </a:r>
            <a:r>
              <a:rPr lang="ar-SA" dirty="0" err="1"/>
              <a:t>الانسانية</a:t>
            </a:r>
            <a:r>
              <a:rPr lang="ar-SA" dirty="0"/>
              <a:t> والاستبداد المطلق الذي لا يعرف حدودا للنهب والظلم والطغيان . كما انه دليل على </a:t>
            </a:r>
            <a:r>
              <a:rPr lang="ar-SA" dirty="0" err="1"/>
              <a:t>التلاقح</a:t>
            </a:r>
            <a:r>
              <a:rPr lang="ar-SA" dirty="0"/>
              <a:t> الايجابي للحضارات </a:t>
            </a:r>
            <a:r>
              <a:rPr lang="ar-SA" dirty="0" err="1"/>
              <a:t>و</a:t>
            </a:r>
            <a:r>
              <a:rPr lang="ar-SA" dirty="0"/>
              <a:t> الشعوب في </a:t>
            </a:r>
            <a:r>
              <a:rPr lang="ar-SA" dirty="0" err="1"/>
              <a:t>اطار</a:t>
            </a:r>
            <a:r>
              <a:rPr lang="ar-SA" dirty="0"/>
              <a:t> المنتظم الدولي وطريقا قويما لتحقيق السلم والأمن والتقدم . وكل ذلك يترجم النزعة </a:t>
            </a:r>
            <a:r>
              <a:rPr lang="ar-SA" dirty="0" err="1"/>
              <a:t>الانسانية</a:t>
            </a:r>
            <a:r>
              <a:rPr lang="ar-SA" dirty="0"/>
              <a:t> لتجاوز </a:t>
            </a:r>
            <a:r>
              <a:rPr lang="ar-SA" dirty="0" err="1"/>
              <a:t>الاطر</a:t>
            </a:r>
            <a:r>
              <a:rPr lang="ar-SA" dirty="0"/>
              <a:t> الثقافية والسياسية والاقتصادية والاجتماعية المعيقة للإنسان من تحقيق </a:t>
            </a:r>
            <a:r>
              <a:rPr lang="ar-SA" dirty="0" err="1"/>
              <a:t>انسانيته</a:t>
            </a:r>
            <a:r>
              <a:rPr lang="ar-SA" dirty="0"/>
              <a:t> الكاملة </a:t>
            </a:r>
            <a:r>
              <a:rPr lang="ar-SA" dirty="0" err="1"/>
              <a:t>و</a:t>
            </a:r>
            <a:r>
              <a:rPr lang="ar-SA" dirty="0"/>
              <a:t> سعيه </a:t>
            </a:r>
            <a:r>
              <a:rPr lang="ar-SA" dirty="0" err="1"/>
              <a:t>الى</a:t>
            </a:r>
            <a:r>
              <a:rPr lang="ar-SA" dirty="0"/>
              <a:t> اكتشاف هويته كانسان</a:t>
            </a:r>
            <a:endParaRPr lang="en-US"/>
          </a:p>
          <a:p>
            <a:endParaRPr lang="ar-IQ"/>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1060</Words>
  <Application>Microsoft Office PowerPoint</Application>
  <PresentationFormat>عرض على الشاشة (3:4)‏</PresentationFormat>
  <Paragraphs>14</Paragraphs>
  <Slides>9</Slides>
  <Notes>0</Notes>
  <HiddenSlides>0</HiddenSlides>
  <MMClips>0</MMClips>
  <ScaleCrop>false</ScaleCrop>
  <HeadingPairs>
    <vt:vector size="4" baseType="variant">
      <vt:variant>
        <vt:lpstr>سمة</vt:lpstr>
      </vt:variant>
      <vt:variant>
        <vt:i4>1</vt:i4>
      </vt:variant>
      <vt:variant>
        <vt:lpstr>عناوين الشرائح</vt:lpstr>
      </vt:variant>
      <vt:variant>
        <vt:i4>9</vt:i4>
      </vt:variant>
    </vt:vector>
  </HeadingPairs>
  <TitlesOfParts>
    <vt:vector size="10" baseType="lpstr">
      <vt:lpstr>سمة Office</vt:lpstr>
      <vt:lpstr>خصائص حقوق الانسان : النسبية , العالمية , الشمولية</vt:lpstr>
      <vt:lpstr>الشريحة 2</vt:lpstr>
      <vt:lpstr>الشريحة 3</vt:lpstr>
      <vt:lpstr>الشريحة 4</vt:lpstr>
      <vt:lpstr>الشريحة 5</vt:lpstr>
      <vt:lpstr>الشريحة 6</vt:lpstr>
      <vt:lpstr>الشريحة 7</vt:lpstr>
      <vt:lpstr>الشريحة 8</vt:lpstr>
      <vt:lpstr>الشريحة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خصائص حقوق الانسان : النسبية , العالمية , الشمولية</dc:title>
  <dc:creator>hp</dc:creator>
  <cp:lastModifiedBy>hp</cp:lastModifiedBy>
  <cp:revision>1</cp:revision>
  <dcterms:created xsi:type="dcterms:W3CDTF">2018-12-09T19:28:15Z</dcterms:created>
  <dcterms:modified xsi:type="dcterms:W3CDTF">2018-12-09T19:39:20Z</dcterms:modified>
</cp:coreProperties>
</file>