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5"/>
  </p:notesMasterIdLst>
  <p:sldIdLst>
    <p:sldId id="256" r:id="rId2"/>
    <p:sldId id="257" r:id="rId3"/>
    <p:sldId id="258"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65413" autoAdjust="0"/>
    <p:restoredTop sz="86380" autoAdjust="0"/>
  </p:normalViewPr>
  <p:slideViewPr>
    <p:cSldViewPr>
      <p:cViewPr varScale="1">
        <p:scale>
          <a:sx n="73" d="100"/>
          <a:sy n="73" d="100"/>
        </p:scale>
        <p:origin x="-1920" y="-102"/>
      </p:cViewPr>
      <p:guideLst>
        <p:guide orient="horz" pos="2160"/>
        <p:guide pos="2880"/>
      </p:guideLst>
    </p:cSldViewPr>
  </p:slideViewPr>
  <p:outlineViewPr>
    <p:cViewPr>
      <p:scale>
        <a:sx n="33" d="100"/>
        <a:sy n="33" d="100"/>
      </p:scale>
      <p:origin x="162" y="79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CCD9FC3-E395-4653-8CB2-12F4F54A5ED5}" type="datetimeFigureOut">
              <a:rPr lang="ar-IQ" smtClean="0"/>
              <a:t>12/04/1440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CC4E20C-5BE5-41D1-BB93-1929E49E497F}" type="slidenum">
              <a:rPr lang="ar-IQ" smtClean="0"/>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FCC4E20C-5BE5-41D1-BB93-1929E49E497F}" type="slidenum">
              <a:rPr lang="ar-IQ" smtClean="0"/>
              <a:t>1</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12/04/1440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IQ" dirty="0" err="1" smtClean="0"/>
              <a:t>الاسبوع</a:t>
            </a:r>
            <a:r>
              <a:rPr lang="ar-IQ" dirty="0" smtClean="0"/>
              <a:t> </a:t>
            </a:r>
            <a:r>
              <a:rPr lang="ar-IQ" dirty="0" err="1" smtClean="0"/>
              <a:t>الاول</a:t>
            </a:r>
            <a:r>
              <a:rPr lang="ar-IQ" dirty="0" smtClean="0"/>
              <a:t> – </a:t>
            </a:r>
            <a:br>
              <a:rPr lang="ar-IQ" dirty="0" smtClean="0"/>
            </a:br>
            <a:r>
              <a:rPr lang="ar-IQ" dirty="0" smtClean="0"/>
              <a:t>بدايات الفكر السياسي –</a:t>
            </a:r>
            <a:r>
              <a:rPr lang="ar-IQ" dirty="0" err="1" smtClean="0"/>
              <a:t>اطلالة</a:t>
            </a:r>
            <a:r>
              <a:rPr lang="ar-IQ" dirty="0" smtClean="0"/>
              <a:t> عامة</a:t>
            </a:r>
            <a:endParaRPr lang="ar-IQ" dirty="0"/>
          </a:p>
        </p:txBody>
      </p:sp>
      <p:sp>
        <p:nvSpPr>
          <p:cNvPr id="3" name="عنوان فرعي 2"/>
          <p:cNvSpPr>
            <a:spLocks noGrp="1"/>
          </p:cNvSpPr>
          <p:nvPr>
            <p:ph type="subTitle" idx="1"/>
          </p:nvPr>
        </p:nvSpPr>
        <p:spPr/>
        <p:txBody>
          <a:bodyPr>
            <a:normAutofit/>
          </a:bodyPr>
          <a:lstStyle/>
          <a:p>
            <a:r>
              <a:rPr lang="ar-IQ" dirty="0" smtClean="0"/>
              <a:t>في هذه المحاضرة ندرس بدايات وبوادر الفكر السياسي بشكل منتظم ومحدد.</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1600" b="1"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16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a:t>
            </a:r>
            <a:r>
              <a:rPr kumimoji="0" lang="ar-IQ" sz="1600" b="0" i="0" u="none" strike="noStrike" cap="none" normalizeH="0" baseline="0" dirty="0" smtClean="0">
                <a:ln>
                  <a:noFill/>
                </a:ln>
                <a:solidFill>
                  <a:srgbClr val="333333"/>
                </a:solidFill>
                <a:effectLst/>
                <a:latin typeface="Simplified Arabic" pitchFamily="18" charset="-78"/>
                <a:ea typeface="Times New Roman" pitchFamily="18" charset="0"/>
                <a:cs typeface="Simplified Arabic" pitchFamily="18" charset="-78"/>
              </a:rPr>
              <a:t> </a:t>
            </a:r>
            <a:endParaRPr kumimoji="0" lang="en-US" sz="1600" b="0" i="0" u="none" strike="noStrike" cap="none" normalizeH="0" baseline="0" dirty="0" smtClean="0">
              <a:ln>
                <a:noFill/>
              </a:ln>
              <a:solidFill>
                <a:srgbClr val="333333"/>
              </a:solidFill>
              <a:effectLst/>
              <a:latin typeface="Simplified Arabic" pitchFamily="18" charset="-78"/>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lang="en-US" sz="1600" dirty="0" smtClean="0">
              <a:solidFill>
                <a:srgbClr val="333333"/>
              </a:solidFill>
              <a:latin typeface="Simplified Arabic" pitchFamily="18" charset="-78"/>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333333"/>
              </a:solidFill>
              <a:effectLst/>
              <a:latin typeface="Simplified Arabic" pitchFamily="18" charset="-78"/>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lang="en-US" sz="1600" dirty="0" smtClean="0">
              <a:solidFill>
                <a:srgbClr val="333333"/>
              </a:solidFill>
              <a:latin typeface="Simplified Arabic" pitchFamily="18" charset="-78"/>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333333"/>
              </a:solidFill>
              <a:effectLst/>
              <a:latin typeface="Simplified Arabic" pitchFamily="18" charset="-78"/>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lang="en-US" sz="1600" dirty="0" smtClean="0">
              <a:solidFill>
                <a:srgbClr val="333333"/>
              </a:solidFill>
              <a:latin typeface="Simplified Arabic" pitchFamily="18" charset="-78"/>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333333"/>
              </a:solidFill>
              <a:effectLst/>
              <a:latin typeface="Simplified Arabic" pitchFamily="18" charset="-78"/>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lang="en-US" sz="1600" dirty="0" smtClean="0">
              <a:solidFill>
                <a:srgbClr val="333333"/>
              </a:solidFill>
              <a:latin typeface="Simplified Arabic" pitchFamily="18" charset="-78"/>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rgbClr val="333333"/>
                </a:solidFill>
                <a:effectLst/>
                <a:latin typeface="Simplified Arabic" pitchFamily="18" charset="-78"/>
                <a:ea typeface="Times New Roman" pitchFamily="18" charset="0"/>
                <a:cs typeface="Simplified Arabic" pitchFamily="18" charset="-78"/>
              </a:rPr>
              <a:t>ظهرت بدايات الفكر السياسي في حضارة وادي الرافدين في العراق القديم، ومن ثم في حضارة وادي النيل وكذلك من خلال الفكر السياسي عند الصينيين خلال القرن الثامن قبل الميلاد من قبل </a:t>
            </a:r>
            <a:r>
              <a:rPr kumimoji="0" lang="ar-SA" sz="2800" b="0" i="0" u="none" strike="noStrike" cap="none" normalizeH="0" baseline="0" dirty="0" err="1" smtClean="0">
                <a:ln>
                  <a:noFill/>
                </a:ln>
                <a:solidFill>
                  <a:srgbClr val="333333"/>
                </a:solidFill>
                <a:effectLst/>
                <a:latin typeface="Simplified Arabic" pitchFamily="18" charset="-78"/>
                <a:ea typeface="Times New Roman" pitchFamily="18" charset="0"/>
                <a:cs typeface="Simplified Arabic" pitchFamily="18" charset="-78"/>
              </a:rPr>
              <a:t>كونفوشيوس</a:t>
            </a:r>
            <a:r>
              <a:rPr kumimoji="0" lang="ar-SA" sz="2800" b="0" i="0" u="none" strike="noStrike" cap="none" normalizeH="0" baseline="0" dirty="0" smtClean="0">
                <a:ln>
                  <a:noFill/>
                </a:ln>
                <a:solidFill>
                  <a:srgbClr val="333333"/>
                </a:solidFill>
                <a:effectLst/>
                <a:latin typeface="Simplified Arabic" pitchFamily="18" charset="-78"/>
                <a:ea typeface="Times New Roman" pitchFamily="18" charset="0"/>
                <a:cs typeface="Simplified Arabic" pitchFamily="18" charset="-78"/>
              </a:rPr>
              <a:t>، وذلك بعد انهيار اجتماعي وسياسي للبلاد الصينية، ووجد في ذلك الوقت مفكّران اثنان أيضاً هما </a:t>
            </a:r>
            <a:r>
              <a:rPr kumimoji="0" lang="ar-SA" sz="2800" b="0" i="0" u="none" strike="noStrike" cap="none" normalizeH="0" baseline="0" dirty="0" err="1" smtClean="0">
                <a:ln>
                  <a:noFill/>
                </a:ln>
                <a:solidFill>
                  <a:srgbClr val="333333"/>
                </a:solidFill>
                <a:effectLst/>
                <a:latin typeface="Simplified Arabic" pitchFamily="18" charset="-78"/>
                <a:ea typeface="Times New Roman" pitchFamily="18" charset="0"/>
                <a:cs typeface="Simplified Arabic" pitchFamily="18" charset="-78"/>
              </a:rPr>
              <a:t>منيوس</a:t>
            </a:r>
            <a:r>
              <a:rPr kumimoji="0" lang="ar-SA" sz="2800" b="0" i="0" u="none" strike="noStrike" cap="none" normalizeH="0" baseline="0" dirty="0" smtClean="0">
                <a:ln>
                  <a:noFill/>
                </a:ln>
                <a:solidFill>
                  <a:srgbClr val="333333"/>
                </a:solidFill>
                <a:effectLst/>
                <a:latin typeface="Simplified Arabic" pitchFamily="18" charset="-78"/>
                <a:ea typeface="Times New Roman" pitchFamily="18" charset="0"/>
                <a:cs typeface="Simplified Arabic" pitchFamily="18" charset="-78"/>
              </a:rPr>
              <a:t> </a:t>
            </a:r>
            <a:r>
              <a:rPr kumimoji="0" lang="ar-SA" sz="2800" b="0" i="0" u="none" strike="noStrike" cap="none" normalizeH="0" baseline="0" dirty="0" err="1" smtClean="0">
                <a:ln>
                  <a:noFill/>
                </a:ln>
                <a:solidFill>
                  <a:srgbClr val="333333"/>
                </a:solidFill>
                <a:effectLst/>
                <a:latin typeface="Simplified Arabic" pitchFamily="18" charset="-78"/>
                <a:ea typeface="Times New Roman" pitchFamily="18" charset="0"/>
                <a:cs typeface="Simplified Arabic" pitchFamily="18" charset="-78"/>
              </a:rPr>
              <a:t>والموزي</a:t>
            </a:r>
            <a:r>
              <a:rPr kumimoji="0" lang="ar-SA" sz="2800" b="0" i="0" u="none" strike="noStrike" cap="none" normalizeH="0" baseline="0" dirty="0" smtClean="0">
                <a:ln>
                  <a:noFill/>
                </a:ln>
                <a:solidFill>
                  <a:srgbClr val="333333"/>
                </a:solidFill>
                <a:effectLst/>
                <a:latin typeface="Simplified Arabic" pitchFamily="18" charset="-78"/>
                <a:ea typeface="Times New Roman" pitchFamily="18" charset="0"/>
                <a:cs typeface="Simplified Arabic" pitchFamily="18" charset="-78"/>
              </a:rPr>
              <a:t> اللذين ركزا على الوحدة والاستقرار السياسي كأساس للفكر، كما دعا </a:t>
            </a:r>
            <a:r>
              <a:rPr kumimoji="0" lang="ar-SA" sz="2800" b="0" i="0" u="none" strike="noStrike" cap="none" normalizeH="0" baseline="0" dirty="0" err="1" smtClean="0">
                <a:ln>
                  <a:noFill/>
                </a:ln>
                <a:solidFill>
                  <a:srgbClr val="333333"/>
                </a:solidFill>
                <a:effectLst/>
                <a:latin typeface="Simplified Arabic" pitchFamily="18" charset="-78"/>
                <a:ea typeface="Times New Roman" pitchFamily="18" charset="0"/>
                <a:cs typeface="Simplified Arabic" pitchFamily="18" charset="-78"/>
              </a:rPr>
              <a:t>كونفوشيوس</a:t>
            </a:r>
            <a:r>
              <a:rPr kumimoji="0" lang="ar-SA" sz="2800" b="0" i="0" u="none" strike="noStrike" cap="none" normalizeH="0" baseline="0" dirty="0" smtClean="0">
                <a:ln>
                  <a:noFill/>
                </a:ln>
                <a:solidFill>
                  <a:srgbClr val="333333"/>
                </a:solidFill>
                <a:effectLst/>
                <a:latin typeface="Simplified Arabic" pitchFamily="18" charset="-78"/>
                <a:ea typeface="Times New Roman" pitchFamily="18" charset="0"/>
                <a:cs typeface="Simplified Arabic" pitchFamily="18" charset="-78"/>
              </a:rPr>
              <a:t> إلى التعاطف والولاء، وتوطيد العلاقات الشخصية، وظهر بعد ذلك في أسرتي تشين وهان. كان الفكر السياسي اليوناني القديم منبعاً للفكر السياسي العربي؛ </a:t>
            </a:r>
            <a:r>
              <a:rPr kumimoji="0" lang="en-US" sz="2800" b="0" i="0" u="none" strike="noStrike" cap="none" normalizeH="0" baseline="0" dirty="0" smtClean="0">
                <a:ln>
                  <a:noFill/>
                </a:ln>
                <a:solidFill>
                  <a:srgbClr val="333333"/>
                </a:solidFill>
                <a:effectLst/>
                <a:latin typeface="Simplified Arabic" pitchFamily="18" charset="-78"/>
                <a:ea typeface="Times New Roman" pitchFamily="18" charset="0"/>
                <a:cs typeface="Simplified Arabic" pitchFamily="18" charset="-78"/>
              </a:rPr>
              <a:t/>
            </a:r>
            <a:br>
              <a:rPr kumimoji="0" lang="en-US" sz="2800" b="0" i="0" u="none" strike="noStrike" cap="none" normalizeH="0" baseline="0" dirty="0" smtClean="0">
                <a:ln>
                  <a:noFill/>
                </a:ln>
                <a:solidFill>
                  <a:srgbClr val="333333"/>
                </a:solidFill>
                <a:effectLst/>
                <a:latin typeface="Simplified Arabic" pitchFamily="18" charset="-78"/>
                <a:ea typeface="Times New Roman" pitchFamily="18" charset="0"/>
                <a:cs typeface="Simplified Arabic" pitchFamily="18" charset="-78"/>
              </a:rPr>
            </a:b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00034" y="474344"/>
            <a:ext cx="8286808" cy="5632311"/>
          </a:xfrm>
          <a:prstGeom prst="rect">
            <a:avLst/>
          </a:prstGeom>
        </p:spPr>
        <p:txBody>
          <a:bodyPr wrap="square">
            <a:spAutoFit/>
          </a:bodyPr>
          <a:lstStyle/>
          <a:p>
            <a:r>
              <a:rPr lang="ar-SA" sz="2400" dirty="0" smtClean="0">
                <a:solidFill>
                  <a:srgbClr val="333333"/>
                </a:solidFill>
                <a:latin typeface="Simplified Arabic" pitchFamily="18" charset="-78"/>
                <a:ea typeface="Times New Roman" pitchFamily="18" charset="0"/>
                <a:cs typeface="Simplified Arabic" pitchFamily="18" charset="-78"/>
              </a:rPr>
              <a:t>حيث كان لأفلاطون دورٌ كبيرٌ في منهجه، وتلاه في ذلك أفلاطون، وبدأ ظهوره في البلاد الهنديّة خلال العصور القديمة، وساهم ذلك في تطوير دساتير الدول الهندوسيّة التي كانت تَستند على الأطروحات السياسيّة والقانونيّة في كافّة مؤسساتها الاجتماعية. بدأ الفكر المَسيحي بالظهور من خلال </a:t>
            </a:r>
            <a:r>
              <a:rPr lang="ar-SA" sz="2400" dirty="0" err="1" smtClean="0">
                <a:solidFill>
                  <a:srgbClr val="333333"/>
                </a:solidFill>
                <a:latin typeface="Simplified Arabic" pitchFamily="18" charset="-78"/>
                <a:ea typeface="Times New Roman" pitchFamily="18" charset="0"/>
                <a:cs typeface="Simplified Arabic" pitchFamily="18" charset="-78"/>
              </a:rPr>
              <a:t>أوغسطينوي</a:t>
            </a:r>
            <a:r>
              <a:rPr lang="ar-SA" sz="2400" dirty="0" smtClean="0">
                <a:solidFill>
                  <a:srgbClr val="333333"/>
                </a:solidFill>
                <a:latin typeface="Simplified Arabic" pitchFamily="18" charset="-78"/>
                <a:ea typeface="Times New Roman" pitchFamily="18" charset="0"/>
                <a:cs typeface="Simplified Arabic" pitchFamily="18" charset="-78"/>
              </a:rPr>
              <a:t> بعد تأثّره الشديد بأفلاطون، وتمكّن من تغيير الفكر المسيحي من خلال اعتماده على نظرية العدالة التي كانت سائدةً عند الرومان، وركّز على دور الدولة التي سوف تُطبّق هذا النظام باعتباره مثالاً أخلاقياً، وظهر بعد ذلك الفكر الإسلامي المُعتمد على محمّد ومعجزته القرآن الكريم الذي بواسطته غيّر كافّة موازين القوى والتصوّرات في المنطقة العربية خاصةً، وساهم بعد ذلك الكثير من العلماء والمفكّرين في إيصال الفكر السياسي الإسلامي إلى أكبر عدد من الشرائح كأمثال الكندي، والفارابي، وابن سينا، وابن </a:t>
            </a:r>
            <a:r>
              <a:rPr lang="ar-SA" sz="2400" dirty="0" err="1" smtClean="0">
                <a:solidFill>
                  <a:srgbClr val="333333"/>
                </a:solidFill>
                <a:latin typeface="Simplified Arabic" pitchFamily="18" charset="-78"/>
                <a:ea typeface="Times New Roman" pitchFamily="18" charset="0"/>
                <a:cs typeface="Simplified Arabic" pitchFamily="18" charset="-78"/>
              </a:rPr>
              <a:t>باجة</a:t>
            </a:r>
            <a:r>
              <a:rPr lang="ar-SA" sz="2400" dirty="0" smtClean="0">
                <a:solidFill>
                  <a:srgbClr val="333333"/>
                </a:solidFill>
                <a:latin typeface="Simplified Arabic" pitchFamily="18" charset="-78"/>
                <a:ea typeface="Times New Roman" pitchFamily="18" charset="0"/>
                <a:cs typeface="Simplified Arabic" pitchFamily="18" charset="-78"/>
              </a:rPr>
              <a:t>، وابن رشد، وابن خلدون. تأثرت البلاد الأوروبيّة بالفكر المسيحي باعتباره يمتلك قواسم مشتركة مع الدّين الإسلامي؛ حيث عمل </a:t>
            </a:r>
            <a:r>
              <a:rPr lang="ar-SA" sz="2400" dirty="0" err="1" smtClean="0">
                <a:solidFill>
                  <a:srgbClr val="333333"/>
                </a:solidFill>
                <a:latin typeface="Simplified Arabic" pitchFamily="18" charset="-78"/>
                <a:ea typeface="Times New Roman" pitchFamily="18" charset="0"/>
                <a:cs typeface="Simplified Arabic" pitchFamily="18" charset="-78"/>
              </a:rPr>
              <a:t>شولاستيس</a:t>
            </a:r>
            <a:r>
              <a:rPr lang="ar-SA" sz="2400" dirty="0" smtClean="0">
                <a:solidFill>
                  <a:srgbClr val="333333"/>
                </a:solidFill>
                <a:latin typeface="Simplified Arabic" pitchFamily="18" charset="-78"/>
                <a:ea typeface="Times New Roman" pitchFamily="18" charset="0"/>
                <a:cs typeface="Simplified Arabic" pitchFamily="18" charset="-78"/>
              </a:rPr>
              <a:t> على الجمع بين فكر أرسطو مع المسيحية، وعمل القديس أوغسطين على تحقيق الانسجام الكامن في العقل، ويعدّ القديس توما </a:t>
            </a:r>
            <a:r>
              <a:rPr lang="ar-SA" sz="2400" dirty="0" err="1" smtClean="0">
                <a:solidFill>
                  <a:srgbClr val="333333"/>
                </a:solidFill>
                <a:latin typeface="Simplified Arabic" pitchFamily="18" charset="-78"/>
                <a:ea typeface="Times New Roman" pitchFamily="18" charset="0"/>
                <a:cs typeface="Simplified Arabic" pitchFamily="18" charset="-78"/>
              </a:rPr>
              <a:t>الأكويني</a:t>
            </a:r>
            <a:r>
              <a:rPr lang="ar-SA" sz="2400" dirty="0" smtClean="0">
                <a:solidFill>
                  <a:srgbClr val="333333"/>
                </a:solidFill>
                <a:latin typeface="Simplified Arabic" pitchFamily="18" charset="-78"/>
                <a:ea typeface="Times New Roman" pitchFamily="18" charset="0"/>
                <a:cs typeface="Simplified Arabic" pitchFamily="18" charset="-78"/>
              </a:rPr>
              <a:t> هو أكثر المفكرين تأثيراً في القارة الأوروبية</a:t>
            </a:r>
            <a:r>
              <a:rPr lang="en-US" sz="2400" dirty="0" smtClean="0">
                <a:solidFill>
                  <a:srgbClr val="333333"/>
                </a:solidFill>
                <a:latin typeface="Simplified Arabic" pitchFamily="18" charset="-78"/>
                <a:ea typeface="Times New Roman" pitchFamily="18" charset="0"/>
                <a:cs typeface="Simplified Arabic" pitchFamily="18" charset="-78"/>
              </a:rPr>
              <a:t>.</a:t>
            </a:r>
            <a:br>
              <a:rPr lang="en-US" sz="2400" dirty="0" smtClean="0">
                <a:solidFill>
                  <a:srgbClr val="333333"/>
                </a:solidFill>
                <a:latin typeface="Simplified Arabic" pitchFamily="18" charset="-78"/>
                <a:ea typeface="Times New Roman" pitchFamily="18" charset="0"/>
                <a:cs typeface="Simplified Arabic" pitchFamily="18" charset="-78"/>
              </a:rPr>
            </a:br>
            <a:endParaRPr lang="ar-IQ" sz="24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294</Words>
  <PresentationFormat>عرض على الشاشة (3:4)‏</PresentationFormat>
  <Paragraphs>14</Paragraphs>
  <Slides>3</Slides>
  <Notes>1</Notes>
  <HiddenSlides>0</HiddenSlides>
  <MMClips>0</MMClips>
  <ScaleCrop>false</ScaleCrop>
  <HeadingPairs>
    <vt:vector size="4" baseType="variant">
      <vt:variant>
        <vt:lpstr>سمة</vt:lpstr>
      </vt:variant>
      <vt:variant>
        <vt:i4>1</vt:i4>
      </vt:variant>
      <vt:variant>
        <vt:lpstr>عناوين الشرائح</vt:lpstr>
      </vt:variant>
      <vt:variant>
        <vt:i4>3</vt:i4>
      </vt:variant>
    </vt:vector>
  </HeadingPairs>
  <TitlesOfParts>
    <vt:vector size="4" baseType="lpstr">
      <vt:lpstr>سمة Office</vt:lpstr>
      <vt:lpstr>الاسبوع الاول –  بدايات الفكر السياسي –اطلالة عامة</vt:lpstr>
      <vt:lpstr>الشريحة 2</vt:lpstr>
      <vt:lpstr>الشريحة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الاسبوع الاول –  بدايات الفكر السياسي –اطلالة عامة</dc:title>
  <dc:creator>muhmed</dc:creator>
  <cp:lastModifiedBy>muhmed</cp:lastModifiedBy>
  <cp:revision>1</cp:revision>
  <dcterms:created xsi:type="dcterms:W3CDTF">2018-12-20T12:38:06Z</dcterms:created>
  <dcterms:modified xsi:type="dcterms:W3CDTF">2018-12-20T12:47:55Z</dcterms:modified>
</cp:coreProperties>
</file>