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13" autoAdjust="0"/>
    <p:restoredTop sz="86380" autoAdjust="0"/>
  </p:normalViewPr>
  <p:slideViewPr>
    <p:cSldViewPr>
      <p:cViewPr varScale="1">
        <p:scale>
          <a:sx n="73" d="100"/>
          <a:sy n="73" d="100"/>
        </p:scale>
        <p:origin x="-1920" y="-102"/>
      </p:cViewPr>
      <p:guideLst>
        <p:guide orient="horz" pos="2160"/>
        <p:guide pos="2880"/>
      </p:guideLst>
    </p:cSldViewPr>
  </p:slideViewPr>
  <p:outlineViewPr>
    <p:cViewPr>
      <p:scale>
        <a:sx n="33" d="100"/>
        <a:sy n="33" d="100"/>
      </p:scale>
      <p:origin x="162" y="7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CCD9FC3-E395-4653-8CB2-12F4F54A5ED5}" type="datetimeFigureOut">
              <a:rPr lang="ar-IQ" smtClean="0"/>
              <a:pPr/>
              <a:t>12/04/1440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CC4E20C-5BE5-41D1-BB93-1929E49E497F}"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FCC4E20C-5BE5-41D1-BB93-1929E49E497F}" type="slidenum">
              <a:rPr lang="ar-IQ" smtClean="0"/>
              <a:pPr/>
              <a:t>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IQ" dirty="0" err="1" smtClean="0"/>
              <a:t>الاسبوع</a:t>
            </a:r>
            <a:r>
              <a:rPr lang="ar-IQ" dirty="0" smtClean="0"/>
              <a:t> </a:t>
            </a:r>
            <a:r>
              <a:rPr lang="ar-IQ" dirty="0" smtClean="0"/>
              <a:t>الثاني </a:t>
            </a:r>
            <a:r>
              <a:rPr lang="ar-IQ" dirty="0" smtClean="0"/>
              <a:t>– </a:t>
            </a:r>
            <a:br>
              <a:rPr lang="ar-IQ" dirty="0" smtClean="0"/>
            </a:br>
            <a:r>
              <a:rPr lang="ar-IQ" dirty="0" smtClean="0"/>
              <a:t>دولة المدينة في </a:t>
            </a:r>
            <a:r>
              <a:rPr lang="ar-IQ" dirty="0" err="1" smtClean="0"/>
              <a:t>اثينا</a:t>
            </a:r>
            <a:endParaRPr lang="ar-IQ" dirty="0"/>
          </a:p>
        </p:txBody>
      </p:sp>
      <p:sp>
        <p:nvSpPr>
          <p:cNvPr id="3" name="عنوان فرعي 2"/>
          <p:cNvSpPr>
            <a:spLocks noGrp="1"/>
          </p:cNvSpPr>
          <p:nvPr>
            <p:ph type="subTitle" idx="1"/>
          </p:nvPr>
        </p:nvSpPr>
        <p:spPr/>
        <p:txBody>
          <a:bodyPr>
            <a:normAutofit/>
          </a:bodyPr>
          <a:lstStyle/>
          <a:p>
            <a:r>
              <a:rPr lang="ar-IQ" dirty="0" smtClean="0"/>
              <a:t>في هذه المحاضرة ندرس </a:t>
            </a:r>
            <a:r>
              <a:rPr lang="ar-IQ" dirty="0" smtClean="0"/>
              <a:t>طبيعة دولة المدينة في اليونان</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IQ"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rPr>
              <a:t> </a:t>
            </a: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33333"/>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lang="en-US" sz="1600" dirty="0" smtClean="0">
              <a:solidFill>
                <a:srgbClr val="333333"/>
              </a:solidFill>
              <a:latin typeface="Simplified Arabic" pitchFamily="18" charset="-78"/>
              <a:ea typeface="Times New Roman" pitchFamily="18" charset="0"/>
              <a:cs typeface="Simplified Arabic" pitchFamily="18" charset="-78"/>
            </a:endParaRPr>
          </a:p>
        </p:txBody>
      </p:sp>
      <p:sp>
        <p:nvSpPr>
          <p:cNvPr id="204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تنوعت التجارب السياسية في دول المدينة في اليونان القديمة، </a:t>
            </a:r>
            <a:r>
              <a:rPr kumimoji="0" lang="ar-SA" sz="28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اذ</a:t>
            </a: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ظهرت في بلاد اليونان نظام عرف بإسم نظام دولة المدينة ( المدينة الحرة) فالمجتمع اليوناني</a:t>
            </a:r>
            <a:r>
              <a:rPr kumimoji="0" lang="ar-SA"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تميز بأنه كان عبارة عن وحدات سياسية مستقلة عن بعضها نتيجة لطبيعتها الجغرافية فأصبحت كل مدينة لها مقومات الدولة ( دولة المدينة) أو دويلة صغيرة فعرفت بلادهم نظام دويلات المدن الصغيرة لكل دولة سلالتها الحاكمة وجيشها وحدودها وأبرز هذه الدويلات كانت أثينا /اسبرطة/ طيبة / </a:t>
            </a:r>
            <a:r>
              <a:rPr kumimoji="0" lang="ar-SA" sz="28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آرجوس</a:t>
            </a:r>
            <a:r>
              <a:rPr kumimoji="0" lang="ar-SA"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ونتيجة حركة الهجرة </a:t>
            </a:r>
            <a:r>
              <a:rPr kumimoji="0" lang="ar-SA" sz="2800" b="0" i="0" u="none" strike="noStrike" cap="none" normalizeH="0" baseline="0" dirty="0" err="1" smtClean="0">
                <a:ln>
                  <a:noFill/>
                </a:ln>
                <a:solidFill>
                  <a:srgbClr val="000000"/>
                </a:solidFill>
                <a:effectLst/>
                <a:latin typeface="Simplified Arabic" pitchFamily="18" charset="-78"/>
                <a:ea typeface="Times New Roman" pitchFamily="18" charset="0"/>
                <a:cs typeface="Simplified Arabic" pitchFamily="18" charset="-78"/>
              </a:rPr>
              <a:t>والإنتشار</a:t>
            </a:r>
            <a:r>
              <a:rPr kumimoji="0" lang="ar-SA" sz="28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اليوناني تطور نظام الحكم والنظام السياسي لدويلات المدن اليونانية وظهرت الأنظمة وتطورت من النظام القبلي وحتى وصلت الحكم الشعبي ( الديمقراطي) مر هذا التطور السياسي لدويلات المدن بالأنظمة التالية</a:t>
            </a:r>
            <a:r>
              <a:rPr kumimoji="0" lang="ar-SA" sz="2800" b="1"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474344"/>
            <a:ext cx="8286808" cy="5262979"/>
          </a:xfrm>
          <a:prstGeom prst="rect">
            <a:avLst/>
          </a:prstGeom>
        </p:spPr>
        <p:txBody>
          <a:bodyPr wrap="square">
            <a:spAutoFit/>
          </a:bodyPr>
          <a:lstStyle/>
          <a:p>
            <a:r>
              <a:rPr lang="ar-SA" sz="2400" b="1" dirty="0" smtClean="0"/>
              <a:t> </a:t>
            </a:r>
            <a:endParaRPr lang="en-US" sz="2400" dirty="0" smtClean="0"/>
          </a:p>
          <a:p>
            <a:r>
              <a:rPr lang="ar-SA" sz="2400" dirty="0" smtClean="0"/>
              <a:t>1- النظام القبلي : ساد هذا النظام قبل نشأة نظام دويلات المدن اليونانية وكان زعيم القبيلة الأوسع في امتلاك الأراضي الزراعية والرعوية يمارس دور الحاكم</a:t>
            </a:r>
            <a:endParaRPr lang="en-US" sz="2400" dirty="0" smtClean="0"/>
          </a:p>
          <a:p>
            <a:r>
              <a:rPr lang="ar-SA" sz="2400" dirty="0" smtClean="0"/>
              <a:t>2- النظام الملكي : هو أول نظام عرفته دولة المدينة اليونانية ويقوم على أساس سلطة الملك يساعده مجلس من الأعيان واستمر هذا النظام حتى حل محله النظام الأرستقراطي</a:t>
            </a:r>
            <a:r>
              <a:rPr lang="en-US" sz="2400" dirty="0" smtClean="0"/>
              <a:t> .</a:t>
            </a:r>
          </a:p>
          <a:p>
            <a:r>
              <a:rPr lang="ar-SA" sz="2400" dirty="0" smtClean="0"/>
              <a:t>3- النظام الأرستقراطي : يمثل هذا النظام انتقال السلطة الى ملاّك الأراضي فتحول النظام الحكم الفردي الذي يمثله شخص الملك إلى نظام حكم الجماعة وهم الطبقة الأرستقراطية</a:t>
            </a:r>
            <a:endParaRPr lang="en-US" sz="2400" dirty="0" smtClean="0"/>
          </a:p>
          <a:p>
            <a:r>
              <a:rPr lang="en-US" sz="2400" dirty="0" smtClean="0"/>
              <a:t> </a:t>
            </a:r>
            <a:r>
              <a:rPr lang="ar-SA" sz="2400" dirty="0" smtClean="0"/>
              <a:t>4- النظام </a:t>
            </a:r>
            <a:r>
              <a:rPr lang="ar-SA" sz="2400" dirty="0" err="1" smtClean="0"/>
              <a:t>الاوليجركي</a:t>
            </a:r>
            <a:r>
              <a:rPr lang="ar-SA" sz="2400" dirty="0" smtClean="0"/>
              <a:t> (حكم الأقلية) : عندما ازدهرت حركة التجارة بين بلاد اليونان والعالم الآخر ظهرت طبقة التجار واستطاعت بثروتها الكبيرة أن تنافس الطبقة الارستقراطية ملك الأراضي ونجحت طبقة التجار (الأقلية) في الوصول الى السلطة والحكم فعرف النظام بحكم الأقلية (</a:t>
            </a:r>
            <a:r>
              <a:rPr lang="ar-SA" sz="2400" dirty="0" err="1" smtClean="0"/>
              <a:t>الاوليجركي</a:t>
            </a:r>
            <a:r>
              <a:rPr lang="en-US" sz="2400" dirty="0" smtClean="0">
                <a:solidFill>
                  <a:srgbClr val="333333"/>
                </a:solidFill>
                <a:latin typeface="Simplified Arabic" pitchFamily="18" charset="-78"/>
                <a:ea typeface="Times New Roman" pitchFamily="18" charset="0"/>
                <a:cs typeface="Simplified Arabic" pitchFamily="18" charset="-78"/>
              </a:rPr>
              <a:t>.</a:t>
            </a:r>
            <a:r>
              <a:rPr lang="en-US" sz="2400" dirty="0" smtClean="0">
                <a:solidFill>
                  <a:srgbClr val="333333"/>
                </a:solidFill>
                <a:latin typeface="Simplified Arabic" pitchFamily="18" charset="-78"/>
                <a:ea typeface="Times New Roman" pitchFamily="18" charset="0"/>
                <a:cs typeface="Simplified Arabic" pitchFamily="18" charset="-78"/>
              </a:rPr>
              <a:t/>
            </a:r>
            <a:br>
              <a:rPr lang="en-US" sz="2400" dirty="0" smtClean="0">
                <a:solidFill>
                  <a:srgbClr val="333333"/>
                </a:solidFill>
                <a:latin typeface="Simplified Arabic" pitchFamily="18" charset="-78"/>
                <a:ea typeface="Times New Roman" pitchFamily="18" charset="0"/>
                <a:cs typeface="Simplified Arabic" pitchFamily="18" charset="-78"/>
              </a:rPr>
            </a:br>
            <a:endParaRPr lang="ar-IQ"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222222"/>
                </a:solidFill>
                <a:effectLst/>
                <a:latin typeface="Simplified Arabic" pitchFamily="18" charset="-78"/>
                <a:ea typeface="Times New Roman" pitchFamily="18" charset="0"/>
                <a:cs typeface="Simplified Arabic" pitchFamily="18" charset="-78"/>
              </a:rPr>
              <a:t>).</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222222"/>
                </a:solidFill>
                <a:effectLst/>
                <a:latin typeface="Simplified Arabic" pitchFamily="18" charset="-78"/>
                <a:ea typeface="Times New Roman" pitchFamily="18" charset="0"/>
                <a:cs typeface="Simplified Arabic" pitchFamily="18" charset="-78"/>
              </a:rPr>
              <a:t>5-حكم الطغاة : لم يستمر حكم الأقلية (طبقة التجار) فترة طويلة وبدأت طبقة عامة الناس تبحث عن دور سياسي في الحكم فظهرت ثورات شعبية في المدن اليونانية وكان يقودها أبناء الأثرياء ونجح عامة الناس في الوصول الى الحكم والسلطة وانتهى حكم الأقلية , وعندما حكم أبناء الأثرياء سمي بنظام حكم الطغاة لأنهم وصلوا للحكم على أكتاف عامة الناس</a:t>
            </a:r>
            <a:r>
              <a:rPr kumimoji="0" lang="en-US" sz="2800" b="0" i="0" u="none" strike="noStrike" cap="none" normalizeH="0" baseline="0" dirty="0" smtClean="0">
                <a:ln>
                  <a:noFill/>
                </a:ln>
                <a:solidFill>
                  <a:srgbClr val="222222"/>
                </a:solidFill>
                <a:effectLst/>
                <a:latin typeface="Simplified Arabic" pitchFamily="18" charset="-78"/>
                <a:ea typeface="Times New Roman" pitchFamily="18" charset="0"/>
                <a:cs typeface="Simplified Arabic" pitchFamily="18" charset="-78"/>
              </a:rPr>
              <a:t> .</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222222"/>
                </a:solidFill>
                <a:effectLst/>
                <a:latin typeface="Simplified Arabic" pitchFamily="18" charset="-78"/>
                <a:ea typeface="Times New Roman" pitchFamily="18" charset="0"/>
                <a:cs typeface="Simplified Arabic" pitchFamily="18" charset="-78"/>
              </a:rPr>
              <a:t>6-نظام الحكم الشعبي ( الديمقراطي) : انفجرت الثورات الشعبية ضد حكم الطغاة وقتل العديد من الطغاة وهرب الآخرون فكانت نهاية حكم الطغاة وبدأ نظام الحكم الشعبي وما يسمى بالحكم الديمقراطي ليحل محل الحكم المطلق فأصبح نظام الحكم عبارة عن مجالس نيابية يشترك فيها المواطنون ويمارسون فعليا كافة السلطات ونجح نظام الحكم الشعبي الذي مارس مهامه بكل كفاءة وحرية</a:t>
            </a:r>
            <a:r>
              <a:rPr kumimoji="0" lang="en-US" sz="2800" b="0" i="0" u="none" strike="noStrike" cap="none" normalizeH="0" baseline="0" dirty="0" smtClean="0">
                <a:ln>
                  <a:noFill/>
                </a:ln>
                <a:solidFill>
                  <a:srgbClr val="222222"/>
                </a:solidFill>
                <a:effectLst/>
                <a:latin typeface="Simplified Arabic" pitchFamily="18" charset="-78"/>
                <a:ea typeface="Times New Roman" pitchFamily="18" charset="0"/>
                <a:cs typeface="Simplified Arabic" pitchFamily="18" charset="-78"/>
              </a:rPr>
              <a:t> .</a:t>
            </a:r>
            <a:endPar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129</Words>
  <PresentationFormat>عرض على الشاشة (3:4)‏</PresentationFormat>
  <Paragraphs>19</Paragraphs>
  <Slides>4</Slides>
  <Notes>1</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الاسبوع الثاني –  دولة المدينة في اثينا</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الاسبوع الاول –  بدايات الفكر السياسي –اطلالة عامة</dc:title>
  <dc:creator>muhmed</dc:creator>
  <cp:lastModifiedBy>muhmed</cp:lastModifiedBy>
  <cp:revision>2</cp:revision>
  <dcterms:created xsi:type="dcterms:W3CDTF">2018-12-20T12:38:06Z</dcterms:created>
  <dcterms:modified xsi:type="dcterms:W3CDTF">2018-12-20T12:52:58Z</dcterms:modified>
</cp:coreProperties>
</file>