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13" autoAdjust="0"/>
    <p:restoredTop sz="86380" autoAdjust="0"/>
  </p:normalViewPr>
  <p:slideViewPr>
    <p:cSldViewPr>
      <p:cViewPr varScale="1">
        <p:scale>
          <a:sx n="71" d="100"/>
          <a:sy n="71" d="100"/>
        </p:scale>
        <p:origin x="-1980" y="-96"/>
      </p:cViewPr>
      <p:guideLst>
        <p:guide orient="horz" pos="2160"/>
        <p:guide pos="2880"/>
      </p:guideLst>
    </p:cSldViewPr>
  </p:slideViewPr>
  <p:outlineViewPr>
    <p:cViewPr>
      <p:scale>
        <a:sx n="33" d="100"/>
        <a:sy n="33" d="100"/>
      </p:scale>
      <p:origin x="162" y="7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D9FC3-E395-4653-8CB2-12F4F54A5ED5}" type="datetimeFigureOut">
              <a:rPr lang="ar-IQ" smtClean="0"/>
              <a:pPr/>
              <a:t>12/04/1440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4E20C-5BE5-41D1-BB93-1929E49E497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CC4E20C-5BE5-41D1-BB93-1929E49E497F}"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normAutofit fontScale="90000"/>
          </a:bodyPr>
          <a:lstStyle/>
          <a:p>
            <a:r>
              <a:rPr lang="ar-IQ" dirty="0" smtClean="0"/>
              <a:t>الفكر السياسي الغربي القديم والوسيط</a:t>
            </a:r>
            <a:br>
              <a:rPr lang="ar-IQ" dirty="0" smtClean="0"/>
            </a:br>
            <a:r>
              <a:rPr lang="ar-IQ" dirty="0" err="1" smtClean="0"/>
              <a:t>الاسبوع</a:t>
            </a:r>
            <a:r>
              <a:rPr lang="ar-IQ" dirty="0" smtClean="0"/>
              <a:t> </a:t>
            </a:r>
            <a:r>
              <a:rPr lang="ar-IQ" dirty="0" smtClean="0"/>
              <a:t>السابع– </a:t>
            </a:r>
            <a:r>
              <a:rPr lang="ar-IQ" dirty="0" smtClean="0"/>
              <a:t/>
            </a:r>
            <a:br>
              <a:rPr lang="ar-IQ" dirty="0" smtClean="0"/>
            </a:br>
            <a:r>
              <a:rPr lang="ar-IQ" dirty="0" err="1" smtClean="0"/>
              <a:t>ارسطو</a:t>
            </a:r>
            <a:endParaRPr lang="ar-IQ" dirty="0"/>
          </a:p>
        </p:txBody>
      </p:sp>
      <p:sp>
        <p:nvSpPr>
          <p:cNvPr id="3" name="عنوان فرعي 2"/>
          <p:cNvSpPr>
            <a:spLocks noGrp="1"/>
          </p:cNvSpPr>
          <p:nvPr>
            <p:ph type="subTitle" idx="1"/>
          </p:nvPr>
        </p:nvSpPr>
        <p:spPr/>
        <p:txBody>
          <a:bodyPr>
            <a:normAutofit/>
          </a:bodyPr>
          <a:lstStyle/>
          <a:p>
            <a:r>
              <a:rPr lang="ar-IQ" dirty="0" smtClean="0"/>
              <a:t>في هذه المحاضرة ندرس احد </a:t>
            </a:r>
            <a:r>
              <a:rPr lang="ar-IQ" dirty="0" err="1" smtClean="0"/>
              <a:t>الافكار</a:t>
            </a:r>
            <a:r>
              <a:rPr lang="ar-IQ" dirty="0" smtClean="0"/>
              <a:t> التي طرحها الفيلسوف </a:t>
            </a:r>
            <a:r>
              <a:rPr lang="ar-IQ" dirty="0" err="1" smtClean="0"/>
              <a:t>ارسطو</a:t>
            </a:r>
            <a:r>
              <a:rPr lang="ar-IQ" dirty="0" smtClean="0"/>
              <a:t> </a:t>
            </a:r>
            <a:r>
              <a:rPr lang="ar-IQ" dirty="0" smtClean="0"/>
              <a:t>ومنهجه</a:t>
            </a:r>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IQ"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p:txBody>
      </p:sp>
      <p:sp>
        <p:nvSpPr>
          <p:cNvPr id="5" name="مستطيل 4"/>
          <p:cNvSpPr/>
          <p:nvPr/>
        </p:nvSpPr>
        <p:spPr>
          <a:xfrm>
            <a:off x="2286000" y="2690336"/>
            <a:ext cx="4572000" cy="1477328"/>
          </a:xfrm>
          <a:prstGeom prst="rect">
            <a:avLst/>
          </a:prstGeom>
        </p:spPr>
        <p:txBody>
          <a:bodyPr>
            <a:spAutoFit/>
          </a:bodyPr>
          <a:lstStyle/>
          <a:p>
            <a:r>
              <a:rPr lang="ar-IQ" dirty="0" smtClean="0"/>
              <a:t>أرسطو يرفض فكرة الثبات الصوري للدولة وإنما الثبات يكون للغاية فقط ويرد آراء غيره القائلة بوحدة الشكل المثالي للنظام السياسي للدولة ، وإنما الواقع يحدثنا " أن لكل نوع أصنافا تبعا للظروف ، فليس هناك </a:t>
            </a:r>
            <a:r>
              <a:rPr lang="ar-IQ" dirty="0" err="1" smtClean="0"/>
              <a:t>ديموقراطية</a:t>
            </a:r>
            <a:r>
              <a:rPr lang="ar-IQ" dirty="0" smtClean="0"/>
              <a:t> أو </a:t>
            </a:r>
            <a:r>
              <a:rPr lang="ar-IQ" dirty="0" err="1" smtClean="0"/>
              <a:t>أوليجركية</a:t>
            </a:r>
            <a:r>
              <a:rPr lang="ar-IQ" dirty="0" smtClean="0"/>
              <a:t> واحدة بعينها</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997839"/>
            <a:ext cx="4572000" cy="4093428"/>
          </a:xfrm>
          <a:prstGeom prst="rect">
            <a:avLst/>
          </a:prstGeom>
        </p:spPr>
        <p:txBody>
          <a:bodyPr>
            <a:spAutoFit/>
          </a:bodyPr>
          <a:lstStyle/>
          <a:p>
            <a:r>
              <a:rPr lang="ar-EG" sz="2000" dirty="0" smtClean="0"/>
              <a:t>كل نظام سياسي محتمل وجوده فإنه كما يحمل أسباب وبذور صلاحه كذلك يحمل أسباب وبذور </a:t>
            </a:r>
            <a:r>
              <a:rPr lang="ar-EG" sz="2000" dirty="0" err="1" smtClean="0"/>
              <a:t>طلاحه</a:t>
            </a:r>
            <a:r>
              <a:rPr lang="ar-EG" sz="2000" dirty="0" smtClean="0"/>
              <a:t> وانهياره ، لذا تتبع أرسطو أنواع الحكومات المحتملة فوجدها لا تعدو أن تكون ثلاثة أنواع صالحة وتحمل في عدم الالتزام بها وبالغاية الثابتة أي الخير والمنفعة العامة لا الشخصية فسادها وهي ثلاثة أنواع فاسدة أيضا ، فلا يمكن أن نرى غير واحدة من ستة أنواع من الحكومات.</a:t>
            </a:r>
          </a:p>
          <a:p>
            <a:r>
              <a:rPr lang="ar-EG" sz="2000" dirty="0" smtClean="0"/>
              <a:t>أول هذه الأنواع حكومة الفرد الفاضل العادل يعرف لكل مواطن حقه وهو النظام الديكتاتوري ، ولكن هذا النظام إذا فسد على يد حاكم ظالم منحرف فإن هذه الحكومة تصبح حكومة طغيان.</a:t>
            </a:r>
          </a:p>
          <a:p>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3170099"/>
          </a:xfrm>
          <a:prstGeom prst="rect">
            <a:avLst/>
          </a:prstGeom>
          <a:solidFill>
            <a:srgbClr val="C0A154"/>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4475" algn="justLow" defTabSz="914400" rtl="1" eaLnBrk="1" fontAlgn="base" latinLnBrk="0" hangingPunct="1">
              <a:lnSpc>
                <a:spcPct val="100000"/>
              </a:lnSpc>
              <a:spcBef>
                <a:spcPct val="0"/>
              </a:spcBef>
              <a:spcAft>
                <a:spcPct val="0"/>
              </a:spcAft>
              <a:buClrTx/>
              <a:buSzTx/>
              <a:buFontTx/>
              <a:buNone/>
              <a:tabLst/>
            </a:pPr>
            <a:r>
              <a:rPr kumimoji="0" lang="ar-EG" sz="2000" b="0" i="0" u="none" strike="noStrike" cap="none" normalizeH="0" baseline="0" dirty="0" smtClean="0">
                <a:ln>
                  <a:noFill/>
                </a:ln>
                <a:solidFill>
                  <a:srgbClr val="333333"/>
                </a:solidFill>
                <a:effectLst/>
                <a:latin typeface="Arabic Transparent"/>
                <a:cs typeface="Arial" pitchFamily="34" charset="0"/>
              </a:rPr>
              <a:t>أما النوع الثالث من الحكومات الفاضلة فهي حكومة عامة الشعب بناء على قوانين يحترمها الكل وهي </a:t>
            </a:r>
            <a:r>
              <a:rPr kumimoji="0" lang="ar-EG" sz="2000" b="0" i="0" u="none" strike="noStrike" cap="none" normalizeH="0" baseline="0" dirty="0" err="1" smtClean="0">
                <a:ln>
                  <a:noFill/>
                </a:ln>
                <a:solidFill>
                  <a:srgbClr val="333333"/>
                </a:solidFill>
                <a:effectLst/>
                <a:latin typeface="Arabic Transparent"/>
                <a:cs typeface="Arial" pitchFamily="34" charset="0"/>
              </a:rPr>
              <a:t>الديموقراطية</a:t>
            </a:r>
            <a:r>
              <a:rPr kumimoji="0" lang="ar-EG" sz="2000" b="0" i="0" u="none" strike="noStrike" cap="none" normalizeH="0" baseline="0" dirty="0" smtClean="0">
                <a:ln>
                  <a:noFill/>
                </a:ln>
                <a:solidFill>
                  <a:srgbClr val="333333"/>
                </a:solidFill>
                <a:effectLst/>
                <a:latin typeface="Arabic Transparent"/>
                <a:cs typeface="Arial" pitchFamily="34" charset="0"/>
              </a:rPr>
              <a:t> بما تمتاز به من حرية فإذا فسدت هذه الحكومة ليعتلي الحكم لا يعملون إلا لأنفسهم دون غيرهم فإنها تصبح حكومة </a:t>
            </a:r>
            <a:r>
              <a:rPr kumimoji="0" lang="ar-EG" sz="2000" b="0" i="0" u="none" strike="noStrike" cap="none" normalizeH="0" baseline="0" dirty="0" err="1" smtClean="0">
                <a:ln>
                  <a:noFill/>
                </a:ln>
                <a:solidFill>
                  <a:srgbClr val="333333"/>
                </a:solidFill>
                <a:effectLst/>
                <a:latin typeface="Arabic Transparent"/>
                <a:cs typeface="Arial" pitchFamily="34" charset="0"/>
              </a:rPr>
              <a:t>ديماجوجية</a:t>
            </a:r>
            <a:r>
              <a:rPr kumimoji="0" lang="ar-EG" sz="2000" b="0" i="0" u="none" strike="noStrike" cap="none" normalizeH="0" baseline="0" dirty="0" smtClean="0">
                <a:ln>
                  <a:noFill/>
                </a:ln>
                <a:solidFill>
                  <a:srgbClr val="333333"/>
                </a:solidFill>
                <a:effectLst/>
                <a:latin typeface="Arabic Transparent"/>
                <a:cs typeface="Arial" pitchFamily="34" charset="0"/>
              </a:rPr>
              <a:t> غوغائية.</a:t>
            </a:r>
            <a:endParaRPr kumimoji="0" lang="ar-EG"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44475" algn="justLow" defTabSz="914400" rtl="1"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rgbClr val="333333"/>
                </a:solidFill>
                <a:effectLst/>
                <a:latin typeface="Arabic Transparent"/>
                <a:cs typeface="Arial" pitchFamily="34" charset="0"/>
              </a:rPr>
              <a:t>ثم يوضح أرسطو أن هذه الحكومات الصالحة منها والفاسدة تخرج من بعضها البعض حين يقول: " فحيث تكون الثروة المفرطة إلى جانب الفقر المفرط ، يجر هذان </a:t>
            </a:r>
            <a:r>
              <a:rPr kumimoji="0" lang="ar-EG" sz="2000" b="0" i="0" u="none" strike="noStrike" cap="none" normalizeH="0" baseline="0" dirty="0" err="1" smtClean="0">
                <a:ln>
                  <a:noFill/>
                </a:ln>
                <a:solidFill>
                  <a:srgbClr val="333333"/>
                </a:solidFill>
                <a:effectLst/>
                <a:latin typeface="Arabic Transparent"/>
                <a:cs typeface="Arial" pitchFamily="34" charset="0"/>
              </a:rPr>
              <a:t>الإفراطان</a:t>
            </a:r>
            <a:r>
              <a:rPr kumimoji="0" lang="ar-EG" sz="2000" b="0" i="0" u="none" strike="noStrike" cap="none" normalizeH="0" baseline="0" dirty="0" smtClean="0">
                <a:ln>
                  <a:noFill/>
                </a:ln>
                <a:solidFill>
                  <a:srgbClr val="333333"/>
                </a:solidFill>
                <a:effectLst/>
                <a:latin typeface="Arabic Transparent"/>
                <a:cs typeface="Arial" pitchFamily="34" charset="0"/>
              </a:rPr>
              <a:t> ، إما إلى جانب </a:t>
            </a:r>
            <a:r>
              <a:rPr kumimoji="0" lang="ar-EG" sz="2000" b="0" i="0" u="none" strike="noStrike" cap="none" normalizeH="0" baseline="0" dirty="0" err="1" smtClean="0">
                <a:ln>
                  <a:noFill/>
                </a:ln>
                <a:solidFill>
                  <a:srgbClr val="333333"/>
                </a:solidFill>
                <a:effectLst/>
                <a:latin typeface="Arabic Transparent"/>
                <a:cs typeface="Arial" pitchFamily="34" charset="0"/>
              </a:rPr>
              <a:t>الديماجوجية</a:t>
            </a:r>
            <a:r>
              <a:rPr kumimoji="0" lang="ar-EG" sz="2000" b="0" i="0" u="none" strike="noStrike" cap="none" normalizeH="0" baseline="0" dirty="0" smtClean="0">
                <a:ln>
                  <a:noFill/>
                </a:ln>
                <a:solidFill>
                  <a:srgbClr val="333333"/>
                </a:solidFill>
                <a:effectLst/>
                <a:latin typeface="Arabic Transparent"/>
                <a:cs typeface="Arial" pitchFamily="34" charset="0"/>
              </a:rPr>
              <a:t> المطلقة ، وإما إلى </a:t>
            </a:r>
            <a:r>
              <a:rPr kumimoji="0" lang="ar-EG" sz="2000" b="0" i="0" u="none" strike="noStrike" cap="none" normalizeH="0" baseline="0" dirty="0" err="1" smtClean="0">
                <a:ln>
                  <a:noFill/>
                </a:ln>
                <a:solidFill>
                  <a:srgbClr val="333333"/>
                </a:solidFill>
                <a:effectLst/>
                <a:latin typeface="Arabic Transparent"/>
                <a:cs typeface="Arial" pitchFamily="34" charset="0"/>
              </a:rPr>
              <a:t>الأوليجركية</a:t>
            </a:r>
            <a:r>
              <a:rPr kumimoji="0" lang="ar-EG" sz="2000" b="0" i="0" u="none" strike="noStrike" cap="none" normalizeH="0" baseline="0" dirty="0" smtClean="0">
                <a:ln>
                  <a:noFill/>
                </a:ln>
                <a:solidFill>
                  <a:srgbClr val="333333"/>
                </a:solidFill>
                <a:effectLst/>
                <a:latin typeface="Arabic Transparent"/>
                <a:cs typeface="Arial" pitchFamily="34" charset="0"/>
              </a:rPr>
              <a:t> المحضة ، وإما إلى الطغيان ، الطغيان يخرج من جوف </a:t>
            </a:r>
            <a:r>
              <a:rPr kumimoji="0" lang="ar-EG" sz="2000" b="0" i="0" u="none" strike="noStrike" cap="none" normalizeH="0" baseline="0" dirty="0" err="1" smtClean="0">
                <a:ln>
                  <a:noFill/>
                </a:ln>
                <a:solidFill>
                  <a:srgbClr val="333333"/>
                </a:solidFill>
                <a:effectLst/>
                <a:latin typeface="Arabic Transparent"/>
                <a:cs typeface="Arial" pitchFamily="34" charset="0"/>
              </a:rPr>
              <a:t>ديماجوجية</a:t>
            </a:r>
            <a:r>
              <a:rPr kumimoji="0" lang="ar-EG" sz="2000" b="0" i="0" u="none" strike="noStrike" cap="none" normalizeH="0" baseline="0" dirty="0" smtClean="0">
                <a:ln>
                  <a:noFill/>
                </a:ln>
                <a:solidFill>
                  <a:srgbClr val="333333"/>
                </a:solidFill>
                <a:effectLst/>
                <a:latin typeface="Arabic Transparent"/>
                <a:cs typeface="Arial" pitchFamily="34" charset="0"/>
              </a:rPr>
              <a:t> جامحة أو من </a:t>
            </a:r>
            <a:r>
              <a:rPr kumimoji="0" lang="ar-EG" sz="2000" b="0" i="0" u="none" strike="noStrike" cap="none" normalizeH="0" baseline="0" dirty="0" err="1" smtClean="0">
                <a:ln>
                  <a:noFill/>
                </a:ln>
                <a:solidFill>
                  <a:srgbClr val="333333"/>
                </a:solidFill>
                <a:effectLst/>
                <a:latin typeface="Arabic Transparent"/>
                <a:cs typeface="Arial" pitchFamily="34" charset="0"/>
              </a:rPr>
              <a:t>أوليجركية</a:t>
            </a:r>
            <a:r>
              <a:rPr kumimoji="0" lang="ar-EG" sz="2000" b="0" i="0" u="none" strike="noStrike" cap="none" normalizeH="0" baseline="0" dirty="0" smtClean="0">
                <a:ln>
                  <a:noFill/>
                </a:ln>
                <a:solidFill>
                  <a:srgbClr val="333333"/>
                </a:solidFill>
                <a:effectLst/>
                <a:latin typeface="Arabic Transparent"/>
                <a:cs typeface="Arial" pitchFamily="34" charset="0"/>
              </a:rPr>
              <a:t> مفرطة أكثر في الغالب من أن يخرج من جوف طبقات متوسطة أو من طبقات مجاورات لها " </a:t>
            </a:r>
            <a:r>
              <a:rPr kumimoji="0" lang="ar-EG" sz="1000" b="0" i="0" u="none" strike="noStrike" cap="none" normalizeH="0" baseline="0" dirty="0" smtClean="0">
                <a:ln>
                  <a:noFill/>
                </a:ln>
                <a:solidFill>
                  <a:srgbClr val="333333"/>
                </a:solidFill>
                <a:effectLst/>
                <a:latin typeface="Arabic Transparent"/>
                <a:cs typeface="Arial" pitchFamily="34" charset="0"/>
              </a:rPr>
              <a:t>(4)</a:t>
            </a:r>
            <a:r>
              <a:rPr kumimoji="0" lang="ar-EG" sz="2000" b="0" i="0" u="none" strike="noStrike" cap="none" normalizeH="0" baseline="0" dirty="0" smtClean="0">
                <a:ln>
                  <a:noFill/>
                </a:ln>
                <a:solidFill>
                  <a:srgbClr val="333333"/>
                </a:solidFill>
                <a:effectLst/>
                <a:latin typeface="Arial"/>
                <a:cs typeface="Arial" pitchFamily="34" charset="0"/>
              </a:rPr>
              <a:t> ، فأما </a:t>
            </a:r>
            <a:r>
              <a:rPr kumimoji="0" lang="ar-EG" sz="2000" b="0" i="0" u="none" strike="noStrike" cap="none" normalizeH="0" baseline="0" dirty="0" err="1" smtClean="0">
                <a:ln>
                  <a:noFill/>
                </a:ln>
                <a:solidFill>
                  <a:srgbClr val="333333"/>
                </a:solidFill>
                <a:effectLst/>
                <a:latin typeface="Arial"/>
                <a:cs typeface="Arial" pitchFamily="34" charset="0"/>
              </a:rPr>
              <a:t>الديماجوجية</a:t>
            </a:r>
            <a:r>
              <a:rPr kumimoji="0" lang="ar-EG" sz="2000" b="0" i="0" u="none" strike="noStrike" cap="none" normalizeH="0" baseline="0" dirty="0" smtClean="0">
                <a:ln>
                  <a:noFill/>
                </a:ln>
                <a:solidFill>
                  <a:srgbClr val="333333"/>
                </a:solidFill>
                <a:effectLst/>
                <a:latin typeface="Arial"/>
                <a:cs typeface="Arial" pitchFamily="34" charset="0"/>
              </a:rPr>
              <a:t> فلا يمكن أن تلتزم بقانون أو مبدأ ، </a:t>
            </a:r>
            <a:r>
              <a:rPr kumimoji="0" lang="ar-EG" sz="2000" b="0" i="0" u="none" strike="noStrike" cap="none" normalizeH="0" baseline="0" dirty="0" err="1" smtClean="0">
                <a:ln>
                  <a:noFill/>
                </a:ln>
                <a:solidFill>
                  <a:srgbClr val="333333"/>
                </a:solidFill>
                <a:effectLst/>
                <a:latin typeface="Arial"/>
                <a:cs typeface="Arial" pitchFamily="34" charset="0"/>
              </a:rPr>
              <a:t>والأوليجركية</a:t>
            </a:r>
            <a:r>
              <a:rPr kumimoji="0" lang="ar-EG" sz="2000" b="0" i="0" u="none" strike="noStrike" cap="none" normalizeH="0" baseline="0" dirty="0" smtClean="0">
                <a:ln>
                  <a:noFill/>
                </a:ln>
                <a:solidFill>
                  <a:srgbClr val="333333"/>
                </a:solidFill>
                <a:effectLst/>
                <a:latin typeface="Arial"/>
                <a:cs typeface="Arial" pitchFamily="34" charset="0"/>
              </a:rPr>
              <a:t> لا تلتزم إلا بمصالحها الخاصة وتقضي كلا منهما على الفضيلة ، وأما الطغيان فلا يمكن إلا أن يقضي على كل تفوق محتمل لعدم إمكانية مشاركة المتفوق للطاغية أو مزاحمته.</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266</Words>
  <PresentationFormat>عرض على الشاشة (3:4)‏</PresentationFormat>
  <Paragraphs>15</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الفكر السياسي الغربي القديم والوسيط الاسبوع السابع–  ارسطو</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الاول –  بدايات الفكر السياسي –اطلالة عامة</dc:title>
  <dc:creator>muhmed</dc:creator>
  <cp:lastModifiedBy>muhmed</cp:lastModifiedBy>
  <cp:revision>7</cp:revision>
  <dcterms:created xsi:type="dcterms:W3CDTF">2018-12-20T12:38:06Z</dcterms:created>
  <dcterms:modified xsi:type="dcterms:W3CDTF">2018-12-20T13:17:36Z</dcterms:modified>
</cp:coreProperties>
</file>