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13" autoAdjust="0"/>
    <p:restoredTop sz="86380" autoAdjust="0"/>
  </p:normalViewPr>
  <p:slideViewPr>
    <p:cSldViewPr>
      <p:cViewPr varScale="1">
        <p:scale>
          <a:sx n="73" d="100"/>
          <a:sy n="73" d="100"/>
        </p:scale>
        <p:origin x="-1920" y="-102"/>
      </p:cViewPr>
      <p:guideLst>
        <p:guide orient="horz" pos="2160"/>
        <p:guide pos="2880"/>
      </p:guideLst>
    </p:cSldViewPr>
  </p:slideViewPr>
  <p:outlineViewPr>
    <p:cViewPr>
      <p:scale>
        <a:sx n="33" d="100"/>
        <a:sy n="33" d="100"/>
      </p:scale>
      <p:origin x="162" y="7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CD9FC3-E395-4653-8CB2-12F4F54A5ED5}" type="datetimeFigureOut">
              <a:rPr lang="ar-IQ" smtClean="0"/>
              <a:pPr/>
              <a:t>12/04/1440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C4E20C-5BE5-41D1-BB93-1929E49E497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FCC4E20C-5BE5-41D1-BB93-1929E49E497F}"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B2%D9%8A%D9%86%D9%88%D9%86_%D8%A7%D9%84%D8%B1%D9%88%D8%A7%D9%82%D9%8A" TargetMode="External"/><Relationship Id="rId2" Type="http://schemas.openxmlformats.org/officeDocument/2006/relationships/hyperlink" Target="https://ar.wikipedia.org/wiki/%D8%A7%D9%84%D8%AD%D8%B6%D8%A7%D8%B1%D8%A9_%D8%A7%D9%84%D9%87%D9%84%D9%86%D8%B3%D8%AA%D9%8A%D8%A9" TargetMode="External"/><Relationship Id="rId1" Type="http://schemas.openxmlformats.org/officeDocument/2006/relationships/slideLayout" Target="../slideLayouts/slideLayout7.xml"/><Relationship Id="rId4" Type="http://schemas.openxmlformats.org/officeDocument/2006/relationships/hyperlink" Target="https://ar.wikipedia.org/wiki/%D8%A7%D8%AB%D9%8A%D9%86%D8%A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ar.wikipedia.org/w/index.php?title=%D8%A7%D9%84%D9%85%D8%B0%D9%87%D8%A8_%D8%A7%D9%84%D8%A3%D8%B3%D9%85%D9%89&amp;action=edit&amp;redlink=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normAutofit fontScale="90000"/>
          </a:bodyPr>
          <a:lstStyle/>
          <a:p>
            <a:r>
              <a:rPr lang="ar-IQ" dirty="0" smtClean="0"/>
              <a:t>الفكر السياسي الغربي القديم والوسيط</a:t>
            </a:r>
            <a:br>
              <a:rPr lang="ar-IQ" dirty="0" smtClean="0"/>
            </a:br>
            <a:r>
              <a:rPr lang="ar-IQ" dirty="0" err="1" smtClean="0"/>
              <a:t>الاسبوع</a:t>
            </a:r>
            <a:r>
              <a:rPr lang="ar-IQ" dirty="0" smtClean="0"/>
              <a:t> </a:t>
            </a:r>
            <a:r>
              <a:rPr lang="ar-IQ" dirty="0" smtClean="0"/>
              <a:t>التاسع– </a:t>
            </a:r>
            <a:r>
              <a:rPr lang="ar-IQ" dirty="0" smtClean="0"/>
              <a:t/>
            </a:r>
            <a:br>
              <a:rPr lang="ar-IQ" dirty="0" smtClean="0"/>
            </a:br>
            <a:r>
              <a:rPr lang="ar-IQ" dirty="0" smtClean="0"/>
              <a:t>المدرسة </a:t>
            </a:r>
            <a:r>
              <a:rPr lang="ar-IQ" dirty="0" smtClean="0"/>
              <a:t>الرواقية</a:t>
            </a:r>
            <a:endParaRPr lang="ar-IQ" dirty="0"/>
          </a:p>
        </p:txBody>
      </p:sp>
      <p:sp>
        <p:nvSpPr>
          <p:cNvPr id="3" name="عنوان فرعي 2"/>
          <p:cNvSpPr>
            <a:spLocks noGrp="1"/>
          </p:cNvSpPr>
          <p:nvPr>
            <p:ph type="subTitle" idx="1"/>
          </p:nvPr>
        </p:nvSpPr>
        <p:spPr/>
        <p:txBody>
          <a:bodyPr>
            <a:normAutofit/>
          </a:bodyPr>
          <a:lstStyle/>
          <a:p>
            <a:r>
              <a:rPr lang="ar-IQ" dirty="0" smtClean="0"/>
              <a:t>في هذه المحاضرة ندرس احد </a:t>
            </a:r>
            <a:r>
              <a:rPr lang="ar-IQ" dirty="0" err="1" smtClean="0"/>
              <a:t>الافكار</a:t>
            </a:r>
            <a:r>
              <a:rPr lang="ar-IQ" dirty="0" smtClean="0"/>
              <a:t> التي طرحتها المدرسة </a:t>
            </a:r>
            <a:r>
              <a:rPr lang="ar-IQ" dirty="0" smtClean="0"/>
              <a:t>الرواقية التابعة </a:t>
            </a:r>
            <a:r>
              <a:rPr lang="ar-IQ" dirty="0" err="1" smtClean="0"/>
              <a:t>لزينون</a:t>
            </a:r>
            <a:endParaRPr lang="ar-IQ" dirty="0" smtClean="0"/>
          </a:p>
          <a:p>
            <a:endParaRPr lang="ar-IQ" dirty="0" smtClean="0"/>
          </a:p>
          <a:p>
            <a:endParaRPr lang="ar-IQ"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IQ"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p:txBody>
      </p:sp>
      <p:sp>
        <p:nvSpPr>
          <p:cNvPr id="4" name="مستطيل 3"/>
          <p:cNvSpPr/>
          <p:nvPr/>
        </p:nvSpPr>
        <p:spPr>
          <a:xfrm>
            <a:off x="2286000" y="1582341"/>
            <a:ext cx="4572000" cy="3693319"/>
          </a:xfrm>
          <a:prstGeom prst="rect">
            <a:avLst/>
          </a:prstGeom>
        </p:spPr>
        <p:txBody>
          <a:bodyPr>
            <a:spAutoFit/>
          </a:bodyPr>
          <a:lstStyle/>
          <a:p>
            <a:r>
              <a:rPr lang="ar-IQ" b="1" dirty="0" smtClean="0"/>
              <a:t>لرواقية</a:t>
            </a:r>
            <a:r>
              <a:rPr lang="ar-IQ" dirty="0" smtClean="0"/>
              <a:t> بضم الراء وتشديدها مذهب فلسفي، وإحدى الفلسفات المستجدة في </a:t>
            </a:r>
            <a:r>
              <a:rPr lang="ar-IQ" dirty="0" smtClean="0">
                <a:hlinkClick r:id="rId2" tooltip="الحضارة الهلنستية"/>
              </a:rPr>
              <a:t>الحضارة </a:t>
            </a:r>
            <a:r>
              <a:rPr lang="ar-IQ" dirty="0" err="1" smtClean="0">
                <a:hlinkClick r:id="rId2" tooltip="الحضارة الهلنستية"/>
              </a:rPr>
              <a:t>الهلنستية</a:t>
            </a:r>
            <a:r>
              <a:rPr lang="ar-IQ" dirty="0" smtClean="0"/>
              <a:t>، أنشأه الفيلسوف اليوناني </a:t>
            </a:r>
            <a:r>
              <a:rPr lang="ar-IQ" dirty="0" err="1" smtClean="0">
                <a:hlinkClick r:id="rId3" tooltip="زينون الرواقي"/>
              </a:rPr>
              <a:t>زينون</a:t>
            </a:r>
            <a:r>
              <a:rPr lang="ar-IQ" dirty="0" smtClean="0">
                <a:hlinkClick r:id="rId3" tooltip="زينون الرواقي"/>
              </a:rPr>
              <a:t> </a:t>
            </a:r>
            <a:r>
              <a:rPr lang="ar-IQ" dirty="0" err="1" smtClean="0">
                <a:hlinkClick r:id="rId3" tooltip="زينون الرواقي"/>
              </a:rPr>
              <a:t>السيشومي</a:t>
            </a:r>
            <a:r>
              <a:rPr lang="ar-IQ" dirty="0" smtClean="0"/>
              <a:t>. وهو يقول: "إن العالم كلٌّ عضويّ، تتخلله قوة الله الفاعلة، وإن رأس الحكمة معرفة هذا الكل، مع التأكيد أن الإنسان، لا يستطيع أن يلتمس هذه المعرفة، إلاّ إذا كبح </a:t>
            </a:r>
            <a:r>
              <a:rPr lang="ar-IQ" dirty="0" err="1" smtClean="0"/>
              <a:t>جماح</a:t>
            </a:r>
            <a:r>
              <a:rPr lang="ar-IQ" dirty="0" smtClean="0"/>
              <a:t> عواطفه، وتحرر من الانفعال". والرواقيون يدعون إلى التناغم مع الطبيعة، والصبر على </a:t>
            </a:r>
            <a:r>
              <a:rPr lang="ar-IQ" dirty="0" err="1" smtClean="0"/>
              <a:t>المشاق</a:t>
            </a:r>
            <a:r>
              <a:rPr lang="ar-IQ" dirty="0" smtClean="0"/>
              <a:t>، والأخذ بأهداب الفضيلة، لأن الفضيلة هي إرادة الله. بحيث تركز الفلسفة الرواقية على التناغم كإطار لفهم طبيعة </a:t>
            </a:r>
            <a:r>
              <a:rPr lang="ar-IQ" dirty="0" err="1" smtClean="0"/>
              <a:t>الاشياء</a:t>
            </a:r>
            <a:r>
              <a:rPr lang="ar-IQ" dirty="0" smtClean="0"/>
              <a:t> وكأسلوب للتخلص من الكدر الذي تسببه </a:t>
            </a:r>
            <a:r>
              <a:rPr lang="ar-IQ" dirty="0" err="1" smtClean="0"/>
              <a:t>الاحاسيس</a:t>
            </a:r>
            <a:r>
              <a:rPr lang="ar-IQ" dirty="0" smtClean="0"/>
              <a:t>. وقد </a:t>
            </a:r>
            <a:r>
              <a:rPr lang="ar-IQ" dirty="0" err="1" smtClean="0"/>
              <a:t>اطلق</a:t>
            </a:r>
            <a:r>
              <a:rPr lang="ar-IQ" dirty="0" smtClean="0"/>
              <a:t> عليهم لقب الرواقيون </a:t>
            </a:r>
            <a:r>
              <a:rPr lang="ar-IQ" dirty="0" err="1" smtClean="0"/>
              <a:t>لانهم</a:t>
            </a:r>
            <a:r>
              <a:rPr lang="ar-IQ" dirty="0" smtClean="0"/>
              <a:t> عقدوا اجتماعاتهم في </a:t>
            </a:r>
            <a:r>
              <a:rPr lang="ar-IQ" dirty="0" err="1" smtClean="0"/>
              <a:t>الاروقة</a:t>
            </a:r>
            <a:r>
              <a:rPr lang="ar-IQ" dirty="0" smtClean="0"/>
              <a:t> في مدينة </a:t>
            </a:r>
            <a:r>
              <a:rPr lang="ar-IQ" dirty="0" err="1" smtClean="0">
                <a:hlinkClick r:id="rId4" tooltip="اثينا"/>
              </a:rPr>
              <a:t>اثينا</a:t>
            </a:r>
            <a:r>
              <a:rPr lang="ar-IQ" dirty="0" smtClean="0"/>
              <a:t>، حيث نشأت هذه الفلسفة هناك، حوالي عام 300 </a:t>
            </a:r>
            <a:r>
              <a:rPr lang="ar-IQ" dirty="0" err="1" smtClean="0"/>
              <a:t>ق</a:t>
            </a:r>
            <a:r>
              <a:rPr lang="ar-IQ" dirty="0" smtClean="0"/>
              <a:t>.م</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967335"/>
            <a:ext cx="4572000" cy="923330"/>
          </a:xfrm>
          <a:prstGeom prst="rect">
            <a:avLst/>
          </a:prstGeom>
        </p:spPr>
        <p:txBody>
          <a:bodyPr>
            <a:spAutoFit/>
          </a:bodyPr>
          <a:lstStyle/>
          <a:p>
            <a:r>
              <a:rPr lang="ar-IQ" dirty="0" err="1" smtClean="0"/>
              <a:t>عتقد</a:t>
            </a:r>
            <a:r>
              <a:rPr lang="ar-IQ" dirty="0" smtClean="0"/>
              <a:t> الفلاسفة الرواقيون أن الفلسفة ليست مجرد علم تسلية أو علم بل طريقة في الحياة. يعرفون الفلسفة كتمرين أو كممارسة في التخصص المهتم بذلك الذي يفيد.</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3970318"/>
          </a:xfrm>
          <a:prstGeom prst="rect">
            <a:avLst/>
          </a:prstGeom>
          <a:solidFill>
            <a:srgbClr val="C0A154"/>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dirty="0" smtClean="0"/>
              <a:t>لرواقيون هم دعاة مدرسة فلسفية انتشرت في إطار الثقافة اليونانية في القرن الرابع قبل الميلاد، تحت تأثير الأفكار التي تدعو إلى المواطنة العالمية، وتحت تأثير الأفكار ذات النزعة الفردية، وتحت تأثير التطورات التقنية التي فرضها التوسع في المعرفة الرياضية، وكان </a:t>
            </a:r>
            <a:r>
              <a:rPr lang="ar-IQ" dirty="0" err="1" smtClean="0"/>
              <a:t>زينون</a:t>
            </a:r>
            <a:r>
              <a:rPr lang="ar-IQ" dirty="0" smtClean="0"/>
              <a:t> </a:t>
            </a:r>
            <a:r>
              <a:rPr lang="ar-IQ" dirty="0" err="1" smtClean="0"/>
              <a:t>وكريسيبوس</a:t>
            </a:r>
            <a:r>
              <a:rPr lang="ar-IQ" dirty="0" smtClean="0"/>
              <a:t> أكبر الدعاة البارزين للمدرسة في القرنين الرابع والثالث قبل الميلاد وقد تحدد دور العلوم لديهم على النحو التالي:</a:t>
            </a:r>
          </a:p>
          <a:p>
            <a:r>
              <a:rPr lang="ar-IQ" dirty="0" smtClean="0"/>
              <a:t>المنطق هو السور، الفيزياء هي التربة الخصبة، الأخلاق هي ثمرتها.</a:t>
            </a:r>
          </a:p>
          <a:p>
            <a:r>
              <a:rPr lang="ar-IQ" dirty="0" smtClean="0"/>
              <a:t>والمهمة الرئيسية للفلسفة تخص الأخلاق، وليست المعرفة أكثر من وسيلة اكتساب الحكمة والمهارة في الحياة، ويذهب الرواقيون إلى أن الحياة يجب أن </a:t>
            </a:r>
            <a:r>
              <a:rPr lang="ar-IQ" dirty="0" err="1" smtClean="0"/>
              <a:t>تعاش</a:t>
            </a:r>
            <a:r>
              <a:rPr lang="ar-IQ" dirty="0" smtClean="0"/>
              <a:t> وفق الطبيعة، وتقوم السعادة في البلادة أو التحرر الانفعالي، وفي سلام العقل وفي رباطة الجأش، والقدر يحدد كل شيء في الحياة ومن يتقبل هذا يرضيه القدر، ومن يقاوم يرغمه القدر.</a:t>
            </a:r>
          </a:p>
          <a:p>
            <a:r>
              <a:rPr lang="ar-IQ" dirty="0" smtClean="0"/>
              <a:t>وكان الرواقيون ماديين في تصورهم للطبيعة، ويقولون بأن كل ما في العالم أجسام ذات كثافة مختلفة، والحقيقي يجب تمييزه من الحق، ولا شيء سوى الأجسام يوجد حقاًَ، والحقيقي من جهة أخرى غير متجسد ولا يوجد، والحقيقي ليس سوى عبارة.</a:t>
            </a:r>
          </a:p>
          <a:p>
            <a:r>
              <a:rPr lang="ar-IQ" dirty="0" smtClean="0"/>
              <a:t>وعند الرواقيين تتحد المادية </a:t>
            </a:r>
            <a:r>
              <a:rPr lang="ar-IQ" dirty="0" smtClean="0">
                <a:hlinkClick r:id="rId2" tooltip="المذهب الأسمى (الصفحة غير موجودة)"/>
              </a:rPr>
              <a:t>بالمذهب الأسمى</a:t>
            </a:r>
            <a:r>
              <a:rPr lang="ar-IQ" dirty="0" smtClean="0"/>
              <a:t>، والحواس تفهم الواقع على أنه أشياء جزئية، والعلم يسعى إلى فهم العام، غير أن هذا العام على هذا النحو لا يوجد في العالم، وقد سلم الرواقيون بوجود أربع مقولات وهي:</a:t>
            </a:r>
          </a:p>
          <a:p>
            <a:r>
              <a:rPr lang="ar-IQ" b="1" smtClean="0"/>
              <a:t>القوام</a:t>
            </a:r>
            <a:r>
              <a:rPr lang="ar-IQ" smtClean="0"/>
              <a:t> (الموجود)، </a:t>
            </a:r>
            <a:r>
              <a:rPr lang="ar-IQ" b="1" smtClean="0"/>
              <a:t>الكيف</a:t>
            </a:r>
            <a:r>
              <a:rPr lang="ar-IQ" smtClean="0"/>
              <a:t>، </a:t>
            </a:r>
            <a:r>
              <a:rPr lang="ar-IQ" b="1" smtClean="0"/>
              <a:t>الحالة</a:t>
            </a:r>
            <a:r>
              <a:rPr lang="ar-IQ" smtClean="0"/>
              <a:t> (أي «الكينونة»)، </a:t>
            </a:r>
            <a:r>
              <a:rPr lang="ar-IQ" b="1" smtClean="0"/>
              <a:t>الحالة النسبية</a:t>
            </a:r>
            <a:r>
              <a:rPr lang="ar-IQ" smtClean="0"/>
              <a:t> («الوجود إلى يمين شيء ما»)</a:t>
            </a:r>
          </a:p>
          <a:p>
            <a:pPr lvl="0" indent="244475" algn="justLow" fontAlgn="base">
              <a:spcBef>
                <a:spcPct val="0"/>
              </a:spcBef>
              <a:spcAft>
                <a:spcPct val="0"/>
              </a:spcAft>
            </a:pP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236</Words>
  <PresentationFormat>عرض على الشاشة (3:4)‏</PresentationFormat>
  <Paragraphs>20</Paragraphs>
  <Slides>4</Slides>
  <Notes>1</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الفكر السياسي الغربي القديم والوسيط الاسبوع التاسع–  المدرسة الرواقية</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الاسبوع الاول –  بدايات الفكر السياسي –اطلالة عامة</dc:title>
  <dc:creator>muhmed</dc:creator>
  <cp:lastModifiedBy>muhmed</cp:lastModifiedBy>
  <cp:revision>9</cp:revision>
  <dcterms:created xsi:type="dcterms:W3CDTF">2018-12-20T12:38:06Z</dcterms:created>
  <dcterms:modified xsi:type="dcterms:W3CDTF">2018-12-20T13:26:37Z</dcterms:modified>
</cp:coreProperties>
</file>