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13" autoAdjust="0"/>
    <p:restoredTop sz="86380"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162" y="7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D9FC3-E395-4653-8CB2-12F4F54A5ED5}" type="datetimeFigureOut">
              <a:rPr lang="ar-IQ" smtClean="0"/>
              <a:pPr/>
              <a:t>12/04/1440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4E20C-5BE5-41D1-BB93-1929E49E497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CC4E20C-5BE5-41D1-BB93-1929E49E497F}"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A7%D9%84%D9%8A%D9%88%D9%86%D8%A7%D9%86" TargetMode="External"/><Relationship Id="rId3" Type="http://schemas.openxmlformats.org/officeDocument/2006/relationships/hyperlink" Target="https://ar.wikipedia.org/wiki/%D8%B1%D9%88%D9%85%D8%A7%D9%86_(%D8%AA%D9%88%D8%B6%D9%8A%D8%AD)" TargetMode="External"/><Relationship Id="rId7" Type="http://schemas.openxmlformats.org/officeDocument/2006/relationships/hyperlink" Target="https://ar.wikipedia.org/wiki/%D8%A7%D9%84%D8%AC%D8%B4%D8%B9" TargetMode="External"/><Relationship Id="rId2" Type="http://schemas.openxmlformats.org/officeDocument/2006/relationships/hyperlink" Target="https://ar.wikipedia.org/wiki/%D9%8A%D9%88%D9%86%D8%A7%D9%86%D9%8A%D9%88%D9%86" TargetMode="External"/><Relationship Id="rId1" Type="http://schemas.openxmlformats.org/officeDocument/2006/relationships/slideLayout" Target="../slideLayouts/slideLayout7.xml"/><Relationship Id="rId6" Type="http://schemas.openxmlformats.org/officeDocument/2006/relationships/hyperlink" Target="https://ar.wikipedia.org/wiki/%D8%A7%D9%84%D9%83%D9%85%D8%A7%D9%84" TargetMode="External"/><Relationship Id="rId5" Type="http://schemas.openxmlformats.org/officeDocument/2006/relationships/hyperlink" Target="https://ar.wikipedia.org/wiki/%D9%81%D9%84%D8%B3%D9%81%D8%A9" TargetMode="External"/><Relationship Id="rId10" Type="http://schemas.openxmlformats.org/officeDocument/2006/relationships/hyperlink" Target="https://ar.wikipedia.org/wiki/%D8%A7%D9%84%D8%B3%D9%84%D9%88%D9%83" TargetMode="External"/><Relationship Id="rId4" Type="http://schemas.openxmlformats.org/officeDocument/2006/relationships/hyperlink" Target="https://ar.wikipedia.org/wiki/%D8%B3%D8%B9%D8%A7%D8%AF%D8%A9" TargetMode="External"/><Relationship Id="rId9" Type="http://schemas.openxmlformats.org/officeDocument/2006/relationships/hyperlink" Target="https://ar.wikipedia.org/wiki/%D8%B9%D8%A8%D9%88%D8%AF%D9%8A%D8%A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normAutofit fontScale="90000"/>
          </a:bodyPr>
          <a:lstStyle/>
          <a:p>
            <a:r>
              <a:rPr lang="ar-IQ" dirty="0" smtClean="0"/>
              <a:t>الفكر السياسي الغربي القديم والوسيط</a:t>
            </a:r>
            <a:br>
              <a:rPr lang="ar-IQ" dirty="0" smtClean="0"/>
            </a:br>
            <a:r>
              <a:rPr lang="ar-IQ" dirty="0" err="1" smtClean="0"/>
              <a:t>الاسبوع</a:t>
            </a:r>
            <a:r>
              <a:rPr lang="ar-IQ" dirty="0" smtClean="0"/>
              <a:t> </a:t>
            </a:r>
            <a:r>
              <a:rPr lang="ar-IQ" dirty="0" smtClean="0"/>
              <a:t>العاشر– </a:t>
            </a:r>
            <a:r>
              <a:rPr lang="ar-IQ" dirty="0" smtClean="0"/>
              <a:t/>
            </a:r>
            <a:br>
              <a:rPr lang="ar-IQ" dirty="0" smtClean="0"/>
            </a:br>
            <a:r>
              <a:rPr lang="ar-IQ" dirty="0" smtClean="0"/>
              <a:t>المدرسة </a:t>
            </a:r>
            <a:r>
              <a:rPr lang="ar-IQ" dirty="0" smtClean="0"/>
              <a:t>الكلبية</a:t>
            </a:r>
            <a:endParaRPr lang="ar-IQ" dirty="0"/>
          </a:p>
        </p:txBody>
      </p:sp>
      <p:sp>
        <p:nvSpPr>
          <p:cNvPr id="3" name="عنوان فرعي 2"/>
          <p:cNvSpPr>
            <a:spLocks noGrp="1"/>
          </p:cNvSpPr>
          <p:nvPr>
            <p:ph type="subTitle" idx="1"/>
          </p:nvPr>
        </p:nvSpPr>
        <p:spPr/>
        <p:txBody>
          <a:bodyPr>
            <a:normAutofit/>
          </a:bodyPr>
          <a:lstStyle/>
          <a:p>
            <a:r>
              <a:rPr lang="ar-IQ" dirty="0" smtClean="0"/>
              <a:t>في هذه المحاضرة ندرس احد </a:t>
            </a:r>
            <a:r>
              <a:rPr lang="ar-IQ" dirty="0" err="1" smtClean="0"/>
              <a:t>الافكار</a:t>
            </a:r>
            <a:r>
              <a:rPr lang="ar-IQ" dirty="0" smtClean="0"/>
              <a:t> التي طرحتها المدرسة </a:t>
            </a:r>
            <a:r>
              <a:rPr lang="ar-IQ" dirty="0" smtClean="0"/>
              <a:t>الكلبية ومنهجها المعرفي</a:t>
            </a:r>
            <a:endParaRPr lang="ar-IQ" dirty="0" smtClean="0"/>
          </a:p>
          <a:p>
            <a:endParaRPr lang="ar-IQ" dirty="0" smtClean="0"/>
          </a:p>
          <a:p>
            <a:endParaRPr lang="ar-IQ"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IQ"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p:txBody>
      </p:sp>
      <p:sp>
        <p:nvSpPr>
          <p:cNvPr id="5" name="مستطيل 4"/>
          <p:cNvSpPr/>
          <p:nvPr/>
        </p:nvSpPr>
        <p:spPr>
          <a:xfrm>
            <a:off x="2286000" y="889844"/>
            <a:ext cx="4572000" cy="5078313"/>
          </a:xfrm>
          <a:prstGeom prst="rect">
            <a:avLst/>
          </a:prstGeom>
        </p:spPr>
        <p:txBody>
          <a:bodyPr>
            <a:spAutoFit/>
          </a:bodyPr>
          <a:lstStyle/>
          <a:p>
            <a:r>
              <a:rPr lang="ar-IQ" dirty="0" err="1" smtClean="0"/>
              <a:t>الكلبيون</a:t>
            </a:r>
            <a:r>
              <a:rPr lang="ar-IQ" dirty="0" smtClean="0"/>
              <a:t> الكلاسيكيون </a:t>
            </a:r>
            <a:r>
              <a:rPr lang="ar-IQ" dirty="0" smtClean="0">
                <a:hlinkClick r:id="rId2" tooltip="يونانيون"/>
              </a:rPr>
              <a:t>الإغريق</a:t>
            </a:r>
            <a:r>
              <a:rPr lang="ar-IQ" dirty="0" smtClean="0"/>
              <a:t> </a:t>
            </a:r>
            <a:r>
              <a:rPr lang="ar-IQ" dirty="0" smtClean="0">
                <a:hlinkClick r:id="rId3" tooltip="رومان (توضيح)"/>
              </a:rPr>
              <a:t>والرومان</a:t>
            </a:r>
            <a:r>
              <a:rPr lang="ar-IQ" dirty="0" smtClean="0"/>
              <a:t> اعتبروا الفضيلة هي الضرورة الوحيدة لبلوغ </a:t>
            </a:r>
            <a:r>
              <a:rPr lang="ar-IQ" dirty="0" smtClean="0">
                <a:hlinkClick r:id="rId4" tooltip="سعادة"/>
              </a:rPr>
              <a:t>السعادة</a:t>
            </a:r>
            <a:r>
              <a:rPr lang="ar-IQ" dirty="0" smtClean="0"/>
              <a:t> . </a:t>
            </a:r>
            <a:r>
              <a:rPr lang="ar-IQ" dirty="0" err="1" smtClean="0"/>
              <a:t>الكلبيون</a:t>
            </a:r>
            <a:r>
              <a:rPr lang="ar-IQ" dirty="0" smtClean="0"/>
              <a:t> الكلاسيكيون تبعوا تلك </a:t>
            </a:r>
            <a:r>
              <a:rPr lang="ar-IQ" dirty="0" smtClean="0">
                <a:hlinkClick r:id="rId5" tooltip="فلسفة"/>
              </a:rPr>
              <a:t>الفلسفة</a:t>
            </a:r>
            <a:r>
              <a:rPr lang="ar-IQ" dirty="0" smtClean="0"/>
              <a:t> إلى المدى الذي يجعلهم </a:t>
            </a:r>
            <a:r>
              <a:rPr lang="ar-IQ" dirty="0" err="1" smtClean="0"/>
              <a:t>يهملون</a:t>
            </a:r>
            <a:r>
              <a:rPr lang="ar-IQ" dirty="0" smtClean="0"/>
              <a:t> كل شيء لا يساعدهم في الوصول إلى </a:t>
            </a:r>
            <a:r>
              <a:rPr lang="ar-IQ" dirty="0" smtClean="0">
                <a:hlinkClick r:id="rId6" tooltip="الكمال"/>
              </a:rPr>
              <a:t>الكمال</a:t>
            </a:r>
            <a:r>
              <a:rPr lang="ar-IQ" dirty="0" smtClean="0"/>
              <a:t> في الفضيلة وبلوغ السعادة، لذلك، سموا بالكلبيين، لاشتراكهم مع الكلاب في صفات مثل إهمالهم للمجتمع، والعائلة، والمال، </a:t>
            </a:r>
            <a:r>
              <a:rPr lang="ar-IQ" dirty="0" err="1" smtClean="0"/>
              <a:t>إلخ</a:t>
            </a:r>
            <a:r>
              <a:rPr lang="ar-IQ" dirty="0" smtClean="0"/>
              <a:t>. لقد </a:t>
            </a:r>
            <a:r>
              <a:rPr lang="ar-IQ" dirty="0" err="1" smtClean="0"/>
              <a:t>ارتؤوا</a:t>
            </a:r>
            <a:r>
              <a:rPr lang="ar-IQ" dirty="0" smtClean="0"/>
              <a:t> أن </a:t>
            </a:r>
            <a:r>
              <a:rPr lang="ar-IQ" dirty="0" err="1" smtClean="0"/>
              <a:t>يحررو</a:t>
            </a:r>
            <a:r>
              <a:rPr lang="ar-IQ" dirty="0" smtClean="0"/>
              <a:t> أنفسهم من التقاليد، وأصبحوا مكتفين ذاتيا، ويتصرفون على طبيعتهم بشكل محض. كما رفضوا المعتقدات التقليدية التي تزعم أن السعادة لا بد أن يصاحبها مال، أو نفوذ، أو شهرة، وآمنوا بدلا من ذلك بأن الفضيلة هي ما يجلب السعادة.</a:t>
            </a:r>
          </a:p>
          <a:p>
            <a:r>
              <a:rPr lang="ar-IQ" dirty="0" smtClean="0"/>
              <a:t>رفض </a:t>
            </a:r>
            <a:r>
              <a:rPr lang="ar-IQ" dirty="0" err="1" smtClean="0"/>
              <a:t>الكلبيون</a:t>
            </a:r>
            <a:r>
              <a:rPr lang="ar-IQ" dirty="0" smtClean="0"/>
              <a:t> القدامى القيم الاجتماعية التقليدية، وانتقدوا سلوكيات مثل، </a:t>
            </a:r>
            <a:r>
              <a:rPr lang="ar-IQ" dirty="0" smtClean="0">
                <a:hlinkClick r:id="rId7" tooltip="الجشع"/>
              </a:rPr>
              <a:t>الجشع</a:t>
            </a:r>
            <a:r>
              <a:rPr lang="ar-IQ" dirty="0" smtClean="0"/>
              <a:t> ، الذي قالوا أنه يتسبب في آلام الآخرين. فلسفة الكلبية عند </a:t>
            </a:r>
            <a:r>
              <a:rPr lang="ar-IQ" dirty="0" smtClean="0">
                <a:hlinkClick r:id="rId8" tooltip="اليونان"/>
              </a:rPr>
              <a:t>اليونان</a:t>
            </a:r>
            <a:r>
              <a:rPr lang="ar-IQ" dirty="0" smtClean="0"/>
              <a:t> ، أكدت على "الفضيلة والحرية الأخلاقية الضروريتان للتحرر من </a:t>
            </a:r>
            <a:r>
              <a:rPr lang="ar-IQ" dirty="0" smtClean="0">
                <a:hlinkClick r:id="rId9" tooltip="عبودية"/>
              </a:rPr>
              <a:t>عبودية</a:t>
            </a:r>
            <a:r>
              <a:rPr lang="ar-IQ" dirty="0" smtClean="0"/>
              <a:t> الرغبة". في حين أن فلسفة القرنين الثامن عشر والتاسع عشر، غيرت التعريف إلى " </a:t>
            </a:r>
            <a:r>
              <a:rPr lang="ar-IQ" dirty="0" smtClean="0">
                <a:hlinkClick r:id="rId10" tooltip="السلوك"/>
              </a:rPr>
              <a:t>السلوك</a:t>
            </a:r>
            <a:r>
              <a:rPr lang="ar-IQ" dirty="0" smtClean="0"/>
              <a:t> السلبي </a:t>
            </a:r>
            <a:r>
              <a:rPr lang="ar-IQ" dirty="0" err="1" smtClean="0"/>
              <a:t>والازدرائي</a:t>
            </a:r>
            <a:r>
              <a:rPr lang="ar-IQ" dirty="0" smtClean="0"/>
              <a:t>، وعدم الثقة بنزاهة الدوافع التي يجهر بها الآخرون، خصوصا في ما يتعلق بالأخلاق"</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967335"/>
            <a:ext cx="4572000" cy="923330"/>
          </a:xfrm>
          <a:prstGeom prst="rect">
            <a:avLst/>
          </a:prstGeom>
        </p:spPr>
        <p:txBody>
          <a:bodyPr>
            <a:spAutoFit/>
          </a:bodyPr>
          <a:lstStyle/>
          <a:p>
            <a:r>
              <a:rPr lang="ar-IQ" dirty="0" smtClean="0"/>
              <a:t>اتخذت هذه المدرسة من الكلب رمزاً لها بغية </a:t>
            </a:r>
            <a:r>
              <a:rPr lang="ar-IQ" dirty="0" err="1" smtClean="0"/>
              <a:t>ايصال</a:t>
            </a:r>
            <a:r>
              <a:rPr lang="ar-IQ" dirty="0" smtClean="0"/>
              <a:t> رسالة الزهد والوفاء في الدنيا</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200329"/>
          </a:xfrm>
          <a:prstGeom prst="rect">
            <a:avLst/>
          </a:prstGeom>
          <a:solidFill>
            <a:srgbClr val="C0A154"/>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44475" algn="justLow" fontAlgn="base">
              <a:spcBef>
                <a:spcPct val="0"/>
              </a:spcBef>
              <a:spcAft>
                <a:spcPct val="0"/>
              </a:spcAft>
            </a:pPr>
            <a:r>
              <a:rPr kumimoji="0" lang="ar-IQ" sz="1800" b="0" i="0" u="none" strike="noStrike" cap="none" normalizeH="0" baseline="0" dirty="0" smtClean="0">
                <a:ln>
                  <a:noFill/>
                </a:ln>
                <a:solidFill>
                  <a:schemeClr val="tx1"/>
                </a:solidFill>
                <a:effectLst/>
                <a:latin typeface="Arial" pitchFamily="34" charset="0"/>
                <a:cs typeface="Arial" pitchFamily="34" charset="0"/>
              </a:rPr>
              <a:t>لها</a:t>
            </a:r>
            <a:r>
              <a:rPr kumimoji="0" lang="ar-IQ" sz="1800" b="0" i="0" u="none" strike="noStrike" cap="none" normalizeH="0" dirty="0" smtClean="0">
                <a:ln>
                  <a:noFill/>
                </a:ln>
                <a:solidFill>
                  <a:schemeClr val="tx1"/>
                </a:solidFill>
                <a:effectLst/>
                <a:latin typeface="Arial" pitchFamily="34" charset="0"/>
                <a:cs typeface="Arial" pitchFamily="34" charset="0"/>
              </a:rPr>
              <a:t> العديد من </a:t>
            </a:r>
            <a:r>
              <a:rPr kumimoji="0" lang="ar-IQ" sz="1800" b="0" i="0" u="none" strike="noStrike" cap="none" normalizeH="0" dirty="0" err="1" smtClean="0">
                <a:ln>
                  <a:noFill/>
                </a:ln>
                <a:solidFill>
                  <a:schemeClr val="tx1"/>
                </a:solidFill>
                <a:effectLst/>
                <a:latin typeface="Arial" pitchFamily="34" charset="0"/>
                <a:cs typeface="Arial" pitchFamily="34" charset="0"/>
              </a:rPr>
              <a:t>الافار</a:t>
            </a:r>
            <a:r>
              <a:rPr kumimoji="0" lang="ar-IQ" sz="1800" b="0" i="0" u="none" strike="noStrike" cap="none" normalizeH="0" dirty="0" smtClean="0">
                <a:ln>
                  <a:noFill/>
                </a:ln>
                <a:solidFill>
                  <a:schemeClr val="tx1"/>
                </a:solidFill>
                <a:effectLst/>
                <a:latin typeface="Arial" pitchFamily="34" charset="0"/>
                <a:cs typeface="Arial" pitchFamily="34" charset="0"/>
              </a:rPr>
              <a:t> السياسية منها </a:t>
            </a:r>
            <a:r>
              <a:rPr kumimoji="0" lang="ar-IQ" sz="1800" b="0" i="0" u="none" strike="noStrike" cap="none" normalizeH="0" dirty="0" err="1" smtClean="0">
                <a:ln>
                  <a:noFill/>
                </a:ln>
                <a:solidFill>
                  <a:schemeClr val="tx1"/>
                </a:solidFill>
                <a:effectLst/>
                <a:latin typeface="Arial" pitchFamily="34" charset="0"/>
                <a:cs typeface="Arial" pitchFamily="34" charset="0"/>
              </a:rPr>
              <a:t>الاعراض</a:t>
            </a:r>
            <a:r>
              <a:rPr kumimoji="0" lang="ar-IQ" sz="1800" b="0" i="0" u="none" strike="noStrike" cap="none" normalizeH="0" dirty="0" smtClean="0">
                <a:ln>
                  <a:noFill/>
                </a:ln>
                <a:solidFill>
                  <a:schemeClr val="tx1"/>
                </a:solidFill>
                <a:effectLst/>
                <a:latin typeface="Arial" pitchFamily="34" charset="0"/>
                <a:cs typeface="Arial" pitchFamily="34" charset="0"/>
              </a:rPr>
              <a:t> عن الملذات </a:t>
            </a:r>
            <a:endParaRPr lang="ar-IQ" dirty="0" smtClean="0">
              <a:latin typeface="Arial" pitchFamily="34" charset="0"/>
              <a:cs typeface="Arial" pitchFamily="34" charset="0"/>
            </a:endParaRPr>
          </a:p>
          <a:p>
            <a:pPr lvl="0" indent="244475" algn="justLow" fontAlgn="base">
              <a:spcBef>
                <a:spcPct val="0"/>
              </a:spcBef>
              <a:spcAft>
                <a:spcPct val="0"/>
              </a:spcAft>
            </a:pPr>
            <a:r>
              <a:rPr kumimoji="0" lang="ar-IQ" sz="1800" b="0" i="0" u="none" strike="noStrike" cap="none" normalizeH="0" baseline="0" dirty="0" smtClean="0">
                <a:ln>
                  <a:noFill/>
                </a:ln>
                <a:solidFill>
                  <a:schemeClr val="tx1"/>
                </a:solidFill>
                <a:effectLst/>
                <a:latin typeface="Arial" pitchFamily="34" charset="0"/>
                <a:cs typeface="Arial" pitchFamily="34" charset="0"/>
              </a:rPr>
              <a:t>والمساواة</a:t>
            </a:r>
            <a:r>
              <a:rPr kumimoji="0" lang="ar-IQ" sz="1800" b="0" i="0" u="none" strike="noStrike" cap="none" normalizeH="0" dirty="0" smtClean="0">
                <a:ln>
                  <a:noFill/>
                </a:ln>
                <a:solidFill>
                  <a:schemeClr val="tx1"/>
                </a:solidFill>
                <a:effectLst/>
                <a:latin typeface="Arial" pitchFamily="34" charset="0"/>
                <a:cs typeface="Arial" pitchFamily="34" charset="0"/>
              </a:rPr>
              <a:t> بين جميع </a:t>
            </a:r>
            <a:r>
              <a:rPr kumimoji="0" lang="ar-IQ" sz="1800" b="0" i="0" u="none" strike="noStrike" cap="none" normalizeH="0" dirty="0" err="1" smtClean="0">
                <a:ln>
                  <a:noFill/>
                </a:ln>
                <a:solidFill>
                  <a:schemeClr val="tx1"/>
                </a:solidFill>
                <a:effectLst/>
                <a:latin typeface="Arial" pitchFamily="34" charset="0"/>
                <a:cs typeface="Arial" pitchFamily="34" charset="0"/>
              </a:rPr>
              <a:t>افراد</a:t>
            </a:r>
            <a:r>
              <a:rPr kumimoji="0" lang="ar-IQ" sz="1800" b="0" i="0" u="none" strike="noStrike" cap="none" normalizeH="0" dirty="0" smtClean="0">
                <a:ln>
                  <a:noFill/>
                </a:ln>
                <a:solidFill>
                  <a:schemeClr val="tx1"/>
                </a:solidFill>
                <a:effectLst/>
                <a:latin typeface="Arial" pitchFamily="34" charset="0"/>
                <a:cs typeface="Arial" pitchFamily="34" charset="0"/>
              </a:rPr>
              <a:t> البشرية</a:t>
            </a:r>
          </a:p>
          <a:p>
            <a:pPr lvl="0" indent="244475" algn="justLow" fontAlgn="base">
              <a:spcBef>
                <a:spcPct val="0"/>
              </a:spcBef>
              <a:spcAft>
                <a:spcPct val="0"/>
              </a:spcAft>
            </a:pPr>
            <a:r>
              <a:rPr lang="ar-IQ" baseline="0" dirty="0" smtClean="0">
                <a:latin typeface="Arial" pitchFamily="34" charset="0"/>
                <a:cs typeface="Arial" pitchFamily="34" charset="0"/>
              </a:rPr>
              <a:t>عدم</a:t>
            </a:r>
            <a:r>
              <a:rPr lang="ar-IQ" dirty="0" smtClean="0">
                <a:latin typeface="Arial" pitchFamily="34" charset="0"/>
                <a:cs typeface="Arial" pitchFamily="34" charset="0"/>
              </a:rPr>
              <a:t> التركيز على </a:t>
            </a:r>
            <a:r>
              <a:rPr lang="ar-IQ" dirty="0" err="1" smtClean="0">
                <a:latin typeface="Arial" pitchFamily="34" charset="0"/>
                <a:cs typeface="Arial" pitchFamily="34" charset="0"/>
              </a:rPr>
              <a:t>الفروقات</a:t>
            </a:r>
            <a:r>
              <a:rPr lang="ar-IQ" dirty="0" smtClean="0">
                <a:latin typeface="Arial" pitchFamily="34" charset="0"/>
                <a:cs typeface="Arial" pitchFamily="34" charset="0"/>
              </a:rPr>
              <a:t> بين المجتمعات </a:t>
            </a:r>
            <a:r>
              <a:rPr lang="ar-IQ" dirty="0" err="1" smtClean="0">
                <a:latin typeface="Arial" pitchFamily="34" charset="0"/>
                <a:cs typeface="Arial" pitchFamily="34" charset="0"/>
              </a:rPr>
              <a:t>الانسانية</a:t>
            </a:r>
            <a:endParaRPr lang="ar-IQ" smtClean="0">
              <a:latin typeface="Arial" pitchFamily="34" charset="0"/>
              <a:cs typeface="Arial" pitchFamily="34" charset="0"/>
            </a:endParaRPr>
          </a:p>
          <a:p>
            <a:pPr lvl="0" indent="244475" algn="justLow" fontAlgn="base">
              <a:spcBef>
                <a:spcPct val="0"/>
              </a:spcBef>
              <a:spcAft>
                <a:spcPct val="0"/>
              </a:spcAft>
            </a:pP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57</Words>
  <PresentationFormat>عرض على الشاشة (3:4)‏</PresentationFormat>
  <Paragraphs>18</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الفكر السياسي الغربي القديم والوسيط الاسبوع العاشر–  المدرسة الكلبية</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الاول –  بدايات الفكر السياسي –اطلالة عامة</dc:title>
  <dc:creator>muhmed</dc:creator>
  <cp:lastModifiedBy>muhmed</cp:lastModifiedBy>
  <cp:revision>10</cp:revision>
  <dcterms:created xsi:type="dcterms:W3CDTF">2018-12-20T12:38:06Z</dcterms:created>
  <dcterms:modified xsi:type="dcterms:W3CDTF">2018-12-20T13:31:56Z</dcterms:modified>
</cp:coreProperties>
</file>