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aximized" horzBarState="maximized">
    <p:restoredLeft sz="65413" autoAdjust="0"/>
    <p:restoredTop sz="86380" autoAdjust="0"/>
  </p:normalViewPr>
  <p:slideViewPr>
    <p:cSldViewPr>
      <p:cViewPr varScale="1">
        <p:scale>
          <a:sx n="73" d="100"/>
          <a:sy n="73" d="100"/>
        </p:scale>
        <p:origin x="-192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62" y="798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8CCD9FC3-E395-4653-8CB2-12F4F54A5ED5}" type="datetimeFigureOut">
              <a:rPr lang="ar-IQ" smtClean="0"/>
              <a:pPr/>
              <a:t>20/04/1440</a:t>
            </a:fld>
            <a:endParaRPr lang="ar-IQ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FCC4E20C-5BE5-41D1-BB93-1929E49E497F}" type="slidenum">
              <a:rPr lang="ar-IQ" smtClean="0"/>
              <a:pPr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IQ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C4E20C-5BE5-41D1-BB93-1929E49E497F}" type="slidenum">
              <a:rPr lang="ar-IQ" smtClean="0"/>
              <a:pPr/>
              <a:t>1</a:t>
            </a:fld>
            <a:endParaRPr lang="ar-IQ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20/04/1440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20/04/1440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20/04/1440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20/04/1440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20/04/1440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20/04/1440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20/04/1440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20/04/1440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20/04/1440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20/04/1440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20/04/1440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pPr/>
              <a:t>20/04/1440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drmfarhan.wordpress.com/2015/06/07/%D8%A7%D9%84%D9%81%D9%8A%D9%84%D8%B3%D9%88%D9%81-%D9%88%D8%A7%D9%84%D8%B3%D9%8A%D8%A7%D8%B3%D9%8A-%D9%88%D8%A7%D9%84%D8%AE%D8%B7%D9%8A%D8%A8-%D9%85%D8%A7%D8%B1%D9%83%D9%88%D8%B3-%D8%B4%D9%8A%D8%B4/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ar-IQ" dirty="0" smtClean="0"/>
              <a:t>الفكر السياسي الغربي القديم والوسيط</a:t>
            </a:r>
            <a:br>
              <a:rPr lang="ar-IQ" dirty="0" smtClean="0"/>
            </a:br>
            <a:r>
              <a:rPr lang="ar-IQ" dirty="0" err="1" smtClean="0"/>
              <a:t>الاسبوع</a:t>
            </a:r>
            <a:r>
              <a:rPr lang="ar-IQ" dirty="0" smtClean="0"/>
              <a:t> </a:t>
            </a:r>
            <a:r>
              <a:rPr lang="ar-IQ" dirty="0" smtClean="0"/>
              <a:t>الحادي عشر– </a:t>
            </a:r>
            <a:r>
              <a:rPr lang="ar-IQ" dirty="0" smtClean="0"/>
              <a:t/>
            </a:r>
            <a:br>
              <a:rPr lang="ar-IQ" dirty="0" smtClean="0"/>
            </a:br>
            <a:r>
              <a:rPr lang="ar-IQ" dirty="0" err="1" smtClean="0"/>
              <a:t>شيشرون</a:t>
            </a: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ar-IQ" dirty="0" smtClean="0"/>
              <a:t>في هذه المحاضرة ندرس احد </a:t>
            </a:r>
            <a:r>
              <a:rPr lang="ar-IQ" dirty="0" err="1" smtClean="0"/>
              <a:t>الافكار</a:t>
            </a:r>
            <a:r>
              <a:rPr lang="ar-IQ" dirty="0" smtClean="0"/>
              <a:t> التي </a:t>
            </a:r>
            <a:r>
              <a:rPr lang="ar-IQ" dirty="0" smtClean="0"/>
              <a:t>طرحها الفيلسوف </a:t>
            </a:r>
            <a:r>
              <a:rPr lang="ar-IQ" dirty="0" err="1" smtClean="0"/>
              <a:t>شيشرون</a:t>
            </a:r>
            <a:endParaRPr lang="ar-IQ" dirty="0" smtClean="0"/>
          </a:p>
          <a:p>
            <a:endParaRPr lang="ar-IQ" dirty="0" smtClean="0"/>
          </a:p>
          <a:p>
            <a:endParaRPr lang="ar-IQ" dirty="0" smtClean="0"/>
          </a:p>
          <a:p>
            <a:endParaRPr lang="ar-IQ" dirty="0" smtClean="0"/>
          </a:p>
          <a:p>
            <a:endParaRPr lang="ar-IQ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1440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     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    </a:t>
            </a:r>
            <a:r>
              <a:rPr kumimoji="0" lang="ar-IQ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 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Simplified Arabic" pitchFamily="18" charset="-78"/>
              <a:ea typeface="Times New Roman" pitchFamily="18" charset="0"/>
              <a:cs typeface="Simplified Arabic" pitchFamily="18" charset="-78"/>
            </a:endParaRPr>
          </a:p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solidFill>
                <a:srgbClr val="333333"/>
              </a:solidFill>
              <a:latin typeface="Simplified Arabic" pitchFamily="18" charset="-78"/>
              <a:ea typeface="Times New Roman" pitchFamily="18" charset="0"/>
              <a:cs typeface="Simplified Arabic" pitchFamily="18" charset="-78"/>
            </a:endParaRPr>
          </a:p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Simplified Arabic" pitchFamily="18" charset="-78"/>
              <a:ea typeface="Times New Roman" pitchFamily="18" charset="0"/>
              <a:cs typeface="Simplified Arabic" pitchFamily="18" charset="-78"/>
            </a:endParaRPr>
          </a:p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solidFill>
                <a:srgbClr val="333333"/>
              </a:solidFill>
              <a:latin typeface="Simplified Arabic" pitchFamily="18" charset="-78"/>
              <a:ea typeface="Times New Roman" pitchFamily="18" charset="0"/>
              <a:cs typeface="Simplified Arabic" pitchFamily="18" charset="-78"/>
            </a:endParaRPr>
          </a:p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Simplified Arabic" pitchFamily="18" charset="-78"/>
              <a:ea typeface="Times New Roman" pitchFamily="18" charset="0"/>
              <a:cs typeface="Simplified Arabic" pitchFamily="18" charset="-78"/>
            </a:endParaRPr>
          </a:p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solidFill>
                <a:srgbClr val="333333"/>
              </a:solidFill>
              <a:latin typeface="Simplified Arabic" pitchFamily="18" charset="-78"/>
              <a:ea typeface="Times New Roman" pitchFamily="18" charset="0"/>
              <a:cs typeface="Simplified Arabic" pitchFamily="18" charset="-78"/>
            </a:endParaRPr>
          </a:p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Simplified Arabic" pitchFamily="18" charset="-78"/>
              <a:ea typeface="Times New Roman" pitchFamily="18" charset="0"/>
              <a:cs typeface="Simplified Arabic" pitchFamily="18" charset="-78"/>
            </a:endParaRPr>
          </a:p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solidFill>
                <a:srgbClr val="333333"/>
              </a:solidFill>
              <a:latin typeface="Simplified Arabic" pitchFamily="18" charset="-78"/>
              <a:ea typeface="Times New Roman" pitchFamily="18" charset="0"/>
              <a:cs typeface="Simplified Arabic" pitchFamily="18" charset="-78"/>
            </a:endParaRPr>
          </a:p>
        </p:txBody>
      </p:sp>
      <p:sp>
        <p:nvSpPr>
          <p:cNvPr id="5" name="مستطيل 4"/>
          <p:cNvSpPr/>
          <p:nvPr/>
        </p:nvSpPr>
        <p:spPr>
          <a:xfrm>
            <a:off x="2286000" y="889844"/>
            <a:ext cx="457200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ar-IQ" dirty="0" smtClean="0"/>
              <a:t>ولد الطفل ماركوس </a:t>
            </a:r>
            <a:r>
              <a:rPr lang="ar-IQ" dirty="0" err="1" smtClean="0"/>
              <a:t>شيشرون</a:t>
            </a:r>
            <a:r>
              <a:rPr lang="ar-IQ" dirty="0" smtClean="0"/>
              <a:t> في 3 كانون الثاني من عام 106 </a:t>
            </a:r>
            <a:r>
              <a:rPr lang="ar-IQ" dirty="0" err="1" smtClean="0"/>
              <a:t>ق</a:t>
            </a:r>
            <a:r>
              <a:rPr lang="ar-IQ" dirty="0" smtClean="0"/>
              <a:t>.م ، وكانت ولادته في </a:t>
            </a:r>
            <a:r>
              <a:rPr lang="ar-IQ" dirty="0" err="1" smtClean="0"/>
              <a:t>مدينة</a:t>
            </a:r>
            <a:r>
              <a:rPr lang="ar-IQ" b="1" dirty="0" err="1" smtClean="0"/>
              <a:t>آربينو</a:t>
            </a:r>
            <a:r>
              <a:rPr lang="ar-IQ" b="1" dirty="0" smtClean="0"/>
              <a:t> </a:t>
            </a:r>
            <a:r>
              <a:rPr lang="ar-IQ" dirty="0" smtClean="0"/>
              <a:t>الإيطالية ، وهي مدينة تلال تبعد أكثر من ستين ميلاً إلى جنوب العاصمة </a:t>
            </a:r>
            <a:r>
              <a:rPr lang="ar-IQ" b="1" dirty="0" smtClean="0"/>
              <a:t>روما </a:t>
            </a:r>
            <a:r>
              <a:rPr lang="ar-IQ" dirty="0" smtClean="0"/>
              <a:t>. وكان يتمتع المواطنون </a:t>
            </a:r>
            <a:r>
              <a:rPr lang="ar-IQ" b="1" dirty="0" err="1" smtClean="0"/>
              <a:t>الأربينونيين</a:t>
            </a:r>
            <a:r>
              <a:rPr lang="ar-IQ" b="1" dirty="0" smtClean="0"/>
              <a:t> </a:t>
            </a:r>
            <a:r>
              <a:rPr lang="ar-IQ" dirty="0" smtClean="0"/>
              <a:t>يوم ولد </a:t>
            </a:r>
            <a:r>
              <a:rPr lang="ar-IQ" dirty="0" err="1" smtClean="0"/>
              <a:t>شيشرون</a:t>
            </a:r>
            <a:r>
              <a:rPr lang="ar-IQ" dirty="0" smtClean="0"/>
              <a:t> بالجنسية الرومانية . أما تاريخ حصولهم على الجنسية الرومانية فإنه يصعد إلى عام 188 </a:t>
            </a:r>
            <a:r>
              <a:rPr lang="ar-IQ" dirty="0" err="1" smtClean="0"/>
              <a:t>ق</a:t>
            </a:r>
            <a:r>
              <a:rPr lang="ar-IQ" dirty="0" smtClean="0"/>
              <a:t>.م وبالتحديد قبل ولادة </a:t>
            </a:r>
            <a:r>
              <a:rPr lang="ar-IQ" dirty="0" err="1" smtClean="0"/>
              <a:t>شيشرون</a:t>
            </a:r>
            <a:r>
              <a:rPr lang="ar-IQ" dirty="0" smtClean="0"/>
              <a:t> بأكثر من </a:t>
            </a:r>
            <a:r>
              <a:rPr lang="ar-IQ" b="1" dirty="0" smtClean="0"/>
              <a:t>ثمانين </a:t>
            </a:r>
            <a:r>
              <a:rPr lang="ar-IQ" dirty="0" smtClean="0"/>
              <a:t>عاماً. ولاحظ علماء </a:t>
            </a:r>
            <a:r>
              <a:rPr lang="ar-IQ" dirty="0" err="1" smtClean="0"/>
              <a:t>اللنكوستيكا</a:t>
            </a:r>
            <a:r>
              <a:rPr lang="ar-IQ" dirty="0" smtClean="0"/>
              <a:t> إن </a:t>
            </a:r>
            <a:r>
              <a:rPr lang="ar-IQ" dirty="0" err="1" smtClean="0"/>
              <a:t>الأربينونيين</a:t>
            </a:r>
            <a:r>
              <a:rPr lang="ar-IQ" dirty="0" smtClean="0"/>
              <a:t> </a:t>
            </a:r>
            <a:r>
              <a:rPr lang="ar-IQ" dirty="0" err="1" smtClean="0"/>
              <a:t>بدأوا</a:t>
            </a:r>
            <a:r>
              <a:rPr lang="ar-IQ" dirty="0" smtClean="0"/>
              <a:t> يستخدمون اللغة اللاتينية بدلاً من لغته </a:t>
            </a:r>
            <a:r>
              <a:rPr lang="ar-IQ" b="1" dirty="0" err="1" smtClean="0"/>
              <a:t>الفولسين</a:t>
            </a:r>
            <a:r>
              <a:rPr lang="ar-IQ" dirty="0" smtClean="0"/>
              <a:t> الأصلية (وهي فرع من اللغات </a:t>
            </a:r>
            <a:r>
              <a:rPr lang="ar-IQ" dirty="0" err="1" smtClean="0"/>
              <a:t>الهندو</a:t>
            </a:r>
            <a:r>
              <a:rPr lang="ar-IQ" dirty="0" smtClean="0"/>
              <a:t> أوربية..) وقبل منحهم الحق بأن يكونون </a:t>
            </a:r>
            <a:r>
              <a:rPr lang="ar-IQ" b="1" dirty="0" smtClean="0"/>
              <a:t>مواطنين رومان</a:t>
            </a:r>
            <a:endParaRPr lang="ar-IQ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مستطيل 2"/>
          <p:cNvSpPr/>
          <p:nvPr/>
        </p:nvSpPr>
        <p:spPr>
          <a:xfrm>
            <a:off x="2143108" y="2214554"/>
            <a:ext cx="457200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dirty="0" smtClean="0"/>
              <a:t>ويبدو برأي الأكاديميين الغربيين إن </a:t>
            </a:r>
            <a:r>
              <a:rPr lang="ar-IQ" b="1" dirty="0" smtClean="0"/>
              <a:t>نتائج </a:t>
            </a:r>
            <a:r>
              <a:rPr lang="ar-IQ" b="1" dirty="0" err="1" smtClean="0"/>
              <a:t>شيشرون</a:t>
            </a:r>
            <a:r>
              <a:rPr lang="ar-IQ" b="1" dirty="0" smtClean="0"/>
              <a:t> </a:t>
            </a:r>
            <a:r>
              <a:rPr lang="ar-IQ" dirty="0" smtClean="0"/>
              <a:t>متناقضة وفيها صمت وسكوت واضح وهو برأيهم نمط من ” </a:t>
            </a:r>
            <a:r>
              <a:rPr lang="ar-IQ" b="1" dirty="0" err="1" smtClean="0"/>
              <a:t>ستراتيجيات</a:t>
            </a:r>
            <a:r>
              <a:rPr lang="ar-IQ" b="1" dirty="0" smtClean="0"/>
              <a:t> </a:t>
            </a:r>
            <a:r>
              <a:rPr lang="ar-IQ" b="1" dirty="0" err="1" smtClean="0"/>
              <a:t>الإنفتاح</a:t>
            </a:r>
            <a:r>
              <a:rPr lang="ar-IQ" b="1" dirty="0" smtClean="0"/>
              <a:t> الحضاري </a:t>
            </a:r>
            <a:r>
              <a:rPr lang="ar-IQ" dirty="0" smtClean="0"/>
              <a:t>(المدني) ” . وهذا فعلاً ما فعله </a:t>
            </a:r>
            <a:r>
              <a:rPr lang="ar-IQ" dirty="0" err="1" smtClean="0"/>
              <a:t>شيشرون</a:t>
            </a:r>
            <a:r>
              <a:rPr lang="ar-IQ" dirty="0" smtClean="0"/>
              <a:t> وشمل به </a:t>
            </a:r>
            <a:r>
              <a:rPr lang="ar-IQ" b="1" dirty="0" smtClean="0"/>
              <a:t>مزاعم </a:t>
            </a:r>
            <a:r>
              <a:rPr lang="ar-IQ" b="1" dirty="0" err="1" smtClean="0"/>
              <a:t>باليبوس</a:t>
            </a:r>
            <a:r>
              <a:rPr lang="ar-IQ" b="1" dirty="0" smtClean="0"/>
              <a:t> </a:t>
            </a:r>
            <a:r>
              <a:rPr lang="ar-IQ" dirty="0" smtClean="0"/>
              <a:t>، التي رأى فيها ” الكثير من </a:t>
            </a:r>
            <a:r>
              <a:rPr lang="ar-IQ" b="1" dirty="0" smtClean="0"/>
              <a:t>الصدق والحقيقة</a:t>
            </a:r>
            <a:r>
              <a:rPr lang="ar-IQ" dirty="0" smtClean="0"/>
              <a:t> تقريباً ” </a:t>
            </a:r>
            <a:r>
              <a:rPr lang="ar-IQ" dirty="0" smtClean="0">
                <a:hlinkClick r:id="rId2"/>
              </a:rPr>
              <a:t>[28]</a:t>
            </a:r>
            <a:r>
              <a:rPr lang="ar-IQ" dirty="0" smtClean="0"/>
              <a:t>. والحقيقة إن كتاب </a:t>
            </a:r>
            <a:r>
              <a:rPr lang="ar-IQ" dirty="0" err="1" smtClean="0"/>
              <a:t>شيشرون</a:t>
            </a:r>
            <a:r>
              <a:rPr lang="ar-IQ" dirty="0" smtClean="0"/>
              <a:t> </a:t>
            </a:r>
            <a:r>
              <a:rPr lang="ar-IQ" b="1" dirty="0" smtClean="0"/>
              <a:t>حول طبيعة الآلهة </a:t>
            </a:r>
            <a:r>
              <a:rPr lang="ar-IQ" dirty="0" smtClean="0"/>
              <a:t>، لم يكن </a:t>
            </a:r>
            <a:r>
              <a:rPr lang="ar-IQ" b="1" dirty="0" smtClean="0"/>
              <a:t>عملاً </a:t>
            </a:r>
            <a:r>
              <a:rPr lang="ar-IQ" b="1" dirty="0" err="1" smtClean="0"/>
              <a:t>أبيقورياً</a:t>
            </a:r>
            <a:r>
              <a:rPr lang="ar-IQ" b="1" dirty="0" smtClean="0"/>
              <a:t> </a:t>
            </a:r>
            <a:r>
              <a:rPr lang="ar-IQ" dirty="0" smtClean="0"/>
              <a:t>أو </a:t>
            </a:r>
            <a:r>
              <a:rPr lang="ar-IQ" b="1" dirty="0" smtClean="0"/>
              <a:t>رواقياً تقليدياً </a:t>
            </a:r>
            <a:r>
              <a:rPr lang="ar-IQ" dirty="0" smtClean="0"/>
              <a:t>. وإنما هو إضافة وإشعاعاً بل وفيه </a:t>
            </a:r>
            <a:r>
              <a:rPr lang="ar-IQ" b="1" dirty="0" smtClean="0"/>
              <a:t>مذاقاً وملحاً</a:t>
            </a:r>
            <a:r>
              <a:rPr lang="ar-IQ" dirty="0" smtClean="0"/>
              <a:t> </a:t>
            </a:r>
            <a:r>
              <a:rPr lang="ar-IQ" dirty="0" err="1" smtClean="0"/>
              <a:t>شيشروني</a:t>
            </a:r>
            <a:r>
              <a:rPr lang="ar-IQ" dirty="0" smtClean="0"/>
              <a:t> خاص على النص </a:t>
            </a:r>
            <a:r>
              <a:rPr lang="ar-IQ" dirty="0" err="1" smtClean="0"/>
              <a:t>الأبيقوري</a:t>
            </a:r>
            <a:r>
              <a:rPr lang="ar-IQ" dirty="0" smtClean="0"/>
              <a:t> والرواقي . إلا إنها ظلت من زاوية </a:t>
            </a:r>
            <a:r>
              <a:rPr lang="ar-IQ" dirty="0" err="1" smtClean="0"/>
              <a:t>العقيدي</a:t>
            </a:r>
            <a:r>
              <a:rPr lang="ar-IQ" dirty="0" smtClean="0"/>
              <a:t> </a:t>
            </a:r>
            <a:r>
              <a:rPr lang="ar-IQ" dirty="0" err="1" smtClean="0"/>
              <a:t>الأبيقوري</a:t>
            </a:r>
            <a:r>
              <a:rPr lang="ar-IQ" dirty="0" smtClean="0"/>
              <a:t> والرواقي تناقش وجهات نظرهم حول </a:t>
            </a:r>
            <a:r>
              <a:rPr lang="ar-IQ" b="1" dirty="0" smtClean="0"/>
              <a:t>الدين </a:t>
            </a:r>
            <a:r>
              <a:rPr lang="ar-IQ" dirty="0" smtClean="0"/>
              <a:t>و</a:t>
            </a:r>
            <a:r>
              <a:rPr lang="ar-IQ" b="1" dirty="0" smtClean="0"/>
              <a:t>اللاهوت </a:t>
            </a:r>
            <a:r>
              <a:rPr lang="ar-IQ" dirty="0" smtClean="0"/>
              <a:t>. ومن المفيد الإشارة إلى إن الجدل مفتوح ومستمر بين الأكاديميين الغربيين وبالتحديد حول أسئلة من مثل ؛ هل إن </a:t>
            </a:r>
            <a:r>
              <a:rPr lang="ar-IQ" dirty="0" err="1" smtClean="0"/>
              <a:t>ألهة</a:t>
            </a:r>
            <a:r>
              <a:rPr lang="ar-IQ" dirty="0" smtClean="0"/>
              <a:t> </a:t>
            </a:r>
            <a:r>
              <a:rPr lang="ar-IQ" dirty="0" err="1" smtClean="0"/>
              <a:t>الأبيقوريين</a:t>
            </a:r>
            <a:r>
              <a:rPr lang="ar-IQ" dirty="0" smtClean="0"/>
              <a:t> والرواقيين مثل آلهتنا ؟ أم هل إن آلهتهم هي مجرد نتاج فعلنا الذي قام </a:t>
            </a:r>
            <a:r>
              <a:rPr lang="ar-IQ" dirty="0" err="1" smtClean="0"/>
              <a:t>بالإختراع</a:t>
            </a:r>
            <a:r>
              <a:rPr lang="ar-IQ" dirty="0" smtClean="0"/>
              <a:t> على آلهتهم ؟ </a:t>
            </a:r>
            <a:r>
              <a:rPr lang="ar-IQ" dirty="0" err="1" smtClean="0"/>
              <a:t>وللإستشهاد</a:t>
            </a:r>
            <a:r>
              <a:rPr lang="ar-IQ" dirty="0" smtClean="0"/>
              <a:t> لاحظنا مثلاً إن الأكاديمي </a:t>
            </a:r>
            <a:r>
              <a:rPr lang="ar-IQ" b="1" dirty="0" smtClean="0"/>
              <a:t>ديفيد </a:t>
            </a:r>
            <a:r>
              <a:rPr lang="ar-IQ" b="1" dirty="0" err="1" smtClean="0"/>
              <a:t>كونستان</a:t>
            </a:r>
            <a:r>
              <a:rPr lang="ar-IQ" b="1" dirty="0" smtClean="0"/>
              <a:t> </a:t>
            </a:r>
            <a:r>
              <a:rPr lang="ar-IQ" dirty="0" smtClean="0"/>
              <a:t>(بروفسور الكلاسيكيات في جامعة نيويورك ولد عام 1940) يرى ” إن </a:t>
            </a:r>
            <a:r>
              <a:rPr lang="ar-IQ" dirty="0" err="1" smtClean="0"/>
              <a:t>ألهة</a:t>
            </a:r>
            <a:r>
              <a:rPr lang="ar-IQ" dirty="0" smtClean="0"/>
              <a:t> </a:t>
            </a:r>
            <a:r>
              <a:rPr lang="ar-IQ" dirty="0" err="1" smtClean="0"/>
              <a:t>الأبيقورية</a:t>
            </a:r>
            <a:r>
              <a:rPr lang="ar-IQ" dirty="0" smtClean="0"/>
              <a:t> آلهة حقيقية بمعنى إنها موجودة مثل </a:t>
            </a:r>
            <a:r>
              <a:rPr lang="ar-IQ" dirty="0" err="1" smtClean="0"/>
              <a:t>الذرات</a:t>
            </a:r>
            <a:r>
              <a:rPr lang="ar-IQ" dirty="0" smtClean="0"/>
              <a:t> تلتقي وتتحد وتمتلك خصائص ولها معنى ومفهوم مثلما يعتقد الناس </a:t>
            </a:r>
            <a:endParaRPr lang="ar-IQ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144000" cy="1477328"/>
          </a:xfrm>
          <a:prstGeom prst="rect">
            <a:avLst/>
          </a:prstGeom>
          <a:solidFill>
            <a:srgbClr val="C0A154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244475" algn="justLow" fontAlgn="base">
              <a:spcBef>
                <a:spcPct val="0"/>
              </a:spcBef>
              <a:spcAft>
                <a:spcPct val="0"/>
              </a:spcAft>
            </a:pPr>
            <a:r>
              <a:rPr lang="ar-IQ" dirty="0" smtClean="0"/>
              <a:t>ولما كان </a:t>
            </a:r>
            <a:r>
              <a:rPr lang="ar-IQ" dirty="0" err="1" smtClean="0"/>
              <a:t>لوكين</a:t>
            </a:r>
            <a:r>
              <a:rPr lang="ar-IQ" dirty="0" smtClean="0"/>
              <a:t> حاله حال </a:t>
            </a:r>
            <a:r>
              <a:rPr lang="ar-IQ" dirty="0" err="1" smtClean="0"/>
              <a:t>شيشرون</a:t>
            </a:r>
            <a:r>
              <a:rPr lang="ar-IQ" dirty="0" smtClean="0"/>
              <a:t> معجباً </a:t>
            </a:r>
            <a:r>
              <a:rPr lang="ar-IQ" dirty="0" err="1" smtClean="0"/>
              <a:t>بالأبيقورية</a:t>
            </a:r>
            <a:r>
              <a:rPr lang="ar-IQ" dirty="0" smtClean="0"/>
              <a:t> وفلسفتها . فقد ألف </a:t>
            </a:r>
            <a:r>
              <a:rPr lang="ar-IQ" dirty="0" err="1" smtClean="0"/>
              <a:t>لوكين</a:t>
            </a:r>
            <a:r>
              <a:rPr lang="ar-IQ" dirty="0" smtClean="0"/>
              <a:t> محاورة </a:t>
            </a:r>
            <a:r>
              <a:rPr lang="ar-IQ" dirty="0" err="1" smtClean="0"/>
              <a:t>الإسكندر</a:t>
            </a:r>
            <a:r>
              <a:rPr lang="ar-IQ" dirty="0" smtClean="0"/>
              <a:t> : النبي الكذاب ضد </a:t>
            </a:r>
            <a:r>
              <a:rPr lang="ar-IQ" dirty="0" err="1" smtClean="0"/>
              <a:t>الإسكندر</a:t>
            </a:r>
            <a:r>
              <a:rPr lang="ar-IQ" dirty="0" smtClean="0"/>
              <a:t> </a:t>
            </a:r>
            <a:r>
              <a:rPr lang="ar-IQ" dirty="0" err="1" smtClean="0"/>
              <a:t>أبونتشيس</a:t>
            </a:r>
            <a:r>
              <a:rPr lang="ar-IQ" dirty="0" smtClean="0"/>
              <a:t> الذي حرق كتاب الفيلسوف </a:t>
            </a:r>
            <a:r>
              <a:rPr lang="ar-IQ" b="1" dirty="0" err="1" smtClean="0"/>
              <a:t>أبيقور</a:t>
            </a:r>
            <a:r>
              <a:rPr lang="ar-IQ" b="1" dirty="0" smtClean="0"/>
              <a:t> </a:t>
            </a:r>
            <a:r>
              <a:rPr lang="ar-IQ" dirty="0" smtClean="0"/>
              <a:t>، وقال </a:t>
            </a:r>
            <a:r>
              <a:rPr lang="ar-IQ" b="1" dirty="0" err="1" smtClean="0"/>
              <a:t>لوكين</a:t>
            </a:r>
            <a:r>
              <a:rPr lang="ar-IQ" dirty="0" err="1" smtClean="0"/>
              <a:t>مندداً</a:t>
            </a:r>
            <a:r>
              <a:rPr lang="ar-IQ" dirty="0" smtClean="0"/>
              <a:t> </a:t>
            </a:r>
            <a:r>
              <a:rPr lang="ar-IQ" dirty="0" err="1" smtClean="0"/>
              <a:t>بالإسكندر</a:t>
            </a:r>
            <a:r>
              <a:rPr lang="ar-IQ" dirty="0" smtClean="0"/>
              <a:t> </a:t>
            </a:r>
            <a:r>
              <a:rPr lang="ar-IQ" dirty="0" err="1" smtClean="0"/>
              <a:t>أبونتشيس</a:t>
            </a:r>
            <a:r>
              <a:rPr lang="ar-IQ" dirty="0" smtClean="0"/>
              <a:t> ومقيماً كتاب </a:t>
            </a:r>
            <a:r>
              <a:rPr lang="ar-IQ" b="1" dirty="0" err="1" smtClean="0"/>
              <a:t>أبيقور</a:t>
            </a:r>
            <a:r>
              <a:rPr lang="ar-IQ" dirty="0" smtClean="0"/>
              <a:t> بل ومناقشاً : ” ما الكرامات التي خلقها هذا الكتاب ؟ إنها كرامات السلام والهدوء والحرية . وهي طريق تحريرهم من الخوف والآمال الزائفة والرغبات الشديدة والإسراف المتطرف . كما وهي تعمل على رفع ذكائهم ، وتمكنهم من الصعود إلى طوابق الحقيقة العالية ، وتُطهر فهمهم وتنقيه من الأدران والحماقات .. </a:t>
            </a:r>
            <a:r>
              <a:rPr lang="ar-IQ" smtClean="0"/>
              <a:t>وتُسدد تفكيرهم نحو الطريق المستقيم حيث الحقيقة والصدق</a:t>
            </a:r>
            <a:endParaRPr kumimoji="0" lang="ar-EG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65</Words>
  <PresentationFormat>عرض على الشاشة (3:4)‏</PresentationFormat>
  <Paragraphs>15</Paragraphs>
  <Slides>4</Slides>
  <Notes>1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5" baseType="lpstr">
      <vt:lpstr>سمة Office</vt:lpstr>
      <vt:lpstr>الفكر السياسي الغربي القديم والوسيط الاسبوع الحادي عشر–  شيشرون</vt:lpstr>
      <vt:lpstr>الشريحة 2</vt:lpstr>
      <vt:lpstr>الشريحة 3</vt:lpstr>
      <vt:lpstr>الشريحة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الاسبوع الاول –  بدايات الفكر السياسي –اطلالة عامة</dc:title>
  <dc:creator>muhmed</dc:creator>
  <cp:lastModifiedBy>muhmed</cp:lastModifiedBy>
  <cp:revision>11</cp:revision>
  <dcterms:created xsi:type="dcterms:W3CDTF">2018-12-20T12:38:06Z</dcterms:created>
  <dcterms:modified xsi:type="dcterms:W3CDTF">2018-12-28T11:00:58Z</dcterms:modified>
</cp:coreProperties>
</file>