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6" y="-6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DD5944C-5E75-4732-AE38-D7C3D7A3B61C}" type="datetimeFigureOut">
              <a:rPr lang="ar-IQ" smtClean="0"/>
              <a:t>26/04/1440</a:t>
            </a:fld>
            <a:endParaRPr lang="ar-IQ"/>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IQ"/>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48D6578-1B36-4C33-8B2E-C2E57B84A809}" type="slidenum">
              <a:rPr lang="ar-IQ" smtClean="0"/>
              <a:t>‹#›</a:t>
            </a:fld>
            <a:endParaRPr lang="ar-IQ"/>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DD5944C-5E75-4732-AE38-D7C3D7A3B61C}" type="datetimeFigureOut">
              <a:rPr lang="ar-IQ" smtClean="0"/>
              <a:t>26/04/1440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8D6578-1B36-4C33-8B2E-C2E57B84A809}" type="slidenum">
              <a:rPr lang="ar-IQ" smtClean="0"/>
              <a:t>‹#›</a:t>
            </a:fld>
            <a:endParaRPr lang="ar-IQ"/>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DD5944C-5E75-4732-AE38-D7C3D7A3B61C}" type="datetimeFigureOut">
              <a:rPr lang="ar-IQ" smtClean="0"/>
              <a:t>26/04/1440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8D6578-1B36-4C33-8B2E-C2E57B84A809}" type="slidenum">
              <a:rPr lang="ar-IQ" smtClean="0"/>
              <a:t>‹#›</a:t>
            </a:fld>
            <a:endParaRPr lang="ar-IQ"/>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DD5944C-5E75-4732-AE38-D7C3D7A3B61C}" type="datetimeFigureOut">
              <a:rPr lang="ar-IQ" smtClean="0"/>
              <a:t>26/04/1440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8D6578-1B36-4C33-8B2E-C2E57B84A809}" type="slidenum">
              <a:rPr lang="ar-IQ" smtClean="0"/>
              <a:t>‹#›</a:t>
            </a:fld>
            <a:endParaRPr lang="ar-IQ"/>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DD5944C-5E75-4732-AE38-D7C3D7A3B61C}" type="datetimeFigureOut">
              <a:rPr lang="ar-IQ" smtClean="0"/>
              <a:t>26/04/1440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8D6578-1B36-4C33-8B2E-C2E57B84A809}"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DD5944C-5E75-4732-AE38-D7C3D7A3B61C}" type="datetimeFigureOut">
              <a:rPr lang="ar-IQ" smtClean="0"/>
              <a:t>26/04/1440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8D6578-1B36-4C33-8B2E-C2E57B84A809}" type="slidenum">
              <a:rPr lang="ar-IQ" smtClean="0"/>
              <a:t>‹#›</a:t>
            </a:fld>
            <a:endParaRPr lang="ar-IQ"/>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DD5944C-5E75-4732-AE38-D7C3D7A3B61C}" type="datetimeFigureOut">
              <a:rPr lang="ar-IQ" smtClean="0"/>
              <a:t>26/04/1440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48D6578-1B36-4C33-8B2E-C2E57B84A809}" type="slidenum">
              <a:rPr lang="ar-IQ" smtClean="0"/>
              <a:t>‹#›</a:t>
            </a:fld>
            <a:endParaRPr lang="ar-IQ"/>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DD5944C-5E75-4732-AE38-D7C3D7A3B61C}" type="datetimeFigureOut">
              <a:rPr lang="ar-IQ" smtClean="0"/>
              <a:t>26/04/1440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48D6578-1B36-4C33-8B2E-C2E57B84A809}" type="slidenum">
              <a:rPr lang="ar-IQ" smtClean="0"/>
              <a:t>‹#›</a:t>
            </a:fld>
            <a:endParaRPr lang="ar-IQ"/>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D5944C-5E75-4732-AE38-D7C3D7A3B61C}" type="datetimeFigureOut">
              <a:rPr lang="ar-IQ" smtClean="0"/>
              <a:t>26/04/1440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48D6578-1B36-4C33-8B2E-C2E57B84A80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DD5944C-5E75-4732-AE38-D7C3D7A3B61C}" type="datetimeFigureOut">
              <a:rPr lang="ar-IQ" smtClean="0"/>
              <a:t>26/04/1440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8D6578-1B36-4C33-8B2E-C2E57B84A80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DD5944C-5E75-4732-AE38-D7C3D7A3B61C}" type="datetimeFigureOut">
              <a:rPr lang="ar-IQ" smtClean="0"/>
              <a:t>26/04/1440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8D6578-1B36-4C33-8B2E-C2E57B84A80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DD5944C-5E75-4732-AE38-D7C3D7A3B61C}" type="datetimeFigureOut">
              <a:rPr lang="ar-IQ" smtClean="0"/>
              <a:t>26/04/1440</a:t>
            </a:fld>
            <a:endParaRPr lang="ar-IQ"/>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48D6578-1B36-4C33-8B2E-C2E57B84A80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a:effectLst/>
              </a:rPr>
              <a:t>الرأي العام</a:t>
            </a:r>
            <a:r>
              <a:rPr lang="en-US" dirty="0">
                <a:effectLst/>
              </a:rPr>
              <a:t/>
            </a:r>
            <a:br>
              <a:rPr lang="en-US" dirty="0">
                <a:effectLst/>
              </a:rPr>
            </a:br>
            <a:r>
              <a:rPr lang="ar-IQ" b="1" dirty="0">
                <a:effectLst/>
              </a:rPr>
              <a:t>الظاهرة والخصائص </a:t>
            </a:r>
            <a:r>
              <a:rPr lang="ar-IQ" b="1" dirty="0" smtClean="0">
                <a:effectLst/>
              </a:rPr>
              <a:t>العامة</a:t>
            </a:r>
            <a:endParaRPr lang="ar-IQ" dirty="0"/>
          </a:p>
        </p:txBody>
      </p:sp>
      <p:sp>
        <p:nvSpPr>
          <p:cNvPr id="3" name="عنوان فرعي 2"/>
          <p:cNvSpPr>
            <a:spLocks noGrp="1"/>
          </p:cNvSpPr>
          <p:nvPr>
            <p:ph type="subTitle" idx="1"/>
          </p:nvPr>
        </p:nvSpPr>
        <p:spPr/>
        <p:txBody>
          <a:bodyPr>
            <a:normAutofit/>
          </a:bodyPr>
          <a:lstStyle/>
          <a:p>
            <a:r>
              <a:rPr lang="ar-IQ" sz="3600" b="1" dirty="0">
                <a:effectLst/>
              </a:rPr>
              <a:t>الرأي العام – الظاهرة </a:t>
            </a:r>
            <a:r>
              <a:rPr lang="ar-IQ" sz="3600" b="1" dirty="0" smtClean="0">
                <a:effectLst/>
              </a:rPr>
              <a:t>والخصائص</a:t>
            </a:r>
            <a:endParaRPr lang="en-US" sz="3600" dirty="0">
              <a:effectLst/>
            </a:endParaRPr>
          </a:p>
        </p:txBody>
      </p:sp>
    </p:spTree>
    <p:extLst>
      <p:ext uri="{BB962C8B-B14F-4D97-AF65-F5344CB8AC3E}">
        <p14:creationId xmlns:p14="http://schemas.microsoft.com/office/powerpoint/2010/main" val="3983469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pPr algn="justLow"/>
            <a:r>
              <a:rPr lang="ar-IQ" b="1" dirty="0"/>
              <a:t>لابد من الإشارة أولًا عند دراسة ظاهرة الرأي أنْ نحدد انتماء هذا المفهوم والذي يرجع إلى مجموعة من العلوم الإنسانية في إطار التخصص كمادة تدخل ضمن مقرراتها ومفرداتها العلمية، فالرأي العام يدخل محور أساسي مهم ضمن هذه العلوم، ومنها علم الاجتماع وعلم النفس والإعلام، فعلم الاجتماع يهتم بالمجتمع والجماعات يرى الرأي العام إنما هو بالأساس يمثل رأي جماعة، أما علم النفس يهتم بسلوك الفرد والجماعة وما يتصل بسلوكيهما، فإنَّ الرأي العام يشكّل وجود وتغير مستمر يتعلق بالسلوكيات الخاصة بالفرد والجماعة، أما الإعلام فهو يدخل عنصر فاعل ومؤثر في الرأي العام سواء من حيث وجوده وتكوينه، أما فيما يتعلق بالعلاقة ما بين الرأي العام والعلوم السياسية، فإنَّ هذه الظاهرة التي نطلق عليها بالرأي العام تهتم بكل ما يتصل بظاهرة السلطة السياسية من حيث أصلها ومصدر شرعيتها وشكلها وتداولها وما تقوم به من وظائف لخدمة أفرادها وكل ما يتعلق بمدى رضا وقبول الشعب عنها أو رفضها لهذه السلطة</a:t>
            </a:r>
            <a:r>
              <a:rPr lang="ar-IQ" b="1" dirty="0" smtClean="0"/>
              <a:t>.</a:t>
            </a:r>
            <a:endParaRPr lang="en-US" b="1" dirty="0"/>
          </a:p>
        </p:txBody>
      </p:sp>
      <p:sp>
        <p:nvSpPr>
          <p:cNvPr id="3" name="عنوان 2"/>
          <p:cNvSpPr>
            <a:spLocks noGrp="1"/>
          </p:cNvSpPr>
          <p:nvPr>
            <p:ph type="title"/>
          </p:nvPr>
        </p:nvSpPr>
        <p:spPr/>
        <p:txBody>
          <a:bodyPr/>
          <a:lstStyle/>
          <a:p>
            <a:r>
              <a:rPr lang="ar-IQ" sz="4400" b="1" dirty="0"/>
              <a:t>الرأي العام – الظاهرة والخصائص</a:t>
            </a:r>
            <a:r>
              <a:rPr lang="ar-IQ" sz="4400" b="1" dirty="0" smtClean="0"/>
              <a:t>:</a:t>
            </a:r>
            <a:endParaRPr lang="ar-IQ" sz="4400" dirty="0"/>
          </a:p>
        </p:txBody>
      </p:sp>
    </p:spTree>
    <p:extLst>
      <p:ext uri="{BB962C8B-B14F-4D97-AF65-F5344CB8AC3E}">
        <p14:creationId xmlns:p14="http://schemas.microsoft.com/office/powerpoint/2010/main" val="7426643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TotalTime>
  <Words>168</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الرأي العام الظاهرة والخصائص العامة</vt:lpstr>
      <vt:lpstr>الرأي العام – الظاهرة والخصائص:</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الرأي العام الظاهرة والخصائص العامة</dc:title>
  <dc:creator>Maher</dc:creator>
  <cp:lastModifiedBy>Maher</cp:lastModifiedBy>
  <cp:revision>1</cp:revision>
  <dcterms:created xsi:type="dcterms:W3CDTF">2019-01-03T10:03:31Z</dcterms:created>
  <dcterms:modified xsi:type="dcterms:W3CDTF">2019-01-03T10:06:04Z</dcterms:modified>
</cp:coreProperties>
</file>