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96" y="-6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8B796E2-7B03-4646-A245-6EC5BC7D6251}" type="datetimeFigureOut">
              <a:rPr lang="ar-IQ" smtClean="0"/>
              <a:t>26/04/1440</a:t>
            </a:fld>
            <a:endParaRPr lang="ar-IQ"/>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IQ"/>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27184BA-8597-4DBF-A32A-DE062FE535CC}" type="slidenum">
              <a:rPr lang="ar-IQ" smtClean="0"/>
              <a:t>‹#›</a:t>
            </a:fld>
            <a:endParaRPr lang="ar-IQ"/>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8B796E2-7B03-4646-A245-6EC5BC7D6251}" type="datetimeFigureOut">
              <a:rPr lang="ar-IQ" smtClean="0"/>
              <a:t>26/04/1440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7184BA-8597-4DBF-A32A-DE062FE535CC}" type="slidenum">
              <a:rPr lang="ar-IQ" smtClean="0"/>
              <a:t>‹#›</a:t>
            </a:fld>
            <a:endParaRPr lang="ar-IQ"/>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8B796E2-7B03-4646-A245-6EC5BC7D6251}" type="datetimeFigureOut">
              <a:rPr lang="ar-IQ" smtClean="0"/>
              <a:t>26/04/1440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7184BA-8597-4DBF-A32A-DE062FE535CC}" type="slidenum">
              <a:rPr lang="ar-IQ" smtClean="0"/>
              <a:t>‹#›</a:t>
            </a:fld>
            <a:endParaRPr lang="ar-IQ"/>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8B796E2-7B03-4646-A245-6EC5BC7D6251}" type="datetimeFigureOut">
              <a:rPr lang="ar-IQ" smtClean="0"/>
              <a:t>26/04/1440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7184BA-8597-4DBF-A32A-DE062FE535CC}" type="slidenum">
              <a:rPr lang="ar-IQ" smtClean="0"/>
              <a:t>‹#›</a:t>
            </a:fld>
            <a:endParaRPr lang="ar-IQ"/>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8B796E2-7B03-4646-A245-6EC5BC7D6251}" type="datetimeFigureOut">
              <a:rPr lang="ar-IQ" smtClean="0"/>
              <a:t>26/04/1440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7184BA-8597-4DBF-A32A-DE062FE535C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8B796E2-7B03-4646-A245-6EC5BC7D6251}" type="datetimeFigureOut">
              <a:rPr lang="ar-IQ" smtClean="0"/>
              <a:t>26/04/1440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7184BA-8597-4DBF-A32A-DE062FE535CC}" type="slidenum">
              <a:rPr lang="ar-IQ" smtClean="0"/>
              <a:t>‹#›</a:t>
            </a:fld>
            <a:endParaRPr lang="ar-IQ"/>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8B796E2-7B03-4646-A245-6EC5BC7D6251}" type="datetimeFigureOut">
              <a:rPr lang="ar-IQ" smtClean="0"/>
              <a:t>26/04/1440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27184BA-8597-4DBF-A32A-DE062FE535CC}" type="slidenum">
              <a:rPr lang="ar-IQ" smtClean="0"/>
              <a:t>‹#›</a:t>
            </a:fld>
            <a:endParaRPr lang="ar-IQ"/>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8B796E2-7B03-4646-A245-6EC5BC7D6251}" type="datetimeFigureOut">
              <a:rPr lang="ar-IQ" smtClean="0"/>
              <a:t>26/04/1440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27184BA-8597-4DBF-A32A-DE062FE535CC}" type="slidenum">
              <a:rPr lang="ar-IQ" smtClean="0"/>
              <a:t>‹#›</a:t>
            </a:fld>
            <a:endParaRPr lang="ar-IQ"/>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796E2-7B03-4646-A245-6EC5BC7D6251}" type="datetimeFigureOut">
              <a:rPr lang="ar-IQ" smtClean="0"/>
              <a:t>26/04/1440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27184BA-8597-4DBF-A32A-DE062FE535C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8B796E2-7B03-4646-A245-6EC5BC7D6251}" type="datetimeFigureOut">
              <a:rPr lang="ar-IQ" smtClean="0"/>
              <a:t>26/04/1440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7184BA-8597-4DBF-A32A-DE062FE535C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8B796E2-7B03-4646-A245-6EC5BC7D6251}" type="datetimeFigureOut">
              <a:rPr lang="ar-IQ" smtClean="0"/>
              <a:t>26/04/1440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7184BA-8597-4DBF-A32A-DE062FE535CC}"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8B796E2-7B03-4646-A245-6EC5BC7D6251}" type="datetimeFigureOut">
              <a:rPr lang="ar-IQ" smtClean="0"/>
              <a:t>26/04/1440</a:t>
            </a:fld>
            <a:endParaRPr lang="ar-IQ"/>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27184BA-8597-4DBF-A32A-DE062FE535C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dirty="0">
                <a:effectLst/>
              </a:rPr>
              <a:t>تعريف الرأي العام </a:t>
            </a:r>
            <a:r>
              <a:rPr lang="ar-IQ" b="1" dirty="0" smtClean="0">
                <a:effectLst/>
              </a:rPr>
              <a:t>العالمي</a:t>
            </a:r>
            <a:endParaRPr lang="en-US" dirty="0">
              <a:effectLst/>
            </a:endParaRPr>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80940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lnSpcReduction="10000"/>
          </a:bodyPr>
          <a:lstStyle/>
          <a:p>
            <a:pPr algn="justLow"/>
            <a:r>
              <a:rPr lang="ar-IQ" dirty="0"/>
              <a:t>يمكن أنْ نعرف الرأي العام العالمي بأنه (الرأي السائد بين أغلبية شعوب العالم الواعية في فترة معينة نحو قضية أو أكثر يحتدم حولها الجدل والنقاش وتمس مصالحها المشتركة أو قيمها الإنسانية مساسًا مباشرًا). والمقصود بهذا التعريف أنْ نؤكد أنَّ الرأي العام العالمي إنما هو رأي الشعوب لا رأي الحكومات، فطالما تباين الرأي بين الشعوب وحكوماتها، وأقرب الأمثلة إلى ذلك معارضة شعوب العالم أجمع بغض النظر عن موقف حكوماتها للتجارب النووية واستخدام الذرة للدمار والعدوان على الشعوب الأُخرى، كعدوان إسرائيل على فلسطين وعدوان أمريكا وحلفائها على أفغانستان والعراق. والرأي العام بوصفه رأي الشعوب وثيق الصلة بالتطور العالمي وبالحركات الاستقلالية، فكلما زاد عدد الشعوب المتحررة من نير الاستعمار، كلما زاد الرأي العام العالمي قوةً وتأثيرًا.</a:t>
            </a:r>
            <a:endParaRPr lang="en-US" dirty="0"/>
          </a:p>
        </p:txBody>
      </p:sp>
      <p:sp>
        <p:nvSpPr>
          <p:cNvPr id="3" name="عنوان 2"/>
          <p:cNvSpPr>
            <a:spLocks noGrp="1"/>
          </p:cNvSpPr>
          <p:nvPr>
            <p:ph type="title"/>
          </p:nvPr>
        </p:nvSpPr>
        <p:spPr/>
        <p:txBody>
          <a:bodyPr/>
          <a:lstStyle/>
          <a:p>
            <a:r>
              <a:rPr lang="ar-IQ" sz="4400" b="1" dirty="0"/>
              <a:t>تعريف الرأي العام العالمي:</a:t>
            </a:r>
            <a:endParaRPr lang="ar-IQ" sz="4400" dirty="0"/>
          </a:p>
        </p:txBody>
      </p:sp>
    </p:spTree>
    <p:extLst>
      <p:ext uri="{BB962C8B-B14F-4D97-AF65-F5344CB8AC3E}">
        <p14:creationId xmlns:p14="http://schemas.microsoft.com/office/powerpoint/2010/main" val="1216612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10000"/>
          </a:bodyPr>
          <a:lstStyle/>
          <a:p>
            <a:pPr algn="justLow"/>
            <a:r>
              <a:rPr lang="ar-IQ" b="1" dirty="0"/>
              <a:t>تعتبر الحرب العالمية الأولى التي نشبت عام 1914 أول قضية يشيع الاهتمام بها بين شعوب العالم بصفة عامة، وذلك فنحن نؤرخ لتلك الحرب على أساس أنَّها كانت البادرة الأولى لنشأة الرأي العام العالمي، فشعوب العالم لم تألف قبل تلك الحرب حربًا عامة تتدعى حدود الأوطان والقارات، يضاف إلى ذلك التضحيات الجسيمة التي لم يسبق لها مثيل في الأرواح والضيق الاقتصادي الذي عانت منه كافة الشعوب خلال الحرب وبعدها، وساء منها شعوب الدول المنتصرة التي زادت رقعة مستعمراتها وشعوب الدولة المنهزمة التي فقدت مستعمراتها، وهذه السمات المشتركة كانت في حقيقة الأمر عوامل لفتت نظر المواطنين العاديين في كل بلد من بلاد العالم إلى أهمية المجتمع الدولي وإلى مقدار تشابك المصالح وتشابهها بالنسبة لشعوب العالم قاطبة، فقضية الحرب والسلام كانت إذًا القضية الأولى التي تبلور حولها الرأي العام العالمي بل كانت القضية التي يرجع إليها الفضل في خلق ما نسميه اليوم بالرأي العام العالمية. ومن الأهمية البالغة أنْ نضع هذه القضية في حسباننا دائمًا، حيث نبحث في العوامل التي أثرت في تطور الرأي العام العالمي، وحين نتلمس مظاهر هذا التطور واتجاهاته، وحين نخاطب هذا الرأي العام </a:t>
            </a:r>
            <a:r>
              <a:rPr lang="ar-IQ" b="1" dirty="0" smtClean="0"/>
              <a:t>العالمي.</a:t>
            </a:r>
            <a:endParaRPr lang="en-US" b="1" dirty="0"/>
          </a:p>
        </p:txBody>
      </p:sp>
      <p:sp>
        <p:nvSpPr>
          <p:cNvPr id="3" name="عنوان 2"/>
          <p:cNvSpPr>
            <a:spLocks noGrp="1"/>
          </p:cNvSpPr>
          <p:nvPr>
            <p:ph type="title"/>
          </p:nvPr>
        </p:nvSpPr>
        <p:spPr/>
        <p:txBody>
          <a:bodyPr/>
          <a:lstStyle/>
          <a:p>
            <a:r>
              <a:rPr lang="ar-IQ" sz="3200" b="1" dirty="0"/>
              <a:t>نشأة الرأي العام العالمي حول قضية الحرب والسلام</a:t>
            </a:r>
            <a:r>
              <a:rPr lang="ar-IQ" sz="3200" b="1" dirty="0" smtClean="0"/>
              <a:t>:</a:t>
            </a:r>
            <a:endParaRPr lang="ar-IQ" sz="3200" dirty="0"/>
          </a:p>
        </p:txBody>
      </p:sp>
    </p:spTree>
    <p:extLst>
      <p:ext uri="{BB962C8B-B14F-4D97-AF65-F5344CB8AC3E}">
        <p14:creationId xmlns:p14="http://schemas.microsoft.com/office/powerpoint/2010/main" val="232715858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TotalTime>
  <Words>326</Words>
  <Application>Microsoft Office PowerPoint</Application>
  <PresentationFormat>عرض على الشاشة (3:4)‏</PresentationFormat>
  <Paragraphs>5</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تعريف الرأي العام العالمي</vt:lpstr>
      <vt:lpstr>تعريف الرأي العام العالمي:</vt:lpstr>
      <vt:lpstr>نشأة الرأي العام العالمي حول قضية الحرب والسلام:</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الخصائص العامة والمشتركة للرأي العام</dc:title>
  <dc:creator>Maher</dc:creator>
  <cp:lastModifiedBy>Maher</cp:lastModifiedBy>
  <cp:revision>2</cp:revision>
  <dcterms:created xsi:type="dcterms:W3CDTF">2019-01-03T10:06:12Z</dcterms:created>
  <dcterms:modified xsi:type="dcterms:W3CDTF">2019-01-03T10:09:55Z</dcterms:modified>
</cp:coreProperties>
</file>