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58"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27184BA-8597-4DBF-A32A-DE062FE535CC}"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B796E2-7B03-4646-A245-6EC5BC7D6251}"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7184BA-8597-4DBF-A32A-DE062FE535CC}"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8B796E2-7B03-4646-A245-6EC5BC7D6251}" type="datetimeFigureOut">
              <a:rPr lang="ar-IQ" smtClean="0"/>
              <a:t>26/04/1440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27184BA-8597-4DBF-A32A-DE062FE535CC}"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8B796E2-7B03-4646-A245-6EC5BC7D6251}" type="datetimeFigureOut">
              <a:rPr lang="ar-IQ" smtClean="0"/>
              <a:t>26/04/1440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27184BA-8597-4DBF-A32A-DE062FE535CC}"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796E2-7B03-4646-A245-6EC5BC7D6251}" type="datetimeFigureOut">
              <a:rPr lang="ar-IQ" smtClean="0"/>
              <a:t>26/04/1440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27184BA-8597-4DBF-A32A-DE062FE535C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8B796E2-7B03-4646-A245-6EC5BC7D6251}"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7184BA-8597-4DBF-A32A-DE062FE535C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8B796E2-7B03-4646-A245-6EC5BC7D6251}"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7184BA-8597-4DBF-A32A-DE062FE535C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B796E2-7B03-4646-A245-6EC5BC7D6251}" type="datetimeFigureOut">
              <a:rPr lang="ar-IQ" smtClean="0"/>
              <a:t>26/04/1440</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27184BA-8597-4DBF-A32A-DE062FE535C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z="4400" b="1" dirty="0">
                <a:effectLst/>
              </a:rPr>
              <a:t>الأحداث العالمية التي أثرت في نمو الرأي العام العالمي وتطوره</a:t>
            </a:r>
            <a:endParaRPr lang="en-US" sz="4400" dirty="0">
              <a:effectLst/>
            </a:endParaRPr>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8094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0" indent="0" algn="justLow">
              <a:buNone/>
            </a:pPr>
            <a:r>
              <a:rPr lang="ar-IQ" b="1" dirty="0" smtClean="0"/>
              <a:t>	هناك </a:t>
            </a:r>
            <a:r>
              <a:rPr lang="ar-IQ" b="1" dirty="0"/>
              <a:t>خمسة أحداث عالمية كان لها أثر بالغ في نمو الرأي العام العالمي وتطوره وتحديد اتجاهاته، وهي:</a:t>
            </a:r>
            <a:endParaRPr lang="en-US" b="1" dirty="0"/>
          </a:p>
          <a:p>
            <a:pPr algn="justLow"/>
            <a:r>
              <a:rPr lang="ar-IQ" b="1" dirty="0"/>
              <a:t>أولًا: قيام أول منظمة عالمية لصيانة السلام (عصبة الأُمم) عام 1918.</a:t>
            </a:r>
            <a:endParaRPr lang="en-US" b="1" dirty="0"/>
          </a:p>
          <a:p>
            <a:pPr algn="justLow"/>
            <a:r>
              <a:rPr lang="ar-IQ" b="1" dirty="0"/>
              <a:t>ثانيًا: الأزمة الاقتصادية العالمية.</a:t>
            </a:r>
            <a:endParaRPr lang="en-US" b="1" dirty="0"/>
          </a:p>
          <a:p>
            <a:pPr algn="justLow"/>
            <a:r>
              <a:rPr lang="ar-IQ" b="1" dirty="0"/>
              <a:t>ثالثًا: العدوان الفاشي والحرب العالمية الثانية.</a:t>
            </a:r>
            <a:endParaRPr lang="en-US" b="1" dirty="0"/>
          </a:p>
          <a:p>
            <a:pPr algn="justLow"/>
            <a:r>
              <a:rPr lang="ar-IQ" b="1" dirty="0"/>
              <a:t>رابعًا: قيام الأُمم المتحدة.</a:t>
            </a:r>
            <a:endParaRPr lang="en-US" b="1" dirty="0"/>
          </a:p>
          <a:p>
            <a:pPr algn="justLow"/>
            <a:r>
              <a:rPr lang="ar-IQ" b="1" dirty="0"/>
              <a:t>خامسًا: مبادئ (باندونج) العشرة للتعايش السلمي.</a:t>
            </a:r>
            <a:endParaRPr lang="en-US" b="1" dirty="0"/>
          </a:p>
        </p:txBody>
      </p:sp>
      <p:sp>
        <p:nvSpPr>
          <p:cNvPr id="3" name="عنوان 2"/>
          <p:cNvSpPr>
            <a:spLocks noGrp="1"/>
          </p:cNvSpPr>
          <p:nvPr>
            <p:ph type="title"/>
          </p:nvPr>
        </p:nvSpPr>
        <p:spPr/>
        <p:txBody>
          <a:bodyPr/>
          <a:lstStyle/>
          <a:p>
            <a:r>
              <a:rPr lang="ar-IQ" sz="4400" b="1" dirty="0"/>
              <a:t>الأحداث العالمية التي أثرت في نمو الرأي العام العالمي وتطوره</a:t>
            </a:r>
            <a:endParaRPr lang="ar-IQ" sz="4400" dirty="0"/>
          </a:p>
        </p:txBody>
      </p:sp>
    </p:spTree>
    <p:extLst>
      <p:ext uri="{BB962C8B-B14F-4D97-AF65-F5344CB8AC3E}">
        <p14:creationId xmlns:p14="http://schemas.microsoft.com/office/powerpoint/2010/main" val="121661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lvl="0" algn="justLow"/>
            <a:r>
              <a:rPr lang="ar-IQ" b="1" dirty="0"/>
              <a:t> اقتناع الرأي العام العالمي بعدم ملائمة الأوضاع الاقتصادية والسياسية العالمية وبمسؤولية الحكومات عن الحد من الطغيان والاحتكارات، والواقع أنَّ تشريعات العهد الجديد في الولايات المتحدة الأمريكية كانت رد فعل لهذا الاتجاه، فقد قصد بها الرئيس (فرانكلين روزفلت) تدارك الكثير من الأخطار والحد من سيطرة رأس المال الاحتكاري على الحكم مصالح الأُمة.</a:t>
            </a:r>
            <a:endParaRPr lang="en-US" b="1" dirty="0"/>
          </a:p>
          <a:p>
            <a:pPr lvl="0" algn="justLow"/>
            <a:r>
              <a:rPr lang="en-US" b="1" dirty="0"/>
              <a:t> </a:t>
            </a:r>
            <a:r>
              <a:rPr lang="ar-IQ" b="1" dirty="0"/>
              <a:t>زيادة الإيمان بتشابه مشكلات الأُمم في كل مكان وبضرورة التعاون الدولي على أُسس سليمة لحل هذه المشكلات بعيدًا عن روح الأنانية واستغلال ذلك على أساس اقتناع الرأي العام العالمي بالارتباط الوطيد بين قضية الحرب والسلام والأوضاع الاقتصادية العالمية القائمة</a:t>
            </a:r>
            <a:r>
              <a:rPr lang="ar-IQ" b="1" dirty="0" smtClean="0"/>
              <a:t>.</a:t>
            </a:r>
            <a:endParaRPr lang="en-US" b="1" dirty="0"/>
          </a:p>
        </p:txBody>
      </p:sp>
      <p:sp>
        <p:nvSpPr>
          <p:cNvPr id="3" name="عنوان 2"/>
          <p:cNvSpPr>
            <a:spLocks noGrp="1"/>
          </p:cNvSpPr>
          <p:nvPr>
            <p:ph type="title"/>
          </p:nvPr>
        </p:nvSpPr>
        <p:spPr/>
        <p:txBody>
          <a:bodyPr/>
          <a:lstStyle/>
          <a:p>
            <a:r>
              <a:rPr lang="ar-IQ" sz="4400" b="1" dirty="0"/>
              <a:t>نتائج الأزمة الاقتصادية العالمية بالنسبة للرأي العام العالمي</a:t>
            </a:r>
            <a:r>
              <a:rPr lang="ar-IQ" sz="4400" b="1" dirty="0" smtClean="0"/>
              <a:t>:</a:t>
            </a:r>
            <a:endParaRPr lang="ar-IQ" sz="4400" dirty="0"/>
          </a:p>
        </p:txBody>
      </p:sp>
    </p:spTree>
    <p:extLst>
      <p:ext uri="{BB962C8B-B14F-4D97-AF65-F5344CB8AC3E}">
        <p14:creationId xmlns:p14="http://schemas.microsoft.com/office/powerpoint/2010/main" val="381237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lvl="0" algn="justLow"/>
            <a:r>
              <a:rPr lang="ar-IQ" b="1" dirty="0"/>
              <a:t> انخفاض القيمة الشرائية للعملات مما أدى إلى كساد التجارة وإغلاق المصانع وسيادة البطالة.</a:t>
            </a:r>
            <a:endParaRPr lang="en-US" b="1" dirty="0"/>
          </a:p>
          <a:p>
            <a:pPr lvl="0" algn="justLow"/>
            <a:r>
              <a:rPr lang="ar-IQ" b="1" dirty="0"/>
              <a:t> حرق المنتجات أو إلقائها في البحر للتخلص منها؛ حتى لا تنخفض الأسعار، وذلك إمعانًا من الاحتكارات في المحافظة على المستوى العالي للأسعار تحت سمع الحكومات وبصرها رغم انتشار المجاعات وشدة الحاجة إلى تلك المنتجات.</a:t>
            </a:r>
            <a:endParaRPr lang="en-US" b="1" dirty="0"/>
          </a:p>
          <a:p>
            <a:pPr lvl="0" algn="justLow"/>
            <a:r>
              <a:rPr lang="ar-IQ" b="1" dirty="0"/>
              <a:t> التجاء بعض الدول الرأسمالية الكبرى في محاولتها التخفيف من وطأة الأزمة محليًا إلى سياسة الحلول الأنانية الفردية المؤقتة.</a:t>
            </a:r>
            <a:endParaRPr lang="en-US" b="1" dirty="0"/>
          </a:p>
        </p:txBody>
      </p:sp>
      <p:sp>
        <p:nvSpPr>
          <p:cNvPr id="3" name="عنوان 2"/>
          <p:cNvSpPr>
            <a:spLocks noGrp="1"/>
          </p:cNvSpPr>
          <p:nvPr>
            <p:ph type="title"/>
          </p:nvPr>
        </p:nvSpPr>
        <p:spPr/>
        <p:txBody>
          <a:bodyPr/>
          <a:lstStyle/>
          <a:p>
            <a:r>
              <a:rPr lang="ar-IQ" sz="3200" b="1" dirty="0"/>
              <a:t>مظاهر للأزمة الاقتصادية التي كان لها أثرها الكبير في الرأي العام العالمي</a:t>
            </a:r>
            <a:endParaRPr lang="ar-IQ" sz="3200" dirty="0"/>
          </a:p>
        </p:txBody>
      </p:sp>
    </p:spTree>
    <p:extLst>
      <p:ext uri="{BB962C8B-B14F-4D97-AF65-F5344CB8AC3E}">
        <p14:creationId xmlns:p14="http://schemas.microsoft.com/office/powerpoint/2010/main" val="23271585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TotalTime>
  <Words>212</Words>
  <Application>Microsoft Office PowerPoint</Application>
  <PresentationFormat>عرض على الشاشة (3:4)‏</PresentationFormat>
  <Paragraphs>15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الأحداث العالمية التي أثرت في نمو الرأي العام العالمي وتطوره</vt:lpstr>
      <vt:lpstr>الأحداث العالمية التي أثرت في نمو الرأي العام العالمي وتطوره</vt:lpstr>
      <vt:lpstr>نتائج الأزمة الاقتصادية العالمية بالنسبة للرأي العام العالمي:</vt:lpstr>
      <vt:lpstr>مظاهر للأزمة الاقتصادية التي كان لها أثرها الكبير في الرأي العام العالمي</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الخصائص العامة والمشتركة للرأي العام</dc:title>
  <dc:creator>Maher</dc:creator>
  <cp:lastModifiedBy>Maher</cp:lastModifiedBy>
  <cp:revision>3</cp:revision>
  <dcterms:created xsi:type="dcterms:W3CDTF">2019-01-03T10:06:12Z</dcterms:created>
  <dcterms:modified xsi:type="dcterms:W3CDTF">2019-01-03T10:12:07Z</dcterms:modified>
</cp:coreProperties>
</file>