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16331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421897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82984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06548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49627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676584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FF525E2-A94E-4FDF-89E0-5CF210460138}" type="datetimeFigureOut">
              <a:rPr lang="ar-IQ" smtClean="0"/>
              <a:t>09/05/1440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65436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FF525E2-A94E-4FDF-89E0-5CF210460138}" type="datetimeFigureOut">
              <a:rPr lang="ar-IQ" smtClean="0"/>
              <a:t>09/05/1440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36849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F525E2-A94E-4FDF-89E0-5CF210460138}" type="datetimeFigureOut">
              <a:rPr lang="ar-IQ" smtClean="0"/>
              <a:t>09/05/1440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64820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77044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60443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C91B82-DDF1-438A-8C50-EE0A11BA1801}" type="slidenum">
              <a:rPr lang="ar-IQ" smtClean="0"/>
              <a:t>‹#›</a:t>
            </a:fld>
            <a:endParaRPr lang="ar-IQ"/>
          </a:p>
        </p:txBody>
      </p:sp>
    </p:spTree>
    <p:extLst>
      <p:ext uri="{BB962C8B-B14F-4D97-AF65-F5344CB8AC3E}">
        <p14:creationId xmlns:p14="http://schemas.microsoft.com/office/powerpoint/2010/main" val="134701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92688"/>
          </a:xfrm>
        </p:spPr>
        <p:txBody>
          <a:bodyPr>
            <a:normAutofit fontScale="40000" lnSpcReduction="20000"/>
          </a:bodyPr>
          <a:lstStyle/>
          <a:p>
            <a:pPr algn="ctr"/>
            <a:r>
              <a:rPr lang="ar-IQ" b="1" dirty="0" smtClean="0"/>
              <a:t>(11)</a:t>
            </a:r>
          </a:p>
          <a:p>
            <a:pPr marL="0" indent="0" algn="justLow">
              <a:buNone/>
            </a:pPr>
            <a:endParaRPr lang="ar-IQ" b="1" dirty="0" smtClean="0"/>
          </a:p>
          <a:p>
            <a:pPr algn="justLow"/>
            <a:r>
              <a:rPr lang="ar-IQ" sz="4000" b="1" u="sng" dirty="0" smtClean="0"/>
              <a:t>اساليب تغيير الراي العام</a:t>
            </a:r>
          </a:p>
          <a:p>
            <a:pPr algn="justLow"/>
            <a:r>
              <a:rPr lang="ar-IQ" sz="3500" b="1" dirty="0" smtClean="0"/>
              <a:t>هنالك العديد من اساليب التغيير منها ما هو ايجابي ومنها ما هو سلبي  ومن هذه الاساليب </a:t>
            </a:r>
          </a:p>
          <a:p>
            <a:pPr algn="justLow"/>
            <a:r>
              <a:rPr lang="ar-IQ" sz="3500" b="1" dirty="0" smtClean="0"/>
              <a:t>1-	اسلوب التكرار </a:t>
            </a:r>
            <a:r>
              <a:rPr lang="ar-IQ" sz="3500" b="1" dirty="0" err="1" smtClean="0"/>
              <a:t>والملاحظه</a:t>
            </a:r>
            <a:r>
              <a:rPr lang="ar-IQ" sz="3500" b="1" dirty="0" smtClean="0"/>
              <a:t> 00 يؤمن الكثير بان اسلوب التكرار هو انجح الاساليب لتغيير الراي </a:t>
            </a:r>
            <a:r>
              <a:rPr lang="ar-IQ" sz="3500" b="1" dirty="0" err="1" smtClean="0"/>
              <a:t>الاعام</a:t>
            </a:r>
            <a:r>
              <a:rPr lang="ar-IQ" sz="3500" b="1" dirty="0" smtClean="0"/>
              <a:t> وهذا الاسلوب اتبعته المانيا قبل الحرب </a:t>
            </a:r>
            <a:r>
              <a:rPr lang="ar-IQ" sz="3500" b="1" dirty="0" err="1" smtClean="0"/>
              <a:t>العالميه</a:t>
            </a:r>
            <a:r>
              <a:rPr lang="ar-IQ" sz="3500" b="1" dirty="0" smtClean="0"/>
              <a:t> </a:t>
            </a:r>
            <a:r>
              <a:rPr lang="ar-IQ" sz="3500" b="1" dirty="0" err="1" smtClean="0"/>
              <a:t>الثانيه</a:t>
            </a:r>
            <a:r>
              <a:rPr lang="ar-IQ" sz="3500" b="1" dirty="0" smtClean="0"/>
              <a:t>  وقد وصف  ( </a:t>
            </a:r>
            <a:r>
              <a:rPr lang="ar-IQ" sz="3500" b="1" dirty="0" err="1" smtClean="0"/>
              <a:t>غوبلز</a:t>
            </a:r>
            <a:r>
              <a:rPr lang="ar-IQ" sz="3500" b="1" dirty="0" smtClean="0"/>
              <a:t>)  وزير الاعلام الالماني  قبل الحرب </a:t>
            </a:r>
            <a:r>
              <a:rPr lang="ar-IQ" sz="3500" b="1" dirty="0" err="1" smtClean="0"/>
              <a:t>العالميه</a:t>
            </a:r>
            <a:r>
              <a:rPr lang="ar-IQ" sz="3500" b="1" dirty="0" smtClean="0"/>
              <a:t> </a:t>
            </a:r>
            <a:r>
              <a:rPr lang="ar-IQ" sz="3500" b="1" dirty="0" err="1" smtClean="0"/>
              <a:t>الثانيه</a:t>
            </a:r>
            <a:r>
              <a:rPr lang="ar-IQ" sz="3500" b="1" dirty="0" smtClean="0"/>
              <a:t>  هذا الاسلوب قائلا ان سر </a:t>
            </a:r>
            <a:r>
              <a:rPr lang="ar-IQ" sz="3500" b="1" dirty="0" err="1" smtClean="0"/>
              <a:t>الدعايه</a:t>
            </a:r>
            <a:r>
              <a:rPr lang="ar-IQ" sz="3500" b="1" dirty="0" smtClean="0"/>
              <a:t> </a:t>
            </a:r>
            <a:r>
              <a:rPr lang="ar-IQ" sz="3500" b="1" dirty="0" err="1" smtClean="0"/>
              <a:t>الفعاله</a:t>
            </a:r>
            <a:r>
              <a:rPr lang="ar-IQ" sz="3500" b="1" dirty="0" smtClean="0"/>
              <a:t> يكمن لا في </a:t>
            </a:r>
            <a:r>
              <a:rPr lang="ar-IQ" sz="3500" b="1" dirty="0" err="1" smtClean="0"/>
              <a:t>الاذاعه</a:t>
            </a:r>
            <a:r>
              <a:rPr lang="ar-IQ" sz="3500" b="1" dirty="0" smtClean="0"/>
              <a:t> بيانات تتناول الاف الاشياء ولكن في التركيز على بضع حقائق فقط وتوجيه اذان الناس وابصارهم اليها مرارا وتكرارا0</a:t>
            </a:r>
          </a:p>
          <a:p>
            <a:pPr algn="justLow"/>
            <a:r>
              <a:rPr lang="ar-IQ" sz="3500" b="1" dirty="0" smtClean="0"/>
              <a:t>	</a:t>
            </a:r>
          </a:p>
          <a:p>
            <a:pPr algn="justLow"/>
            <a:r>
              <a:rPr lang="ar-IQ" sz="3500" b="1" dirty="0" smtClean="0"/>
              <a:t>2-	اسلوب </a:t>
            </a:r>
            <a:r>
              <a:rPr lang="ar-IQ" sz="3500" b="1" dirty="0" err="1" smtClean="0"/>
              <a:t>الاثاره</a:t>
            </a:r>
            <a:r>
              <a:rPr lang="ar-IQ" sz="3500" b="1" dirty="0" smtClean="0"/>
              <a:t> </a:t>
            </a:r>
            <a:r>
              <a:rPr lang="ar-IQ" sz="3500" b="1" dirty="0" err="1" smtClean="0"/>
              <a:t>العاطفيه</a:t>
            </a:r>
            <a:r>
              <a:rPr lang="ar-IQ" sz="3500" b="1" dirty="0" smtClean="0"/>
              <a:t> 00 ان احترام الجماهير يقوم على المناقشة  والاقناع اما اثارة عواطفهما فما هو الا تعبير عن الاحتقار لتلك الجماهير لقد كان القائمون على الاعلام في المانيا قبل الحرب </a:t>
            </a:r>
            <a:r>
              <a:rPr lang="ar-IQ" sz="3500" b="1" dirty="0" err="1" smtClean="0"/>
              <a:t>العالميه</a:t>
            </a:r>
            <a:r>
              <a:rPr lang="ar-IQ" sz="3500" b="1" dirty="0" smtClean="0"/>
              <a:t> يؤمنون بان استجابة الجماهير تقوم على </a:t>
            </a:r>
            <a:r>
              <a:rPr lang="ar-IQ" sz="3500" b="1" dirty="0" err="1" smtClean="0"/>
              <a:t>العاطفه</a:t>
            </a:r>
            <a:r>
              <a:rPr lang="ar-IQ" sz="3500" b="1" dirty="0" smtClean="0"/>
              <a:t> لا على العقل ولذلك فقد </a:t>
            </a:r>
            <a:r>
              <a:rPr lang="ar-IQ" sz="3500" b="1" dirty="0" err="1" smtClean="0"/>
              <a:t>وجهو</a:t>
            </a:r>
            <a:r>
              <a:rPr lang="ar-IQ" sz="3500" b="1" dirty="0" smtClean="0"/>
              <a:t> جهودهم الى مخاطبة العواطف وخاصة عاطفة اثارة الحقد والكراهية التي تقوم على التشهير والتشويه وقلب الحقائق</a:t>
            </a:r>
          </a:p>
          <a:p>
            <a:pPr algn="justLow"/>
            <a:endParaRPr lang="ar-IQ" sz="3500" b="1" dirty="0" smtClean="0"/>
          </a:p>
          <a:p>
            <a:pPr algn="justLow"/>
            <a:r>
              <a:rPr lang="ar-IQ" sz="3500" b="1" dirty="0" smtClean="0"/>
              <a:t>3-	اسلوب عرض الحقائق 1100   ويعتمد هذا الاسلوب على عرض الحقائق كما هي على الجماهير ايمانا بان الحقائق </a:t>
            </a:r>
            <a:r>
              <a:rPr lang="ar-IQ" sz="3500" b="1" dirty="0" err="1" smtClean="0"/>
              <a:t>الناصعه</a:t>
            </a:r>
            <a:r>
              <a:rPr lang="ar-IQ" sz="3500" b="1" dirty="0" smtClean="0"/>
              <a:t> اقوى اثرا وابقى على الزمن من عرض الاكاذيب والشائعات وهذا الاسلوب يقوم على احترام عقلية الجماهير  واحترام توجهات الوطن </a:t>
            </a:r>
          </a:p>
          <a:p>
            <a:pPr algn="justLow"/>
            <a:endParaRPr lang="ar-IQ" sz="3500" b="1" dirty="0" smtClean="0"/>
          </a:p>
          <a:p>
            <a:pPr algn="justLow"/>
            <a:r>
              <a:rPr lang="ar-IQ" sz="3500" b="1" dirty="0" smtClean="0"/>
              <a:t>4-	اسلوب تحول راي الجماهير 00 ان معارضه الراي السائد بين الجماهير هو امر صعب فمعارضة راي او تيار قد استقر في نفوس وعقول الجماهير يبدو صعبا حتى لو كان ذلك الراي او التيار خطئا لذلك نرى الكثير من القائمين على الاعلام </a:t>
            </a:r>
            <a:r>
              <a:rPr lang="ar-IQ" sz="3500" b="1" dirty="0" err="1" smtClean="0"/>
              <a:t>يلجاؤؤن</a:t>
            </a:r>
            <a:r>
              <a:rPr lang="ar-IQ" sz="3500" b="1" dirty="0" smtClean="0"/>
              <a:t> في مثل هذه </a:t>
            </a:r>
            <a:r>
              <a:rPr lang="ar-IQ" sz="3500" b="1" dirty="0" err="1" smtClean="0"/>
              <a:t>الحاله</a:t>
            </a:r>
            <a:r>
              <a:rPr lang="ar-IQ" sz="3500" b="1" dirty="0" smtClean="0"/>
              <a:t> الى تحويل انتباه الجماهير الى موضوع اخر في مثل اهمية الموضوع الذي تتبناه الجماهير </a:t>
            </a:r>
          </a:p>
          <a:p>
            <a:pPr algn="justLow"/>
            <a:endParaRPr lang="ar-IQ" sz="3500" b="1" dirty="0" smtClean="0"/>
          </a:p>
          <a:p>
            <a:pPr algn="justLow"/>
            <a:r>
              <a:rPr lang="ar-IQ" sz="3500" b="1" dirty="0" smtClean="0"/>
              <a:t>5-	اسلوب الاشاعات 00 اشاعه معينه تجعل الناس يهتمون بقضيه معينه </a:t>
            </a:r>
            <a:r>
              <a:rPr lang="ar-IQ" sz="3500" b="1" dirty="0" err="1" smtClean="0"/>
              <a:t>كانو</a:t>
            </a:r>
            <a:r>
              <a:rPr lang="ar-IQ" sz="3500" b="1" dirty="0" smtClean="0"/>
              <a:t> غير مهتمين بها من قبل  والراي العام ليس على صواب فقد يكون </a:t>
            </a:r>
            <a:r>
              <a:rPr lang="ar-IQ" sz="3500" b="1" dirty="0" err="1" smtClean="0"/>
              <a:t>نتيجه</a:t>
            </a:r>
            <a:r>
              <a:rPr lang="ar-IQ" sz="3500" b="1" dirty="0" smtClean="0"/>
              <a:t> </a:t>
            </a:r>
            <a:r>
              <a:rPr lang="ar-IQ" sz="3500" b="1" dirty="0" err="1" smtClean="0"/>
              <a:t>لتاثير</a:t>
            </a:r>
            <a:r>
              <a:rPr lang="ar-IQ" sz="3500" b="1" dirty="0" smtClean="0"/>
              <a:t> قوى ضاغطه لها قوتها ولها وسائلها </a:t>
            </a:r>
            <a:r>
              <a:rPr lang="ar-IQ" sz="3500" b="1" dirty="0" err="1" smtClean="0"/>
              <a:t>الفاعله</a:t>
            </a:r>
            <a:r>
              <a:rPr lang="ar-IQ" sz="3500" b="1" dirty="0" smtClean="0"/>
              <a:t> كما ان الراي العام ليس صالحا دائما فنى في الغرب راي يدعم الفساد </a:t>
            </a:r>
            <a:r>
              <a:rPr lang="ar-IQ" sz="3500" b="1" dirty="0" err="1" smtClean="0"/>
              <a:t>كالاجهاض</a:t>
            </a:r>
            <a:r>
              <a:rPr lang="ar-IQ" sz="3500" b="1" dirty="0" smtClean="0"/>
              <a:t> وتقنين </a:t>
            </a:r>
            <a:r>
              <a:rPr lang="ar-IQ" sz="3500" b="1" dirty="0" err="1" smtClean="0"/>
              <a:t>الفاحشه</a:t>
            </a:r>
            <a:r>
              <a:rPr lang="ar-IQ" sz="3500" b="1" dirty="0" smtClean="0"/>
              <a:t> وغيرها </a:t>
            </a:r>
          </a:p>
          <a:p>
            <a:pPr algn="justLow"/>
            <a:endParaRPr lang="ar-IQ" sz="3500" b="1" dirty="0" smtClean="0"/>
          </a:p>
          <a:p>
            <a:pPr algn="justLow"/>
            <a:r>
              <a:rPr lang="ar-IQ" sz="3500" b="1" dirty="0" smtClean="0"/>
              <a:t>6-	اسلوب افتعال الازمات 00 فقد عرفت </a:t>
            </a:r>
            <a:r>
              <a:rPr lang="ar-IQ" sz="3500" b="1" dirty="0" err="1" smtClean="0"/>
              <a:t>الانسانيه</a:t>
            </a:r>
            <a:r>
              <a:rPr lang="ar-IQ" sz="3500" b="1" dirty="0" smtClean="0"/>
              <a:t> في تاريخها الطويل ازمات عديده سواء كانت سياسيه او اقتصاديه او اجتماعيه وتركت اثارها </a:t>
            </a:r>
            <a:r>
              <a:rPr lang="ar-IQ" sz="3500" b="1" dirty="0" err="1" smtClean="0"/>
              <a:t>الخطيره</a:t>
            </a:r>
            <a:r>
              <a:rPr lang="ar-IQ" sz="3500" b="1" dirty="0" smtClean="0"/>
              <a:t> على الانسان ومستقبله ولكن المقصود بافتعال الازمات </a:t>
            </a:r>
            <a:r>
              <a:rPr lang="ar-IQ" sz="3500" b="1" dirty="0" err="1" smtClean="0"/>
              <a:t>كاسلوب</a:t>
            </a:r>
            <a:r>
              <a:rPr lang="ar-IQ" sz="3500" b="1" dirty="0" smtClean="0"/>
              <a:t> من الاساليب </a:t>
            </a:r>
            <a:r>
              <a:rPr lang="ar-IQ" sz="3500" b="1" dirty="0" err="1" smtClean="0"/>
              <a:t>الحديثه</a:t>
            </a:r>
            <a:r>
              <a:rPr lang="ar-IQ" sz="3500" b="1" dirty="0" smtClean="0"/>
              <a:t> لتغيير الراي العام وهو استغلال بعض الاحداث او الظروف وربما تكون </a:t>
            </a:r>
            <a:r>
              <a:rPr lang="ar-IQ" sz="3500" b="1" dirty="0" err="1" smtClean="0"/>
              <a:t>محدوده</a:t>
            </a:r>
            <a:r>
              <a:rPr lang="ar-IQ" sz="3500" b="1" dirty="0" smtClean="0"/>
              <a:t> بنجاح من اجل خلق ازمه تؤثر في الراي العام وتستفيد منها </a:t>
            </a:r>
            <a:r>
              <a:rPr lang="ar-IQ" sz="3500" b="1" dirty="0" err="1" smtClean="0"/>
              <a:t>الدوله</a:t>
            </a:r>
            <a:r>
              <a:rPr lang="ar-IQ" sz="3500" b="1" dirty="0" smtClean="0"/>
              <a:t> التي تستخدم هذا الاسلوب </a:t>
            </a:r>
          </a:p>
        </p:txBody>
      </p:sp>
    </p:spTree>
    <p:extLst>
      <p:ext uri="{BB962C8B-B14F-4D97-AF65-F5344CB8AC3E}">
        <p14:creationId xmlns:p14="http://schemas.microsoft.com/office/powerpoint/2010/main" val="123433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algn="justLow"/>
            <a:r>
              <a:rPr lang="ar-IQ" sz="3400" b="1" u="sng" dirty="0" smtClean="0"/>
              <a:t>قياس واستطلاع الراي العام </a:t>
            </a:r>
          </a:p>
          <a:p>
            <a:pPr algn="justLow"/>
            <a:r>
              <a:rPr lang="ar-IQ" b="1" dirty="0" smtClean="0"/>
              <a:t>طورت الاساليب </a:t>
            </a:r>
            <a:r>
              <a:rPr lang="ar-IQ" b="1" dirty="0" err="1" smtClean="0"/>
              <a:t>المستخدمه</a:t>
            </a:r>
            <a:r>
              <a:rPr lang="ar-IQ" b="1" dirty="0" smtClean="0"/>
              <a:t>  في استطلاع اراي اعتمادا  على </a:t>
            </a:r>
            <a:r>
              <a:rPr lang="ar-IQ" b="1" dirty="0" err="1" smtClean="0"/>
              <a:t>الوسيله</a:t>
            </a:r>
            <a:r>
              <a:rPr lang="ar-IQ" b="1" dirty="0" smtClean="0"/>
              <a:t> </a:t>
            </a:r>
            <a:r>
              <a:rPr lang="ar-IQ" b="1" dirty="0" err="1" smtClean="0"/>
              <a:t>المستخدمه</a:t>
            </a:r>
            <a:r>
              <a:rPr lang="ar-IQ" b="1" dirty="0" smtClean="0"/>
              <a:t> في قياس راي </a:t>
            </a:r>
            <a:r>
              <a:rPr lang="ar-IQ" b="1" dirty="0" err="1" smtClean="0"/>
              <a:t>المبحوثين</a:t>
            </a:r>
            <a:r>
              <a:rPr lang="ar-IQ" b="1" dirty="0" smtClean="0"/>
              <a:t> تجاه قضيه معينه  وفيما يلي يتم عرض هذه الوسائل وهي على النحو التالي 00</a:t>
            </a:r>
          </a:p>
          <a:p>
            <a:pPr algn="justLow"/>
            <a:r>
              <a:rPr lang="ar-IQ" b="1" dirty="0" smtClean="0"/>
              <a:t>الاستبيان 00 الاستبيان اداة للحصول على الحقائق وتجميع البيانات عن الظروف والاساليب </a:t>
            </a:r>
            <a:r>
              <a:rPr lang="ar-IQ" b="1" dirty="0" err="1" smtClean="0"/>
              <a:t>القائمه</a:t>
            </a:r>
            <a:r>
              <a:rPr lang="ar-IQ" b="1" dirty="0" smtClean="0"/>
              <a:t> بالفعل يعتمد الاستبيان على اعداد مجموعه من </a:t>
            </a:r>
            <a:r>
              <a:rPr lang="ar-IQ" b="1" dirty="0" err="1" smtClean="0"/>
              <a:t>الاسئله</a:t>
            </a:r>
            <a:r>
              <a:rPr lang="ar-IQ" b="1" dirty="0" smtClean="0"/>
              <a:t> ترسل لعدد كبير من افراد المجتمع </a:t>
            </a:r>
          </a:p>
          <a:p>
            <a:pPr algn="justLow"/>
            <a:r>
              <a:rPr lang="ar-IQ" b="1" dirty="0" err="1" smtClean="0"/>
              <a:t>المقابله</a:t>
            </a:r>
            <a:r>
              <a:rPr lang="ar-IQ" b="1" dirty="0" smtClean="0"/>
              <a:t> 00 تعتبر </a:t>
            </a:r>
            <a:r>
              <a:rPr lang="ar-IQ" b="1" dirty="0" err="1" smtClean="0"/>
              <a:t>المقابله</a:t>
            </a:r>
            <a:r>
              <a:rPr lang="ar-IQ" b="1" dirty="0" smtClean="0"/>
              <a:t> الى حد كبير استبيانا شفويا فبدلا من كتابة الاجابات فان المستجوب يعطي معلوماته شفويا في علاقه وجها لوجه مع الباحث </a:t>
            </a:r>
          </a:p>
          <a:p>
            <a:pPr algn="justLow"/>
            <a:r>
              <a:rPr lang="ar-IQ" b="1" dirty="0" err="1" smtClean="0"/>
              <a:t>الملاحظه</a:t>
            </a:r>
            <a:r>
              <a:rPr lang="ar-IQ" b="1" dirty="0" smtClean="0"/>
              <a:t> 00 تعتبر </a:t>
            </a:r>
            <a:r>
              <a:rPr lang="ar-IQ" b="1" dirty="0" err="1" smtClean="0"/>
              <a:t>الملاحظه</a:t>
            </a:r>
            <a:r>
              <a:rPr lang="ar-IQ" b="1" dirty="0" smtClean="0"/>
              <a:t> </a:t>
            </a:r>
            <a:r>
              <a:rPr lang="ar-IQ" b="1" dirty="0" err="1" smtClean="0"/>
              <a:t>المباشره</a:t>
            </a:r>
            <a:r>
              <a:rPr lang="ar-IQ" b="1" dirty="0" smtClean="0"/>
              <a:t> وسيله هامه من وسائل تجميع البيانات ذلك </a:t>
            </a:r>
            <a:r>
              <a:rPr lang="ar-IQ" b="1" dirty="0" err="1" smtClean="0"/>
              <a:t>لانها</a:t>
            </a:r>
            <a:r>
              <a:rPr lang="ar-IQ" b="1" dirty="0" smtClean="0"/>
              <a:t> تسهم اسهاما اساسيا في البحث الوصفي وهناك معلومات يمكن للباحث ان يحصل عليها بالفحص المباشر وذلك عندما يكون الامر متعلقا </a:t>
            </a:r>
            <a:r>
              <a:rPr lang="ar-IQ" b="1" dirty="0" err="1" smtClean="0"/>
              <a:t>بالاشياء</a:t>
            </a:r>
            <a:r>
              <a:rPr lang="ar-IQ" b="1" dirty="0" smtClean="0"/>
              <a:t> </a:t>
            </a:r>
            <a:r>
              <a:rPr lang="ar-IQ" b="1" dirty="0" err="1" smtClean="0"/>
              <a:t>الماديه</a:t>
            </a:r>
            <a:r>
              <a:rPr lang="ar-IQ" b="1" dirty="0" smtClean="0"/>
              <a:t> والنماذج وفي هذه </a:t>
            </a:r>
            <a:r>
              <a:rPr lang="ar-IQ" b="1" dirty="0" err="1" smtClean="0"/>
              <a:t>الحاله</a:t>
            </a:r>
            <a:r>
              <a:rPr lang="ar-IQ" b="1" dirty="0" smtClean="0"/>
              <a:t> فان </a:t>
            </a:r>
            <a:r>
              <a:rPr lang="ar-IQ" b="1" dirty="0" err="1" smtClean="0"/>
              <a:t>العمليه</a:t>
            </a:r>
            <a:r>
              <a:rPr lang="ar-IQ" b="1" dirty="0" smtClean="0"/>
              <a:t> تكون </a:t>
            </a:r>
            <a:r>
              <a:rPr lang="ar-IQ" b="1" dirty="0" err="1" smtClean="0"/>
              <a:t>بسيطه</a:t>
            </a:r>
            <a:r>
              <a:rPr lang="ar-IQ" b="1" dirty="0" smtClean="0"/>
              <a:t> نسبيا حيث تتضمن التصنيف والقياس والعد  ولكن هناك عمليات تتضمن </a:t>
            </a:r>
            <a:r>
              <a:rPr lang="ar-IQ" b="1" dirty="0" err="1" smtClean="0"/>
              <a:t>دراسه</a:t>
            </a:r>
            <a:r>
              <a:rPr lang="ar-IQ" b="1" dirty="0" smtClean="0"/>
              <a:t> الانسان اثناء قيامه بعمله وهذا العمل يعتبر اكثر تعقيدا </a:t>
            </a:r>
            <a:r>
              <a:rPr lang="ar-IQ" b="1" dirty="0" err="1" smtClean="0"/>
              <a:t>وصعوبه</a:t>
            </a:r>
            <a:r>
              <a:rPr lang="ar-IQ" b="1" dirty="0" smtClean="0"/>
              <a:t> </a:t>
            </a:r>
          </a:p>
          <a:p>
            <a:pPr algn="justLow"/>
            <a:r>
              <a:rPr lang="ar-IQ" b="1" dirty="0" smtClean="0"/>
              <a:t>تحليل المضمون00 يستخدم تحليل المضمون في تحليل محتوى </a:t>
            </a:r>
            <a:r>
              <a:rPr lang="ar-IQ" b="1" dirty="0" err="1" smtClean="0"/>
              <a:t>الماده</a:t>
            </a:r>
            <a:r>
              <a:rPr lang="ar-IQ" b="1" dirty="0" smtClean="0"/>
              <a:t> التي تقدمها وسائل الاتصال الجمعي (الجماهيري) كالصحف والمجلات والكتب والافلام وبرامج التلفزيون وذلك بالوصف الموضوعي المنظم والكمي للمحتوى الظاهر لوسيلة الاتصال ولهذا يرتبط تحليل المحتوى او تحليل الوثائق ارتباطا وثيقا بالبحوث </a:t>
            </a:r>
            <a:r>
              <a:rPr lang="ar-IQ" b="1" dirty="0" err="1" smtClean="0"/>
              <a:t>التاريخيه</a:t>
            </a:r>
            <a:r>
              <a:rPr lang="ar-IQ" b="1" dirty="0" smtClean="0"/>
              <a:t> وبالمنهج الوثائقي </a:t>
            </a:r>
          </a:p>
          <a:p>
            <a:pPr algn="justLow"/>
            <a:r>
              <a:rPr lang="ar-IQ" b="1" dirty="0" smtClean="0"/>
              <a:t>التلفزيون 00 يعد التلفزيون من اكثر الوسائل </a:t>
            </a:r>
            <a:r>
              <a:rPr lang="ar-IQ" b="1" dirty="0" err="1" smtClean="0"/>
              <a:t>المستخدمه</a:t>
            </a:r>
            <a:r>
              <a:rPr lang="ar-IQ" b="1" dirty="0" smtClean="0"/>
              <a:t> عالميا في استطلاعات الراي فهذه </a:t>
            </a:r>
            <a:r>
              <a:rPr lang="ar-IQ" b="1" dirty="0" err="1" smtClean="0"/>
              <a:t>الطريقه</a:t>
            </a:r>
            <a:r>
              <a:rPr lang="ar-IQ" b="1" dirty="0" smtClean="0"/>
              <a:t> تتمتع بكثير من المزايا ومن اهمها 00</a:t>
            </a:r>
          </a:p>
          <a:p>
            <a:pPr algn="justLow"/>
            <a:r>
              <a:rPr lang="ar-IQ" b="1" dirty="0" smtClean="0"/>
              <a:t>1-انخفاض </a:t>
            </a:r>
            <a:r>
              <a:rPr lang="ar-IQ" b="1" dirty="0" err="1" smtClean="0"/>
              <a:t>التكلفه</a:t>
            </a:r>
            <a:r>
              <a:rPr lang="ar-IQ" b="1" dirty="0" smtClean="0"/>
              <a:t> فهي لا تتعدى تكلفه </a:t>
            </a:r>
            <a:r>
              <a:rPr lang="ar-IQ" b="1" dirty="0" err="1" smtClean="0"/>
              <a:t>المكالمه</a:t>
            </a:r>
            <a:r>
              <a:rPr lang="ar-IQ" b="1" dirty="0" smtClean="0"/>
              <a:t> </a:t>
            </a:r>
            <a:r>
              <a:rPr lang="ar-IQ" b="1" dirty="0" err="1" smtClean="0"/>
              <a:t>التلفزيونيه</a:t>
            </a:r>
            <a:r>
              <a:rPr lang="ar-IQ" b="1" dirty="0" smtClean="0"/>
              <a:t> واجر الباحث </a:t>
            </a:r>
          </a:p>
          <a:p>
            <a:pPr algn="justLow"/>
            <a:r>
              <a:rPr lang="ar-IQ" b="1" dirty="0" smtClean="0"/>
              <a:t>2-امتداد تغطية هذه </a:t>
            </a:r>
            <a:r>
              <a:rPr lang="ar-IQ" b="1" dirty="0" err="1" smtClean="0"/>
              <a:t>الوسيله</a:t>
            </a:r>
            <a:r>
              <a:rPr lang="ar-IQ" b="1" dirty="0" smtClean="0"/>
              <a:t> ووصولها الى معظم افراد المجتمع </a:t>
            </a:r>
          </a:p>
          <a:p>
            <a:pPr algn="justLow"/>
            <a:r>
              <a:rPr lang="ar-IQ" b="1" dirty="0" smtClean="0"/>
              <a:t>3-امكانية تحقيق معدلات </a:t>
            </a:r>
            <a:r>
              <a:rPr lang="ar-IQ" b="1" dirty="0" err="1" smtClean="0"/>
              <a:t>استجابه</a:t>
            </a:r>
            <a:r>
              <a:rPr lang="ar-IQ" b="1" dirty="0" smtClean="0"/>
              <a:t> </a:t>
            </a:r>
            <a:r>
              <a:rPr lang="ar-IQ" b="1" dirty="0" err="1" smtClean="0"/>
              <a:t>عاليه</a:t>
            </a:r>
            <a:r>
              <a:rPr lang="ar-IQ" b="1" dirty="0" smtClean="0"/>
              <a:t> </a:t>
            </a:r>
          </a:p>
        </p:txBody>
      </p:sp>
    </p:spTree>
    <p:extLst>
      <p:ext uri="{BB962C8B-B14F-4D97-AF65-F5344CB8AC3E}">
        <p14:creationId xmlns:p14="http://schemas.microsoft.com/office/powerpoint/2010/main" val="2712186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261</Words>
  <Application>Microsoft Office PowerPoint</Application>
  <PresentationFormat>عرض على الشاشة (3:4)‏</PresentationFormat>
  <Paragraphs>25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8</cp:revision>
  <dcterms:created xsi:type="dcterms:W3CDTF">2019-01-15T11:03:01Z</dcterms:created>
  <dcterms:modified xsi:type="dcterms:W3CDTF">2019-01-15T11:54:31Z</dcterms:modified>
</cp:coreProperties>
</file>