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84" y="-6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1163313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421897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282984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306548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496271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FF525E2-A94E-4FDF-89E0-5CF210460138}" type="datetimeFigureOut">
              <a:rPr lang="ar-IQ" smtClean="0"/>
              <a:t>09/05/1440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2676584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FF525E2-A94E-4FDF-89E0-5CF210460138}" type="datetimeFigureOut">
              <a:rPr lang="ar-IQ" smtClean="0"/>
              <a:t>09/05/1440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365436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FF525E2-A94E-4FDF-89E0-5CF210460138}" type="datetimeFigureOut">
              <a:rPr lang="ar-IQ" smtClean="0"/>
              <a:t>09/05/1440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136849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FF525E2-A94E-4FDF-89E0-5CF210460138}" type="datetimeFigureOut">
              <a:rPr lang="ar-IQ" smtClean="0"/>
              <a:t>09/05/1440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2648208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F525E2-A94E-4FDF-89E0-5CF210460138}" type="datetimeFigureOut">
              <a:rPr lang="ar-IQ" smtClean="0"/>
              <a:t>09/05/1440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3770449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F525E2-A94E-4FDF-89E0-5CF210460138}" type="datetimeFigureOut">
              <a:rPr lang="ar-IQ" smtClean="0"/>
              <a:t>09/05/1440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160443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5C91B82-DDF1-438A-8C50-EE0A11BA1801}" type="slidenum">
              <a:rPr lang="ar-IQ" smtClean="0"/>
              <a:t>‹#›</a:t>
            </a:fld>
            <a:endParaRPr lang="ar-IQ"/>
          </a:p>
        </p:txBody>
      </p:sp>
    </p:spTree>
    <p:extLst>
      <p:ext uri="{BB962C8B-B14F-4D97-AF65-F5344CB8AC3E}">
        <p14:creationId xmlns:p14="http://schemas.microsoft.com/office/powerpoint/2010/main" val="134701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92688"/>
          </a:xfrm>
        </p:spPr>
        <p:txBody>
          <a:bodyPr>
            <a:normAutofit fontScale="47500" lnSpcReduction="20000"/>
          </a:bodyPr>
          <a:lstStyle/>
          <a:p>
            <a:pPr algn="ctr"/>
            <a:r>
              <a:rPr lang="ar-IQ" sz="3800" b="1" dirty="0" smtClean="0"/>
              <a:t>(14)</a:t>
            </a:r>
            <a:endParaRPr lang="ar-IQ" sz="5100" b="1" u="sng" dirty="0" smtClean="0"/>
          </a:p>
          <a:p>
            <a:pPr algn="justLow"/>
            <a:r>
              <a:rPr lang="ar-IQ" sz="4000" b="1" u="sng" dirty="0" smtClean="0"/>
              <a:t>حدود العلاقة ما بين الاتصال والرأي العام</a:t>
            </a:r>
          </a:p>
          <a:p>
            <a:pPr algn="justLow"/>
            <a:endParaRPr lang="ar-IQ" sz="4000" b="1" u="sng" dirty="0" smtClean="0"/>
          </a:p>
          <a:p>
            <a:pPr algn="justLow"/>
            <a:r>
              <a:rPr lang="ar-IQ" sz="4200" b="1" dirty="0" smtClean="0"/>
              <a:t>سؤال\ ماهية حدود </a:t>
            </a:r>
            <a:r>
              <a:rPr lang="ar-IQ" sz="4200" b="1" dirty="0" err="1" smtClean="0"/>
              <a:t>العلاقه</a:t>
            </a:r>
            <a:r>
              <a:rPr lang="ar-IQ" sz="4200" b="1" dirty="0" smtClean="0"/>
              <a:t>  </a:t>
            </a:r>
            <a:r>
              <a:rPr lang="ar-IQ" sz="4200" b="1" dirty="0" err="1" smtClean="0"/>
              <a:t>مابين</a:t>
            </a:r>
            <a:r>
              <a:rPr lang="ar-IQ" sz="4200" b="1" dirty="0" smtClean="0"/>
              <a:t> الاتصال والراي العام  </a:t>
            </a:r>
          </a:p>
          <a:p>
            <a:pPr algn="justLow"/>
            <a:r>
              <a:rPr lang="ar-IQ" sz="4200" b="1" dirty="0" err="1" smtClean="0"/>
              <a:t>الاجابه</a:t>
            </a:r>
            <a:r>
              <a:rPr lang="ar-IQ" sz="4200" b="1" dirty="0" smtClean="0"/>
              <a:t> على ذلك هو ان حدود </a:t>
            </a:r>
            <a:r>
              <a:rPr lang="ar-IQ" sz="4200" b="1" dirty="0" err="1" smtClean="0"/>
              <a:t>العلاقه</a:t>
            </a:r>
            <a:r>
              <a:rPr lang="ar-IQ" sz="4200" b="1" dirty="0" smtClean="0"/>
              <a:t> </a:t>
            </a:r>
            <a:r>
              <a:rPr lang="ar-IQ" sz="4200" b="1" dirty="0" err="1" smtClean="0"/>
              <a:t>مابين</a:t>
            </a:r>
            <a:r>
              <a:rPr lang="ar-IQ" sz="4200" b="1" dirty="0" smtClean="0"/>
              <a:t> الاتصال والراي العام تبدو واضحه من خلال ما </a:t>
            </a:r>
            <a:r>
              <a:rPr lang="ar-IQ" sz="4200" b="1" dirty="0" err="1" smtClean="0"/>
              <a:t>ياتي</a:t>
            </a:r>
            <a:r>
              <a:rPr lang="ar-IQ" sz="4200" b="1" dirty="0" smtClean="0"/>
              <a:t> </a:t>
            </a:r>
          </a:p>
          <a:p>
            <a:pPr algn="justLow"/>
            <a:r>
              <a:rPr lang="ar-IQ" sz="4200" b="1" dirty="0" smtClean="0"/>
              <a:t>1-	العنصر الوجودي 00 والمقصود بذلك ان الاتصال يشكل عنصرا وجوديا لازم وملزم لوجود الراي العام فلا وجود للراي العام من دون وجود الاتصال مهما  كانت درجة تطور او نمط هذا الاتصال فلما كان الراي العام يتمثل براي الجماعة ولما كانت </a:t>
            </a:r>
            <a:r>
              <a:rPr lang="ar-IQ" sz="4200" b="1" dirty="0" err="1" smtClean="0"/>
              <a:t>الجماعه</a:t>
            </a:r>
            <a:r>
              <a:rPr lang="ar-IQ" sz="4200" b="1" dirty="0" smtClean="0"/>
              <a:t> تشكل عنصرا وجوديا رئيسيا للراي العام فان تلك </a:t>
            </a:r>
            <a:r>
              <a:rPr lang="ar-IQ" sz="4200" b="1" dirty="0" err="1" smtClean="0"/>
              <a:t>الجماعه</a:t>
            </a:r>
            <a:r>
              <a:rPr lang="ar-IQ" sz="4200" b="1" dirty="0" smtClean="0"/>
              <a:t> </a:t>
            </a:r>
            <a:r>
              <a:rPr lang="ar-IQ" sz="4200" b="1" dirty="0" err="1" smtClean="0"/>
              <a:t>لايمكن</a:t>
            </a:r>
            <a:r>
              <a:rPr lang="ar-IQ" sz="4200" b="1" dirty="0" smtClean="0"/>
              <a:t> ان تكون موجودة من دون وجود اتصال </a:t>
            </a:r>
            <a:r>
              <a:rPr lang="ar-IQ" sz="4200" b="1" dirty="0" err="1" smtClean="0"/>
              <a:t>مابين</a:t>
            </a:r>
            <a:r>
              <a:rPr lang="ar-IQ" sz="4200" b="1" dirty="0" smtClean="0"/>
              <a:t> اعضائها ومن هنا يشكل الاتصال عنصرا وجوديا للراي العام </a:t>
            </a:r>
          </a:p>
          <a:p>
            <a:pPr algn="justLow"/>
            <a:r>
              <a:rPr lang="ar-IQ" sz="4200" b="1" dirty="0" smtClean="0"/>
              <a:t>2-	العنصر التكويني 00والمقصود بذلك ان الاتصال يدرج ضمن العوامل </a:t>
            </a:r>
            <a:r>
              <a:rPr lang="ar-IQ" sz="4200" b="1" dirty="0" err="1" smtClean="0"/>
              <a:t>المؤثره</a:t>
            </a:r>
            <a:r>
              <a:rPr lang="ar-IQ" sz="4200" b="1" dirty="0" smtClean="0"/>
              <a:t> في تكوين الراي العام </a:t>
            </a:r>
            <a:r>
              <a:rPr lang="ar-IQ" sz="4200" b="1" dirty="0" err="1" smtClean="0"/>
              <a:t>فاضافة</a:t>
            </a:r>
            <a:r>
              <a:rPr lang="ar-IQ" sz="4200" b="1" dirty="0" smtClean="0"/>
              <a:t> الى الثقافة المجتمعية والزعماء في المجتمع والاحداث وطبيعتها فان الاتصال ووسائله يشكل عاملا في تكوين الراي العام وكذلك في تغيير </a:t>
            </a:r>
            <a:r>
              <a:rPr lang="ar-IQ" sz="4200" b="1" dirty="0" err="1" smtClean="0"/>
              <a:t>اتجاهاتة</a:t>
            </a:r>
            <a:r>
              <a:rPr lang="ar-IQ" sz="4200" b="1" dirty="0" smtClean="0"/>
              <a:t> من راي عام فاسد الى راي عام صالح وبالعكس </a:t>
            </a:r>
          </a:p>
          <a:p>
            <a:pPr algn="justLow"/>
            <a:r>
              <a:rPr lang="ar-IQ" sz="4200" b="1" dirty="0" smtClean="0"/>
              <a:t>3-	العنصر التصنيفي00 والمقصود بذلك ان الاتصال ووسائله يشكل معيارا من المعايير التي بموجبها يتم تصنيف الراي العام الى انواع مثل الراي العام  القائد الذي يؤثر </a:t>
            </a:r>
            <a:r>
              <a:rPr lang="ar-IQ" sz="4200" b="1" dirty="0" err="1" smtClean="0"/>
              <a:t>ولايتاثر</a:t>
            </a:r>
            <a:r>
              <a:rPr lang="ar-IQ" sz="4200" b="1" dirty="0" smtClean="0"/>
              <a:t> بوسائل الاتصال والراي العام المثقف الذي يوثر </a:t>
            </a:r>
            <a:r>
              <a:rPr lang="ar-IQ" sz="4200" b="1" dirty="0" err="1" smtClean="0"/>
              <a:t>ويتاثر</a:t>
            </a:r>
            <a:r>
              <a:rPr lang="ar-IQ" sz="4200" b="1" dirty="0" smtClean="0"/>
              <a:t> بوسائل الاتصال كل ذلك يعني ان للاتصال حضور في تصنيف الراي العام الى انواع </a:t>
            </a:r>
            <a:r>
              <a:rPr lang="ar-IQ" sz="4200" b="1" dirty="0" err="1" smtClean="0"/>
              <a:t>سوا</a:t>
            </a:r>
            <a:r>
              <a:rPr lang="ar-IQ" sz="4200" b="1" dirty="0" smtClean="0"/>
              <a:t> ان كان هذا الحضور حضورا سلبيا ام ايجابيا </a:t>
            </a:r>
          </a:p>
          <a:p>
            <a:pPr algn="justLow"/>
            <a:r>
              <a:rPr lang="ar-IQ" sz="4200" b="1" dirty="0" smtClean="0"/>
              <a:t>4-	العنصر القياسي 00 والمقصود بذلك عدم امكانية استطلاع وقياس الراي العام من دون وجود الاتصال ووسائله </a:t>
            </a:r>
            <a:r>
              <a:rPr lang="ar-IQ" sz="4200" b="1" dirty="0" err="1" smtClean="0"/>
              <a:t>المتنوعه</a:t>
            </a:r>
            <a:r>
              <a:rPr lang="ar-IQ" sz="4200" b="1" dirty="0" smtClean="0"/>
              <a:t> </a:t>
            </a:r>
            <a:r>
              <a:rPr lang="ar-IQ" sz="4200" b="1" dirty="0" err="1" smtClean="0"/>
              <a:t>االانماط</a:t>
            </a:r>
            <a:r>
              <a:rPr lang="ar-IQ" sz="4200" b="1" dirty="0" smtClean="0"/>
              <a:t> مهما كانت </a:t>
            </a:r>
            <a:r>
              <a:rPr lang="ar-IQ" sz="4200" b="1" dirty="0" err="1" smtClean="0"/>
              <a:t>هذة</a:t>
            </a:r>
            <a:r>
              <a:rPr lang="ar-IQ" sz="4200" b="1" dirty="0" smtClean="0"/>
              <a:t> الوسائل بدائية ام متطورة </a:t>
            </a:r>
            <a:r>
              <a:rPr lang="ar-IQ" sz="4200" b="1" dirty="0" err="1" smtClean="0"/>
              <a:t>قديمه</a:t>
            </a:r>
            <a:r>
              <a:rPr lang="ar-IQ" sz="4200" b="1" dirty="0" smtClean="0"/>
              <a:t> ام حديثة فمن غير الممكن الاستغناء عن وسائل الاتصال في موضوع قياس واستطلاع الراي العام </a:t>
            </a:r>
          </a:p>
        </p:txBody>
      </p:sp>
    </p:spTree>
    <p:extLst>
      <p:ext uri="{BB962C8B-B14F-4D97-AF65-F5344CB8AC3E}">
        <p14:creationId xmlns:p14="http://schemas.microsoft.com/office/powerpoint/2010/main" val="123433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37</Words>
  <Application>Microsoft Office PowerPoint</Application>
  <PresentationFormat>عرض على الشاشة (3:4)‏</PresentationFormat>
  <Paragraphs>9</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11</cp:revision>
  <dcterms:created xsi:type="dcterms:W3CDTF">2019-01-15T11:03:01Z</dcterms:created>
  <dcterms:modified xsi:type="dcterms:W3CDTF">2019-01-15T11:58:04Z</dcterms:modified>
</cp:coreProperties>
</file>