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8" r:id="rId2"/>
    <p:sldId id="259" r:id="rId3"/>
    <p:sldId id="260" r:id="rId4"/>
    <p:sldId id="261" r:id="rId5"/>
    <p:sldId id="262" r:id="rId6"/>
    <p:sldId id="263"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varScale="1">
        <p:scale>
          <a:sx n="69" d="100"/>
          <a:sy n="69" d="100"/>
        </p:scale>
        <p:origin x="-142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A6C18216-71C3-44ED-941C-357B9443B12C}" type="datetimeFigureOut">
              <a:rPr lang="en-US" smtClean="0"/>
              <a:t>25-Dec-18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C9195-31CD-40AD-9EE2-CF26E2C766A7}"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A6C18216-71C3-44ED-941C-357B9443B12C}" type="datetimeFigureOut">
              <a:rPr lang="en-US" smtClean="0"/>
              <a:t>25-Dec-18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C9195-31CD-40AD-9EE2-CF26E2C766A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A6C18216-71C3-44ED-941C-357B9443B12C}" type="datetimeFigureOut">
              <a:rPr lang="en-US" smtClean="0"/>
              <a:t>25-Dec-18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C9195-31CD-40AD-9EE2-CF26E2C766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A6C18216-71C3-44ED-941C-357B9443B12C}" type="datetimeFigureOut">
              <a:rPr lang="en-US" smtClean="0"/>
              <a:t>25-Dec-18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C9195-31CD-40AD-9EE2-CF26E2C766A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95" name="Title 94"/>
          <p:cNvSpPr>
            <a:spLocks noGrp="1"/>
          </p:cNvSpPr>
          <p:nvPr>
            <p:ph type="title"/>
          </p:nvPr>
        </p:nvSpPr>
        <p:spPr>
          <a:xfrm>
            <a:off x="457200" y="4463568"/>
            <a:ext cx="8305800" cy="1143000"/>
          </a:xfrm>
        </p:spPr>
        <p:txBody>
          <a:bodyPr/>
          <a:lstStyle/>
          <a:p>
            <a:r>
              <a:rPr lang="ar-SA" smtClean="0"/>
              <a:t>انقر لتحرير نمط العنوان الرئيسي</a:t>
            </a:r>
            <a:endParaRPr lang="en-US"/>
          </a:p>
        </p:txBody>
      </p:sp>
      <p:sp>
        <p:nvSpPr>
          <p:cNvPr id="2" name="Date Placeholder 1"/>
          <p:cNvSpPr>
            <a:spLocks noGrp="1"/>
          </p:cNvSpPr>
          <p:nvPr>
            <p:ph type="dt" sz="half" idx="10"/>
          </p:nvPr>
        </p:nvSpPr>
        <p:spPr/>
        <p:txBody>
          <a:bodyPr/>
          <a:lstStyle/>
          <a:p>
            <a:fld id="{A6C18216-71C3-44ED-941C-357B9443B12C}" type="datetimeFigureOut">
              <a:rPr lang="en-US" smtClean="0"/>
              <a:t>25-Dec-18</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9ECC9195-31CD-40AD-9EE2-CF26E2C766A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Date Placeholder 4"/>
          <p:cNvSpPr>
            <a:spLocks noGrp="1"/>
          </p:cNvSpPr>
          <p:nvPr>
            <p:ph type="dt" sz="half" idx="10"/>
          </p:nvPr>
        </p:nvSpPr>
        <p:spPr/>
        <p:txBody>
          <a:bodyPr/>
          <a:lstStyle/>
          <a:p>
            <a:fld id="{A6C18216-71C3-44ED-941C-357B9443B12C}" type="datetimeFigureOut">
              <a:rPr lang="en-US" smtClean="0"/>
              <a:t>25-Dec-18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CC9195-31CD-40AD-9EE2-CF26E2C766A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A6C18216-71C3-44ED-941C-357B9443B12C}" type="datetimeFigureOut">
              <a:rPr lang="en-US" smtClean="0"/>
              <a:t>25-Dec-18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CC9195-31CD-40AD-9EE2-CF26E2C766A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A6C18216-71C3-44ED-941C-357B9443B12C}" type="datetimeFigureOut">
              <a:rPr lang="en-US" smtClean="0"/>
              <a:t>25-Dec-18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CC9195-31CD-40AD-9EE2-CF26E2C766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C18216-71C3-44ED-941C-357B9443B12C}" type="datetimeFigureOut">
              <a:rPr lang="en-US" smtClean="0"/>
              <a:t>25-Dec-18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CC9195-31CD-40AD-9EE2-CF26E2C766A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A6C18216-71C3-44ED-941C-357B9443B12C}" type="datetimeFigureOut">
              <a:rPr lang="en-US" smtClean="0"/>
              <a:t>25-Dec-18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CC9195-31CD-40AD-9EE2-CF26E2C766A7}"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5" name="Date Placeholder 4"/>
          <p:cNvSpPr>
            <a:spLocks noGrp="1"/>
          </p:cNvSpPr>
          <p:nvPr>
            <p:ph type="dt" sz="half" idx="10"/>
          </p:nvPr>
        </p:nvSpPr>
        <p:spPr/>
        <p:txBody>
          <a:bodyPr/>
          <a:lstStyle/>
          <a:p>
            <a:fld id="{A6C18216-71C3-44ED-941C-357B9443B12C}" type="datetimeFigureOut">
              <a:rPr lang="en-US" smtClean="0"/>
              <a:t>25-Dec-18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CC9195-31CD-40AD-9EE2-CF26E2C766A7}"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A6C18216-71C3-44ED-941C-357B9443B12C}" type="datetimeFigureOut">
              <a:rPr lang="en-US" smtClean="0"/>
              <a:t>25-Dec-18</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9ECC9195-31CD-40AD-9EE2-CF26E2C766A7}"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 y="457201"/>
            <a:ext cx="8458200" cy="4299639"/>
          </a:xfrm>
          <a:prstGeom prst="rect">
            <a:avLst/>
          </a:prstGeom>
        </p:spPr>
        <p:txBody>
          <a:bodyPr wrap="square">
            <a:spAutoFit/>
          </a:bodyPr>
          <a:lstStyle/>
          <a:p>
            <a:pPr algn="ctr" rtl="1">
              <a:lnSpc>
                <a:spcPct val="115000"/>
              </a:lnSpc>
              <a:spcAft>
                <a:spcPts val="1000"/>
              </a:spcAft>
            </a:pPr>
            <a:r>
              <a:rPr lang="ar-IQ" sz="2800" b="1" dirty="0">
                <a:latin typeface="Calibri"/>
                <a:ea typeface="Calibri"/>
              </a:rPr>
              <a:t> </a:t>
            </a:r>
            <a:r>
              <a:rPr lang="ar-IQ" sz="4800" b="1" dirty="0">
                <a:latin typeface="Calibri"/>
                <a:ea typeface="Calibri"/>
              </a:rPr>
              <a:t>ابن خلدون</a:t>
            </a:r>
            <a:endParaRPr lang="en-US" sz="1100" dirty="0" smtClean="0">
              <a:effectLst/>
              <a:latin typeface="Calibri"/>
              <a:ea typeface="Calibri"/>
              <a:cs typeface="Arial"/>
            </a:endParaRPr>
          </a:p>
          <a:p>
            <a:pPr algn="just" rtl="1">
              <a:lnSpc>
                <a:spcPct val="115000"/>
              </a:lnSpc>
              <a:spcAft>
                <a:spcPts val="1000"/>
              </a:spcAft>
            </a:pPr>
            <a:r>
              <a:rPr lang="ar-IQ" sz="2400" dirty="0">
                <a:latin typeface="Calibri"/>
                <a:ea typeface="Calibri"/>
              </a:rPr>
              <a:t>هو ولي الدين ابو زيد عبد الرحمن بن محمد المشهور بأبن خلدون ولد في تونس عام 732هـ وهو احد شيوخ الاسرة وتوفي ابن خلدون في القاهرة عام 808هـ.</a:t>
            </a:r>
            <a:endParaRPr lang="en-US" sz="1100" dirty="0" smtClean="0">
              <a:effectLst/>
              <a:latin typeface="Calibri"/>
              <a:ea typeface="Calibri"/>
              <a:cs typeface="Arial"/>
            </a:endParaRPr>
          </a:p>
          <a:p>
            <a:pPr algn="just" rtl="1">
              <a:lnSpc>
                <a:spcPct val="115000"/>
              </a:lnSpc>
              <a:spcAft>
                <a:spcPts val="1000"/>
              </a:spcAft>
            </a:pPr>
            <a:r>
              <a:rPr lang="ar-IQ" sz="2400" b="1" dirty="0">
                <a:latin typeface="Calibri"/>
                <a:ea typeface="Calibri"/>
              </a:rPr>
              <a:t>س\تكلم عن الدولة عند ابن خلدون وماهي الدولة </a:t>
            </a:r>
            <a:r>
              <a:rPr lang="ar-IQ" sz="2400" b="1" dirty="0" err="1">
                <a:latin typeface="Calibri"/>
                <a:ea typeface="Calibri"/>
              </a:rPr>
              <a:t>ومااجيالها</a:t>
            </a:r>
            <a:r>
              <a:rPr lang="ar-IQ" sz="2400" b="1" dirty="0">
                <a:latin typeface="Calibri"/>
                <a:ea typeface="Calibri"/>
              </a:rPr>
              <a:t> </a:t>
            </a:r>
            <a:r>
              <a:rPr lang="ar-IQ" sz="2400" b="1" dirty="0" err="1">
                <a:latin typeface="Calibri"/>
                <a:ea typeface="Calibri"/>
              </a:rPr>
              <a:t>ومااهم</a:t>
            </a:r>
            <a:r>
              <a:rPr lang="ar-IQ" sz="2400" b="1" dirty="0">
                <a:latin typeface="Calibri"/>
                <a:ea typeface="Calibri"/>
              </a:rPr>
              <a:t> المراحل التي مرت بها الدولة عند ابن خلدون؟</a:t>
            </a:r>
            <a:endParaRPr lang="en-US" sz="1100" dirty="0" smtClean="0">
              <a:effectLst/>
              <a:latin typeface="Calibri"/>
              <a:ea typeface="Calibri"/>
              <a:cs typeface="Arial"/>
            </a:endParaRPr>
          </a:p>
          <a:p>
            <a:pPr algn="just" rtl="1">
              <a:lnSpc>
                <a:spcPct val="115000"/>
              </a:lnSpc>
              <a:spcAft>
                <a:spcPts val="1000"/>
              </a:spcAft>
            </a:pPr>
            <a:r>
              <a:rPr lang="ar-IQ" sz="2400" dirty="0">
                <a:latin typeface="Calibri"/>
                <a:ea typeface="Calibri"/>
              </a:rPr>
              <a:t>ج\ان الدولة ادارة الملك والدفاع عنه بالنسبة لأبن خلدون فالملك في مرحلة الحضارة يحتاج الى من يعاونه في الحكم والدفاع عن الملك فهي </a:t>
            </a:r>
            <a:r>
              <a:rPr lang="ar-IQ" sz="2400" dirty="0" err="1">
                <a:latin typeface="Calibri"/>
                <a:ea typeface="Calibri"/>
              </a:rPr>
              <a:t>تنشاء</a:t>
            </a:r>
            <a:r>
              <a:rPr lang="ar-IQ" sz="2400" dirty="0">
                <a:latin typeface="Calibri"/>
                <a:ea typeface="Calibri"/>
              </a:rPr>
              <a:t> من خلال القضاء والجباية والجيش والاسطول وتلك هي الدولة .</a:t>
            </a:r>
            <a:endParaRPr lang="en-US" sz="2400" dirty="0"/>
          </a:p>
        </p:txBody>
      </p:sp>
    </p:spTree>
    <p:extLst>
      <p:ext uri="{BB962C8B-B14F-4D97-AF65-F5344CB8AC3E}">
        <p14:creationId xmlns:p14="http://schemas.microsoft.com/office/powerpoint/2010/main" val="3576671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07818" y="457200"/>
            <a:ext cx="8686800" cy="5238357"/>
          </a:xfrm>
          <a:prstGeom prst="rect">
            <a:avLst/>
          </a:prstGeom>
        </p:spPr>
        <p:txBody>
          <a:bodyPr wrap="square">
            <a:spAutoFit/>
          </a:bodyPr>
          <a:lstStyle/>
          <a:p>
            <a:pPr algn="just" rtl="1">
              <a:lnSpc>
                <a:spcPct val="115000"/>
              </a:lnSpc>
              <a:spcAft>
                <a:spcPts val="1000"/>
              </a:spcAft>
            </a:pPr>
            <a:r>
              <a:rPr lang="ar-IQ" sz="2800" b="1" u="sng" dirty="0">
                <a:latin typeface="Calibri"/>
                <a:ea typeface="Calibri"/>
              </a:rPr>
              <a:t>ماهية الدولة </a:t>
            </a:r>
            <a:endParaRPr lang="en-US" sz="1200" u="sng" dirty="0" smtClean="0">
              <a:effectLst/>
              <a:latin typeface="Calibri"/>
              <a:ea typeface="Calibri"/>
              <a:cs typeface="Arial"/>
            </a:endParaRPr>
          </a:p>
          <a:p>
            <a:pPr algn="just" rtl="1">
              <a:lnSpc>
                <a:spcPct val="115000"/>
              </a:lnSpc>
              <a:spcAft>
                <a:spcPts val="1000"/>
              </a:spcAft>
            </a:pPr>
            <a:r>
              <a:rPr lang="ar-IQ" sz="2800" dirty="0">
                <a:latin typeface="Calibri"/>
                <a:ea typeface="Calibri"/>
              </a:rPr>
              <a:t>يتصور ابن خلدون الدولة كائن حي يتبع اتجاهات حركية في حياتها حيث لها عمر محدود فهي تولد وتنضج كما انها تهرم وتموت ويرى الدولة </a:t>
            </a:r>
            <a:r>
              <a:rPr lang="ar-IQ" sz="2800" dirty="0" err="1">
                <a:latin typeface="Calibri"/>
                <a:ea typeface="Calibri"/>
              </a:rPr>
              <a:t>كانها</a:t>
            </a:r>
            <a:r>
              <a:rPr lang="ar-IQ" sz="2800" dirty="0">
                <a:latin typeface="Calibri"/>
                <a:ea typeface="Calibri"/>
              </a:rPr>
              <a:t> تتمتع بنفس سمات الكائن الحي فأن لها مزاجها الخاص في التعامل مع الرعاية قسوة او رفق وكأنها الدولة شخص حي ذلك الشخص هو السلطان او صاحب الأمر بالذات </a:t>
            </a:r>
            <a:endParaRPr lang="en-US" sz="1200" dirty="0" smtClean="0">
              <a:effectLst/>
              <a:latin typeface="Calibri"/>
              <a:ea typeface="Calibri"/>
              <a:cs typeface="Arial"/>
            </a:endParaRPr>
          </a:p>
          <a:p>
            <a:pPr algn="just" rtl="1">
              <a:lnSpc>
                <a:spcPct val="115000"/>
              </a:lnSpc>
              <a:spcAft>
                <a:spcPts val="1000"/>
              </a:spcAft>
            </a:pPr>
            <a:r>
              <a:rPr lang="ar-IQ" sz="2800" b="1" u="sng" dirty="0">
                <a:latin typeface="Calibri"/>
                <a:ea typeface="Calibri"/>
              </a:rPr>
              <a:t>أجيال الدولة </a:t>
            </a:r>
            <a:endParaRPr lang="en-US" sz="1200" u="sng" dirty="0" smtClean="0">
              <a:effectLst/>
              <a:latin typeface="Calibri"/>
              <a:ea typeface="Calibri"/>
              <a:cs typeface="Arial"/>
            </a:endParaRPr>
          </a:p>
          <a:p>
            <a:pPr algn="r"/>
            <a:r>
              <a:rPr lang="ar-IQ" sz="2800" dirty="0">
                <a:latin typeface="Calibri"/>
                <a:ea typeface="Calibri"/>
              </a:rPr>
              <a:t>يرى أبن خلدون أن الجيل هو عمر شخص واحد من العمر الوسط فيكون 40 الذي هو </a:t>
            </a:r>
            <a:r>
              <a:rPr lang="ar-IQ" sz="2800" dirty="0" smtClean="0">
                <a:latin typeface="Calibri"/>
                <a:ea typeface="Calibri"/>
              </a:rPr>
              <a:t>انتهاء </a:t>
            </a:r>
            <a:r>
              <a:rPr lang="ar-IQ" sz="2800" dirty="0">
                <a:latin typeface="Calibri"/>
                <a:ea typeface="Calibri"/>
              </a:rPr>
              <a:t>النمو أو النشوء الى غايته وعمر الدولة </a:t>
            </a:r>
            <a:r>
              <a:rPr lang="ar-IQ" sz="2800" dirty="0" smtClean="0">
                <a:latin typeface="Calibri"/>
                <a:ea typeface="Calibri"/>
              </a:rPr>
              <a:t>بالنسبة </a:t>
            </a:r>
            <a:r>
              <a:rPr lang="ar-IQ" sz="2800" dirty="0">
                <a:latin typeface="Calibri"/>
                <a:ea typeface="Calibri"/>
              </a:rPr>
              <a:t>لأبن </a:t>
            </a:r>
            <a:r>
              <a:rPr lang="ar-IQ" sz="2800" dirty="0" smtClean="0">
                <a:latin typeface="Calibri"/>
                <a:ea typeface="Calibri"/>
              </a:rPr>
              <a:t>خلدون يتجاوز </a:t>
            </a:r>
            <a:r>
              <a:rPr lang="ar-IQ" sz="2800" dirty="0">
                <a:latin typeface="Calibri"/>
                <a:ea typeface="Calibri"/>
              </a:rPr>
              <a:t>في الغالب اعمار ثلاثة اجيال </a:t>
            </a:r>
            <a:r>
              <a:rPr lang="ar-IQ" sz="2800" dirty="0" smtClean="0">
                <a:latin typeface="Calibri"/>
                <a:ea typeface="Calibri"/>
              </a:rPr>
              <a:t>هي </a:t>
            </a:r>
            <a:r>
              <a:rPr lang="ar-IQ" sz="2800" dirty="0">
                <a:latin typeface="Calibri"/>
                <a:ea typeface="Calibri"/>
              </a:rPr>
              <a:t>كالتالي </a:t>
            </a:r>
            <a:r>
              <a:rPr lang="ar-IQ" sz="2800" dirty="0" smtClean="0">
                <a:latin typeface="Calibri"/>
                <a:ea typeface="Calibri"/>
              </a:rPr>
              <a:t>:</a:t>
            </a:r>
            <a:endParaRPr lang="en-US" sz="2800" dirty="0"/>
          </a:p>
        </p:txBody>
      </p:sp>
    </p:spTree>
    <p:extLst>
      <p:ext uri="{BB962C8B-B14F-4D97-AF65-F5344CB8AC3E}">
        <p14:creationId xmlns:p14="http://schemas.microsoft.com/office/powerpoint/2010/main" val="3450207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5582" y="457200"/>
            <a:ext cx="8458200" cy="5907258"/>
          </a:xfrm>
          <a:prstGeom prst="rect">
            <a:avLst/>
          </a:prstGeom>
        </p:spPr>
        <p:txBody>
          <a:bodyPr wrap="square">
            <a:spAutoFit/>
          </a:bodyPr>
          <a:lstStyle/>
          <a:p>
            <a:pPr algn="just" rtl="1">
              <a:lnSpc>
                <a:spcPct val="115000"/>
              </a:lnSpc>
              <a:spcAft>
                <a:spcPts val="1000"/>
              </a:spcAft>
            </a:pPr>
            <a:r>
              <a:rPr lang="ar-IQ" sz="2800" b="1" dirty="0" smtClean="0">
                <a:latin typeface="Calibri"/>
                <a:ea typeface="Calibri"/>
              </a:rPr>
              <a:t>ا-الجيل </a:t>
            </a:r>
            <a:r>
              <a:rPr lang="ar-IQ" sz="2800" b="1" dirty="0">
                <a:latin typeface="Calibri"/>
                <a:ea typeface="Calibri"/>
              </a:rPr>
              <a:t>الأول</a:t>
            </a:r>
            <a:r>
              <a:rPr lang="ar-IQ" sz="2800" dirty="0">
                <a:latin typeface="Calibri"/>
                <a:ea typeface="Calibri"/>
              </a:rPr>
              <a:t> :- هو الجيل الذي لم يزل على خلف البداوة وخشونتها وتوفر شغف العيش والاشتراك في المجد كما ان روح العصبية ماتزال محفوظة به</a:t>
            </a:r>
            <a:endParaRPr lang="en-US" sz="1200" dirty="0" smtClean="0">
              <a:effectLst/>
              <a:latin typeface="Calibri"/>
              <a:ea typeface="Calibri"/>
              <a:cs typeface="Arial"/>
            </a:endParaRPr>
          </a:p>
          <a:p>
            <a:pPr algn="just" rtl="1">
              <a:lnSpc>
                <a:spcPct val="115000"/>
              </a:lnSpc>
              <a:spcAft>
                <a:spcPts val="1000"/>
              </a:spcAft>
            </a:pPr>
            <a:r>
              <a:rPr lang="ar-IQ" sz="2800" dirty="0" smtClean="0">
                <a:latin typeface="Calibri"/>
                <a:ea typeface="Calibri"/>
              </a:rPr>
              <a:t>2-</a:t>
            </a:r>
            <a:r>
              <a:rPr lang="ar-IQ" sz="2800" b="1" dirty="0" smtClean="0">
                <a:latin typeface="Calibri"/>
                <a:ea typeface="Calibri"/>
              </a:rPr>
              <a:t>الجيل </a:t>
            </a:r>
            <a:r>
              <a:rPr lang="ar-IQ" sz="2800" b="1" dirty="0">
                <a:latin typeface="Calibri"/>
                <a:ea typeface="Calibri"/>
              </a:rPr>
              <a:t>الثاني</a:t>
            </a:r>
            <a:r>
              <a:rPr lang="ar-IQ" sz="2800" dirty="0">
                <a:latin typeface="Calibri"/>
                <a:ea typeface="Calibri"/>
              </a:rPr>
              <a:t> :- هو الجيل الذي تحول حاله بالملك والترفه من البداوة الى الحاضرة ومن الاشتراك في المجد الى الانفراد الواحد وهكذا يتضح في هذا الجيل قوة العصبية بعض </a:t>
            </a:r>
            <a:r>
              <a:rPr lang="ar-IQ" sz="2800" dirty="0" err="1">
                <a:latin typeface="Calibri"/>
                <a:ea typeface="Calibri"/>
              </a:rPr>
              <a:t>الشئ</a:t>
            </a:r>
            <a:r>
              <a:rPr lang="ar-IQ" sz="2800" dirty="0">
                <a:latin typeface="Calibri"/>
                <a:ea typeface="Calibri"/>
              </a:rPr>
              <a:t> وتدل فيه روح المهانة والخضوع .</a:t>
            </a:r>
            <a:endParaRPr lang="en-US" sz="1200" dirty="0" smtClean="0">
              <a:effectLst/>
              <a:latin typeface="Calibri"/>
              <a:ea typeface="Calibri"/>
              <a:cs typeface="Arial"/>
            </a:endParaRPr>
          </a:p>
          <a:p>
            <a:pPr algn="r"/>
            <a:r>
              <a:rPr lang="ar-IQ" sz="2800" dirty="0" smtClean="0">
                <a:latin typeface="Calibri"/>
                <a:ea typeface="Calibri"/>
              </a:rPr>
              <a:t>3-</a:t>
            </a:r>
            <a:r>
              <a:rPr lang="ar-IQ" sz="2800" b="1" dirty="0" smtClean="0">
                <a:latin typeface="Calibri"/>
                <a:ea typeface="Calibri"/>
              </a:rPr>
              <a:t>الجيل </a:t>
            </a:r>
            <a:r>
              <a:rPr lang="ar-IQ" sz="2800" b="1" dirty="0">
                <a:latin typeface="Calibri"/>
                <a:ea typeface="Calibri"/>
              </a:rPr>
              <a:t>الثالث</a:t>
            </a:r>
            <a:r>
              <a:rPr lang="ar-IQ" sz="2800" dirty="0">
                <a:latin typeface="Calibri"/>
                <a:ea typeface="Calibri"/>
              </a:rPr>
              <a:t> :- هو الجيل الذي ينسى حياة البداوة والخشونة وكأنها لم تكون موجودة ابدآ ويفقد حلاوة العز والعصبية ويبلغ فيه الترف غايته وهكذا يصبح أبناء هذا الجيل </a:t>
            </a:r>
            <a:r>
              <a:rPr lang="ar-IQ" sz="2800" dirty="0" err="1">
                <a:latin typeface="Calibri"/>
                <a:ea typeface="Calibri"/>
              </a:rPr>
              <a:t>عيالآ</a:t>
            </a:r>
            <a:r>
              <a:rPr lang="ar-IQ" sz="2800" dirty="0">
                <a:latin typeface="Calibri"/>
                <a:ea typeface="Calibri"/>
              </a:rPr>
              <a:t> على الدولة من جملة النساء والرجال المحتاجين للمدافعة عنهم وتسقط العصبية بالجملة وبذلك فأنهم لم يعودا قادرين على الاطلاع بمهمات الحماية والدفاع التي </a:t>
            </a:r>
            <a:r>
              <a:rPr lang="ar-IQ" sz="2800" dirty="0" smtClean="0">
                <a:latin typeface="Calibri"/>
                <a:ea typeface="Calibri"/>
              </a:rPr>
              <a:t>أصابها </a:t>
            </a:r>
            <a:r>
              <a:rPr lang="ar-IQ" sz="2800" dirty="0">
                <a:latin typeface="Calibri"/>
                <a:ea typeface="Calibri"/>
              </a:rPr>
              <a:t>التسيب </a:t>
            </a:r>
            <a:r>
              <a:rPr lang="ar-IQ" sz="2800" dirty="0" smtClean="0">
                <a:latin typeface="Calibri"/>
                <a:ea typeface="Calibri"/>
              </a:rPr>
              <a:t>والإهمال</a:t>
            </a:r>
            <a:endParaRPr lang="en-US" sz="2800" dirty="0"/>
          </a:p>
        </p:txBody>
      </p:sp>
    </p:spTree>
    <p:extLst>
      <p:ext uri="{BB962C8B-B14F-4D97-AF65-F5344CB8AC3E}">
        <p14:creationId xmlns:p14="http://schemas.microsoft.com/office/powerpoint/2010/main" val="3858275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4127" y="762000"/>
            <a:ext cx="8001000" cy="5024965"/>
          </a:xfrm>
          <a:prstGeom prst="rect">
            <a:avLst/>
          </a:prstGeom>
        </p:spPr>
        <p:txBody>
          <a:bodyPr wrap="square">
            <a:spAutoFit/>
          </a:bodyPr>
          <a:lstStyle/>
          <a:p>
            <a:pPr algn="just" rtl="1">
              <a:lnSpc>
                <a:spcPct val="115000"/>
              </a:lnSpc>
              <a:spcAft>
                <a:spcPts val="1000"/>
              </a:spcAft>
            </a:pPr>
            <a:r>
              <a:rPr lang="ar-IQ" sz="2800" b="1" dirty="0" smtClean="0">
                <a:effectLst/>
                <a:latin typeface="Calibri"/>
                <a:ea typeface="Calibri"/>
                <a:cs typeface="MS Gothic"/>
              </a:rPr>
              <a:t>☆</a:t>
            </a:r>
            <a:r>
              <a:rPr lang="ar-IQ" sz="2800" b="1" dirty="0">
                <a:latin typeface="Calibri"/>
                <a:ea typeface="Calibri"/>
              </a:rPr>
              <a:t>/يبين ابن خلدون أن الاجيال الثلاثة عمرها </a:t>
            </a:r>
            <a:r>
              <a:rPr lang="ar-IQ" sz="2800" b="1" u="sng" dirty="0">
                <a:latin typeface="Calibri"/>
                <a:ea typeface="Calibri"/>
              </a:rPr>
              <a:t>مئة وعشرون سنة</a:t>
            </a:r>
            <a:r>
              <a:rPr lang="ar-IQ" sz="2800" b="1" dirty="0">
                <a:latin typeface="Calibri"/>
                <a:ea typeface="Calibri"/>
              </a:rPr>
              <a:t> </a:t>
            </a:r>
            <a:endParaRPr lang="en-US" sz="1200" dirty="0" smtClean="0">
              <a:effectLst/>
              <a:latin typeface="Calibri"/>
              <a:ea typeface="Calibri"/>
              <a:cs typeface="Arial"/>
            </a:endParaRPr>
          </a:p>
          <a:p>
            <a:pPr algn="just" rtl="1">
              <a:lnSpc>
                <a:spcPct val="115000"/>
              </a:lnSpc>
              <a:spcAft>
                <a:spcPts val="1000"/>
              </a:spcAft>
            </a:pPr>
            <a:r>
              <a:rPr lang="ar-IQ" sz="2800" b="1" dirty="0">
                <a:latin typeface="Calibri"/>
                <a:ea typeface="Calibri"/>
              </a:rPr>
              <a:t>مراحل الدولة </a:t>
            </a:r>
            <a:endParaRPr lang="en-US" sz="1200" dirty="0" smtClean="0">
              <a:effectLst/>
              <a:latin typeface="Calibri"/>
              <a:ea typeface="Calibri"/>
              <a:cs typeface="Arial"/>
            </a:endParaRPr>
          </a:p>
          <a:p>
            <a:pPr algn="just" rtl="1">
              <a:lnSpc>
                <a:spcPct val="115000"/>
              </a:lnSpc>
              <a:spcAft>
                <a:spcPts val="1000"/>
              </a:spcAft>
            </a:pPr>
            <a:r>
              <a:rPr lang="ar-IQ" sz="2800" dirty="0">
                <a:latin typeface="Calibri"/>
                <a:ea typeface="Calibri"/>
              </a:rPr>
              <a:t>يعتقد أبن خلدون ان الدولة تمر بخمسة مراحل </a:t>
            </a:r>
            <a:endParaRPr lang="en-US" sz="1200" dirty="0" smtClean="0">
              <a:effectLst/>
              <a:latin typeface="Calibri"/>
              <a:ea typeface="Calibri"/>
              <a:cs typeface="Arial"/>
            </a:endParaRPr>
          </a:p>
          <a:p>
            <a:pPr algn="just" rtl="1">
              <a:lnSpc>
                <a:spcPct val="115000"/>
              </a:lnSpc>
              <a:spcAft>
                <a:spcPts val="1000"/>
              </a:spcAft>
            </a:pPr>
            <a:r>
              <a:rPr lang="ar-IQ" sz="2800" b="1" dirty="0" err="1">
                <a:latin typeface="Calibri"/>
                <a:ea typeface="Calibri"/>
              </a:rPr>
              <a:t>اولآ</a:t>
            </a:r>
            <a:r>
              <a:rPr lang="ar-IQ" sz="2800" b="1" dirty="0">
                <a:latin typeface="Calibri"/>
                <a:ea typeface="Calibri"/>
              </a:rPr>
              <a:t>  </a:t>
            </a:r>
            <a:r>
              <a:rPr lang="ar-IQ" sz="2800" dirty="0" smtClean="0">
                <a:effectLst/>
                <a:latin typeface="Calibri"/>
                <a:ea typeface="Calibri"/>
                <a:cs typeface="MS Gothic"/>
              </a:rPr>
              <a:t>》</a:t>
            </a:r>
            <a:r>
              <a:rPr lang="ar-IQ" sz="2800" dirty="0">
                <a:latin typeface="Calibri"/>
                <a:ea typeface="Calibri"/>
              </a:rPr>
              <a:t>طور الظفر والاستيلاء. </a:t>
            </a:r>
            <a:endParaRPr lang="en-US" sz="1200" dirty="0" smtClean="0">
              <a:effectLst/>
              <a:latin typeface="Calibri"/>
              <a:ea typeface="Calibri"/>
              <a:cs typeface="Arial"/>
            </a:endParaRPr>
          </a:p>
          <a:p>
            <a:pPr algn="just" rtl="1">
              <a:lnSpc>
                <a:spcPct val="115000"/>
              </a:lnSpc>
              <a:spcAft>
                <a:spcPts val="1000"/>
              </a:spcAft>
            </a:pPr>
            <a:r>
              <a:rPr lang="ar-IQ" sz="2800" b="1" dirty="0">
                <a:latin typeface="Calibri"/>
                <a:ea typeface="Calibri"/>
              </a:rPr>
              <a:t>ثانيا </a:t>
            </a:r>
            <a:r>
              <a:rPr lang="ar-IQ" sz="2800" dirty="0" smtClean="0">
                <a:effectLst/>
                <a:latin typeface="Calibri"/>
                <a:ea typeface="Calibri"/>
                <a:cs typeface="MS Gothic"/>
              </a:rPr>
              <a:t>》</a:t>
            </a:r>
            <a:r>
              <a:rPr lang="ar-IQ" sz="2800" dirty="0">
                <a:latin typeface="Calibri"/>
                <a:ea typeface="Calibri"/>
              </a:rPr>
              <a:t>طور </a:t>
            </a:r>
            <a:r>
              <a:rPr lang="ar-IQ" sz="2800" dirty="0" smtClean="0">
                <a:latin typeface="Calibri"/>
                <a:ea typeface="Calibri"/>
              </a:rPr>
              <a:t>الاستبداد.</a:t>
            </a:r>
            <a:endParaRPr lang="en-US" sz="1200" dirty="0" smtClean="0">
              <a:effectLst/>
              <a:latin typeface="Calibri"/>
              <a:ea typeface="Calibri"/>
              <a:cs typeface="Arial"/>
            </a:endParaRPr>
          </a:p>
          <a:p>
            <a:pPr algn="just" rtl="1">
              <a:lnSpc>
                <a:spcPct val="115000"/>
              </a:lnSpc>
              <a:spcAft>
                <a:spcPts val="1000"/>
              </a:spcAft>
            </a:pPr>
            <a:r>
              <a:rPr lang="ar-IQ" sz="2800" b="1" dirty="0" err="1">
                <a:latin typeface="Calibri"/>
                <a:ea typeface="Calibri"/>
              </a:rPr>
              <a:t>ثالثآ</a:t>
            </a:r>
            <a:r>
              <a:rPr lang="ar-IQ" sz="2800" b="1" dirty="0">
                <a:latin typeface="Calibri"/>
                <a:ea typeface="Calibri"/>
              </a:rPr>
              <a:t> </a:t>
            </a:r>
            <a:r>
              <a:rPr lang="ar-IQ" sz="2800" dirty="0" smtClean="0">
                <a:effectLst/>
                <a:latin typeface="Calibri"/>
                <a:ea typeface="Calibri"/>
                <a:cs typeface="MS Gothic"/>
              </a:rPr>
              <a:t>》</a:t>
            </a:r>
            <a:r>
              <a:rPr lang="ar-IQ" sz="2800" dirty="0">
                <a:latin typeface="Calibri"/>
                <a:ea typeface="Calibri"/>
              </a:rPr>
              <a:t>طور تحصيل ثمرات الملك.</a:t>
            </a:r>
            <a:endParaRPr lang="en-US" sz="1200" dirty="0" smtClean="0">
              <a:effectLst/>
              <a:latin typeface="Calibri"/>
              <a:ea typeface="Calibri"/>
              <a:cs typeface="Arial"/>
            </a:endParaRPr>
          </a:p>
          <a:p>
            <a:pPr algn="just" rtl="1">
              <a:lnSpc>
                <a:spcPct val="115000"/>
              </a:lnSpc>
              <a:spcAft>
                <a:spcPts val="1000"/>
              </a:spcAft>
            </a:pPr>
            <a:r>
              <a:rPr lang="ar-IQ" sz="2800" b="1" dirty="0" err="1">
                <a:latin typeface="Calibri"/>
                <a:ea typeface="Calibri"/>
              </a:rPr>
              <a:t>رابعآ</a:t>
            </a:r>
            <a:r>
              <a:rPr lang="ar-IQ" sz="2800" dirty="0" smtClean="0">
                <a:effectLst/>
                <a:latin typeface="Calibri"/>
                <a:ea typeface="Calibri"/>
                <a:cs typeface="MS Gothic"/>
              </a:rPr>
              <a:t>》</a:t>
            </a:r>
            <a:r>
              <a:rPr lang="ar-IQ" sz="2800" dirty="0">
                <a:latin typeface="Calibri"/>
                <a:ea typeface="Calibri"/>
              </a:rPr>
              <a:t> طور القنوع والمسالمة.</a:t>
            </a:r>
            <a:endParaRPr lang="en-US" sz="1200" dirty="0" smtClean="0">
              <a:effectLst/>
              <a:latin typeface="Calibri"/>
              <a:ea typeface="Calibri"/>
              <a:cs typeface="Arial"/>
            </a:endParaRPr>
          </a:p>
          <a:p>
            <a:pPr algn="just" rtl="1">
              <a:lnSpc>
                <a:spcPct val="115000"/>
              </a:lnSpc>
              <a:spcAft>
                <a:spcPts val="1000"/>
              </a:spcAft>
            </a:pPr>
            <a:r>
              <a:rPr lang="ar-IQ" sz="2800" b="1" dirty="0" err="1">
                <a:latin typeface="Calibri"/>
                <a:ea typeface="Calibri"/>
              </a:rPr>
              <a:t>خامسا</a:t>
            </a:r>
            <a:r>
              <a:rPr lang="ar-IQ" sz="2800" dirty="0" err="1" smtClean="0">
                <a:effectLst/>
                <a:latin typeface="Calibri"/>
                <a:ea typeface="Calibri"/>
                <a:cs typeface="MS Gothic"/>
              </a:rPr>
              <a:t>》</a:t>
            </a:r>
            <a:r>
              <a:rPr lang="ar-IQ" sz="2800" dirty="0" err="1">
                <a:latin typeface="Calibri"/>
                <a:ea typeface="Calibri"/>
              </a:rPr>
              <a:t>طور</a:t>
            </a:r>
            <a:r>
              <a:rPr lang="ar-IQ" sz="2800" dirty="0">
                <a:latin typeface="Calibri"/>
                <a:ea typeface="Calibri"/>
              </a:rPr>
              <a:t> الاسراف والتبذير.</a:t>
            </a:r>
            <a:endParaRPr lang="en-US" sz="1200" dirty="0">
              <a:effectLst/>
              <a:latin typeface="Calibri"/>
              <a:ea typeface="Calibri"/>
              <a:cs typeface="Arial"/>
            </a:endParaRPr>
          </a:p>
        </p:txBody>
      </p:sp>
    </p:spTree>
    <p:extLst>
      <p:ext uri="{BB962C8B-B14F-4D97-AF65-F5344CB8AC3E}">
        <p14:creationId xmlns:p14="http://schemas.microsoft.com/office/powerpoint/2010/main" val="2671129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09600" y="789709"/>
            <a:ext cx="8001000" cy="3618426"/>
          </a:xfrm>
          <a:prstGeom prst="rect">
            <a:avLst/>
          </a:prstGeom>
        </p:spPr>
        <p:txBody>
          <a:bodyPr wrap="square">
            <a:spAutoFit/>
          </a:bodyPr>
          <a:lstStyle/>
          <a:p>
            <a:pPr algn="just" rtl="1">
              <a:lnSpc>
                <a:spcPct val="115000"/>
              </a:lnSpc>
              <a:spcAft>
                <a:spcPts val="1000"/>
              </a:spcAft>
            </a:pPr>
            <a:r>
              <a:rPr lang="ar-IQ" sz="3200" b="1" dirty="0">
                <a:latin typeface="Calibri"/>
                <a:ea typeface="Calibri"/>
              </a:rPr>
              <a:t>س/ عدم استقرار الدولة عند رأي أبن خلدون ؟</a:t>
            </a:r>
            <a:endParaRPr lang="en-US" sz="1400" dirty="0" smtClean="0">
              <a:effectLst/>
              <a:latin typeface="Calibri"/>
              <a:ea typeface="Calibri"/>
              <a:cs typeface="Arial"/>
            </a:endParaRPr>
          </a:p>
          <a:p>
            <a:pPr algn="just" rtl="1">
              <a:lnSpc>
                <a:spcPct val="115000"/>
              </a:lnSpc>
              <a:spcAft>
                <a:spcPts val="1000"/>
              </a:spcAft>
            </a:pPr>
            <a:r>
              <a:rPr lang="ar-IQ" sz="3200" b="1" dirty="0">
                <a:latin typeface="Calibri"/>
                <a:ea typeface="Calibri"/>
              </a:rPr>
              <a:t>جواب</a:t>
            </a:r>
            <a:r>
              <a:rPr lang="ar-IQ" sz="3200" dirty="0">
                <a:latin typeface="Calibri"/>
                <a:ea typeface="Calibri"/>
              </a:rPr>
              <a:t> :- ينطلق أبن خلدون في تفسير ظاهرة عدم استقرار الدولة من فكرة عدم ثبوت ظواهر </a:t>
            </a:r>
            <a:r>
              <a:rPr lang="ar-IQ" sz="3200" dirty="0" smtClean="0">
                <a:latin typeface="Calibri"/>
                <a:ea typeface="Calibri"/>
              </a:rPr>
              <a:t>الاجتماع الإنساني </a:t>
            </a:r>
            <a:r>
              <a:rPr lang="ar-IQ" sz="3200" dirty="0">
                <a:latin typeface="Calibri"/>
                <a:ea typeface="Calibri"/>
              </a:rPr>
              <a:t>في معتقده كما يكون ذلك في الاشخاص والأوقات فأن ذلك يقع في الآفاق </a:t>
            </a:r>
            <a:r>
              <a:rPr lang="ar-IQ" sz="3200" dirty="0" smtClean="0">
                <a:latin typeface="Calibri"/>
                <a:ea typeface="Calibri"/>
              </a:rPr>
              <a:t>والافكار </a:t>
            </a:r>
            <a:r>
              <a:rPr lang="ar-IQ" sz="3200" dirty="0">
                <a:latin typeface="Calibri"/>
                <a:ea typeface="Calibri"/>
              </a:rPr>
              <a:t>والازمنة والدول وذلك فأن الدولة تبقى مؤسسة تتعرض للتبديل والتغير.</a:t>
            </a:r>
            <a:endParaRPr lang="en-US" sz="1400" dirty="0">
              <a:effectLst/>
              <a:latin typeface="Calibri"/>
              <a:ea typeface="Calibri"/>
              <a:cs typeface="Arial"/>
            </a:endParaRPr>
          </a:p>
        </p:txBody>
      </p:sp>
    </p:spTree>
    <p:extLst>
      <p:ext uri="{BB962C8B-B14F-4D97-AF65-F5344CB8AC3E}">
        <p14:creationId xmlns:p14="http://schemas.microsoft.com/office/powerpoint/2010/main" val="2890168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 y="304800"/>
            <a:ext cx="8534400" cy="5573834"/>
          </a:xfrm>
          <a:prstGeom prst="rect">
            <a:avLst/>
          </a:prstGeom>
        </p:spPr>
        <p:txBody>
          <a:bodyPr wrap="square">
            <a:spAutoFit/>
          </a:bodyPr>
          <a:lstStyle/>
          <a:p>
            <a:pPr algn="ctr" rtl="1">
              <a:lnSpc>
                <a:spcPct val="115000"/>
              </a:lnSpc>
              <a:spcAft>
                <a:spcPts val="1000"/>
              </a:spcAft>
            </a:pPr>
            <a:r>
              <a:rPr lang="ar-IQ" sz="2400" dirty="0">
                <a:latin typeface="Calibri"/>
                <a:ea typeface="Calibri"/>
              </a:rPr>
              <a:t> </a:t>
            </a:r>
            <a:r>
              <a:rPr lang="ar-IQ" sz="4800" b="1" dirty="0">
                <a:latin typeface="Calibri"/>
                <a:ea typeface="Calibri"/>
              </a:rPr>
              <a:t>أبن الازرق</a:t>
            </a:r>
            <a:endParaRPr lang="en-US" sz="1100" dirty="0" smtClean="0">
              <a:effectLst/>
              <a:latin typeface="Calibri"/>
              <a:ea typeface="Calibri"/>
              <a:cs typeface="Arial"/>
            </a:endParaRPr>
          </a:p>
          <a:p>
            <a:pPr algn="just" rtl="1">
              <a:lnSpc>
                <a:spcPct val="115000"/>
              </a:lnSpc>
              <a:spcAft>
                <a:spcPts val="1000"/>
              </a:spcAft>
            </a:pPr>
            <a:r>
              <a:rPr lang="ar-IQ" sz="2400" dirty="0">
                <a:latin typeface="Calibri"/>
                <a:ea typeface="Calibri"/>
              </a:rPr>
              <a:t>هو محمد بن علي بن محمد </a:t>
            </a:r>
            <a:r>
              <a:rPr lang="ar-IQ" sz="2400" dirty="0" smtClean="0">
                <a:latin typeface="Calibri"/>
                <a:ea typeface="Calibri"/>
              </a:rPr>
              <a:t>الأصبحي </a:t>
            </a:r>
            <a:r>
              <a:rPr lang="ar-IQ" sz="2400" dirty="0">
                <a:latin typeface="Calibri"/>
                <a:ea typeface="Calibri"/>
              </a:rPr>
              <a:t>الغرناطي المعروف بأبن الازرق ولد في 832 هـ في الأندلس من أسرة عربية أندلسية قديمة وتوفي في 17 ذو الحجة سنة 896 هـ.</a:t>
            </a:r>
            <a:endParaRPr lang="en-US" sz="1100" dirty="0" smtClean="0">
              <a:effectLst/>
              <a:latin typeface="Calibri"/>
              <a:ea typeface="Calibri"/>
              <a:cs typeface="Arial"/>
            </a:endParaRPr>
          </a:p>
          <a:p>
            <a:pPr algn="just" rtl="1">
              <a:lnSpc>
                <a:spcPct val="115000"/>
              </a:lnSpc>
              <a:spcAft>
                <a:spcPts val="1000"/>
              </a:spcAft>
            </a:pPr>
            <a:r>
              <a:rPr lang="ar-IQ" sz="2400" b="1" dirty="0">
                <a:latin typeface="Calibri"/>
                <a:ea typeface="Calibri"/>
              </a:rPr>
              <a:t>س/ يبين أبن الازرق أن الملك </a:t>
            </a:r>
            <a:r>
              <a:rPr lang="ar-IQ" sz="2400" b="1" dirty="0" smtClean="0">
                <a:latin typeface="Calibri"/>
                <a:ea typeface="Calibri"/>
              </a:rPr>
              <a:t>لا يحصل </a:t>
            </a:r>
            <a:r>
              <a:rPr lang="ar-IQ" sz="2400" b="1" dirty="0">
                <a:latin typeface="Calibri"/>
                <a:ea typeface="Calibri"/>
              </a:rPr>
              <a:t>الأ بالعصبية والشوكة التي قد يعبر عنها بالجند ؟</a:t>
            </a:r>
            <a:endParaRPr lang="en-US" sz="1100" dirty="0" smtClean="0">
              <a:effectLst/>
              <a:latin typeface="Calibri"/>
              <a:ea typeface="Calibri"/>
              <a:cs typeface="Arial"/>
            </a:endParaRPr>
          </a:p>
          <a:p>
            <a:pPr algn="just" rtl="1">
              <a:lnSpc>
                <a:spcPct val="115000"/>
              </a:lnSpc>
              <a:spcAft>
                <a:spcPts val="1000"/>
              </a:spcAft>
            </a:pPr>
            <a:r>
              <a:rPr lang="ar-IQ" sz="2400" dirty="0">
                <a:latin typeface="Calibri"/>
                <a:ea typeface="Calibri"/>
              </a:rPr>
              <a:t>ج:- وذلك لان حصول الملك متوقف على التغلب عليه والتغلب متوقف على العصبية ويؤكد أبن الازرق على الترابط بين العصبية والملك حين يوضح أن الغاية التي تجرى اليها العصبية هيه الملك وذلك أن صاحب العصبية اذا بلغ رتبت الرئاسة البدوية التي يصبح بها متبوعاً </a:t>
            </a:r>
            <a:r>
              <a:rPr lang="ar-IQ" sz="2400" dirty="0" smtClean="0">
                <a:latin typeface="Calibri"/>
                <a:ea typeface="Calibri"/>
              </a:rPr>
              <a:t>ولا يمكنه </a:t>
            </a:r>
            <a:r>
              <a:rPr lang="ar-IQ" sz="2400" dirty="0">
                <a:latin typeface="Calibri"/>
                <a:ea typeface="Calibri"/>
              </a:rPr>
              <a:t>القهر  والتغلب اذا كان للعصبية هذه العلاقة الوثيقة مع الملك في قيامه فأن استقرار الدولة </a:t>
            </a:r>
            <a:r>
              <a:rPr lang="ar-IQ" sz="2400" dirty="0" smtClean="0">
                <a:latin typeface="Calibri"/>
                <a:ea typeface="Calibri"/>
              </a:rPr>
              <a:t>واستحكامها </a:t>
            </a:r>
            <a:r>
              <a:rPr lang="ar-IQ" sz="2400" dirty="0">
                <a:latin typeface="Calibri"/>
                <a:ea typeface="Calibri"/>
              </a:rPr>
              <a:t>قد يفضي الى عدم احتياجها لعصبية كبيرة </a:t>
            </a:r>
            <a:r>
              <a:rPr lang="ar-IQ" sz="2400" dirty="0" smtClean="0">
                <a:latin typeface="Calibri"/>
                <a:ea typeface="Calibri"/>
              </a:rPr>
              <a:t>واستظهارها </a:t>
            </a:r>
            <a:r>
              <a:rPr lang="ar-IQ" sz="2400" dirty="0">
                <a:latin typeface="Calibri"/>
                <a:ea typeface="Calibri"/>
              </a:rPr>
              <a:t>بدلاً من ذلك.</a:t>
            </a:r>
            <a:endParaRPr lang="en-US" sz="2400" dirty="0"/>
          </a:p>
        </p:txBody>
      </p:sp>
    </p:spTree>
    <p:extLst>
      <p:ext uri="{BB962C8B-B14F-4D97-AF65-F5344CB8AC3E}">
        <p14:creationId xmlns:p14="http://schemas.microsoft.com/office/powerpoint/2010/main" val="4049952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81000" y="457200"/>
            <a:ext cx="8229600" cy="5020862"/>
          </a:xfrm>
          <a:prstGeom prst="rect">
            <a:avLst/>
          </a:prstGeom>
        </p:spPr>
        <p:txBody>
          <a:bodyPr wrap="square">
            <a:spAutoFit/>
          </a:bodyPr>
          <a:lstStyle/>
          <a:p>
            <a:pPr algn="just" rtl="1">
              <a:lnSpc>
                <a:spcPct val="115000"/>
              </a:lnSpc>
              <a:spcAft>
                <a:spcPts val="1000"/>
              </a:spcAft>
            </a:pPr>
            <a:r>
              <a:rPr lang="ar-IQ" sz="2400" b="1" dirty="0">
                <a:latin typeface="Calibri"/>
                <a:ea typeface="Calibri"/>
              </a:rPr>
              <a:t>س/ يبين أبن الازرق ضرورة السلطان الوازع او القوي او القاهر ؟</a:t>
            </a:r>
            <a:endParaRPr lang="en-US" sz="1100" dirty="0" smtClean="0">
              <a:effectLst/>
              <a:latin typeface="Calibri"/>
              <a:ea typeface="Calibri"/>
              <a:cs typeface="Arial"/>
            </a:endParaRPr>
          </a:p>
          <a:p>
            <a:pPr algn="just" rtl="1">
              <a:lnSpc>
                <a:spcPct val="115000"/>
              </a:lnSpc>
              <a:spcAft>
                <a:spcPts val="1000"/>
              </a:spcAft>
            </a:pPr>
            <a:r>
              <a:rPr lang="ar-IQ" sz="2400" dirty="0">
                <a:latin typeface="Calibri"/>
                <a:ea typeface="Calibri"/>
              </a:rPr>
              <a:t>ج:- يعتقد أبن الازرق ان اجتماع النوع الانساني يؤدي الى قيام المعاملات واقتضاء </a:t>
            </a:r>
            <a:r>
              <a:rPr lang="ar-IQ" sz="2400" dirty="0" smtClean="0">
                <a:latin typeface="Calibri"/>
                <a:ea typeface="Calibri"/>
              </a:rPr>
              <a:t>وتأييد </a:t>
            </a:r>
            <a:r>
              <a:rPr lang="ar-IQ" sz="2400" dirty="0">
                <a:latin typeface="Calibri"/>
                <a:ea typeface="Calibri"/>
              </a:rPr>
              <a:t>الضرورات والحاجات المعاشية وذلك يولد بدوره المنازعات لما في طبيعة الانسان من نزعه الى الظلم او العدوان  وذلك يؤذن </a:t>
            </a:r>
            <a:r>
              <a:rPr lang="ar-IQ" sz="2400" dirty="0" smtClean="0">
                <a:latin typeface="Calibri"/>
                <a:ea typeface="Calibri"/>
              </a:rPr>
              <a:t>بانقطاع </a:t>
            </a:r>
            <a:r>
              <a:rPr lang="ar-IQ" sz="2400" dirty="0">
                <a:latin typeface="Calibri"/>
                <a:ea typeface="Calibri"/>
              </a:rPr>
              <a:t>النوع </a:t>
            </a:r>
            <a:r>
              <a:rPr lang="ar-IQ" sz="2400" dirty="0" smtClean="0">
                <a:latin typeface="Calibri"/>
                <a:ea typeface="Calibri"/>
              </a:rPr>
              <a:t>الإنساني </a:t>
            </a:r>
            <a:r>
              <a:rPr lang="ar-IQ" sz="2400" dirty="0">
                <a:latin typeface="Calibri"/>
                <a:ea typeface="Calibri"/>
              </a:rPr>
              <a:t>وانخرام شمل اجتماعه ويرفض أبن الازرق الاعتقاد </a:t>
            </a:r>
            <a:r>
              <a:rPr lang="ar-IQ" sz="2400" dirty="0" smtClean="0">
                <a:latin typeface="Calibri"/>
                <a:ea typeface="Calibri"/>
              </a:rPr>
              <a:t>بإمكانية </a:t>
            </a:r>
            <a:r>
              <a:rPr lang="ar-IQ" sz="2400" dirty="0">
                <a:latin typeface="Calibri"/>
                <a:ea typeface="Calibri"/>
              </a:rPr>
              <a:t>الاستغناء عن السلطان مبيناً توهم الاستغناء عن السلطان باطل أما في </a:t>
            </a:r>
            <a:r>
              <a:rPr lang="ar-IQ" sz="2400" b="1" dirty="0">
                <a:latin typeface="Calibri"/>
                <a:ea typeface="Calibri"/>
              </a:rPr>
              <a:t>(الدين)</a:t>
            </a:r>
            <a:r>
              <a:rPr lang="ar-IQ" sz="2400" dirty="0">
                <a:latin typeface="Calibri"/>
                <a:ea typeface="Calibri"/>
              </a:rPr>
              <a:t> فلا تنفع حمل الناس على ما عرفوا  منه طوعاً او كرهاً دون نصبه أن الله ليزع بالسلطان مالا يزع بالقرآن وأما في </a:t>
            </a:r>
            <a:r>
              <a:rPr lang="ar-IQ" sz="2400" b="1" dirty="0">
                <a:latin typeface="Calibri"/>
                <a:ea typeface="Calibri"/>
              </a:rPr>
              <a:t>(الدنيا)</a:t>
            </a:r>
            <a:r>
              <a:rPr lang="ar-IQ" sz="2400" dirty="0">
                <a:latin typeface="Calibri"/>
                <a:ea typeface="Calibri"/>
              </a:rPr>
              <a:t> فلان حامل الطبع والدين </a:t>
            </a:r>
            <a:r>
              <a:rPr lang="ar-IQ" sz="2400" dirty="0" smtClean="0">
                <a:latin typeface="Calibri"/>
                <a:ea typeface="Calibri"/>
              </a:rPr>
              <a:t>لا يكفي </a:t>
            </a:r>
            <a:r>
              <a:rPr lang="ar-IQ" sz="2400" dirty="0">
                <a:latin typeface="Calibri"/>
                <a:ea typeface="Calibri"/>
              </a:rPr>
              <a:t>في اقامة مصالحها على الوجه الافضل غالباً </a:t>
            </a:r>
            <a:endParaRPr lang="en-US" sz="1100" dirty="0" smtClean="0">
              <a:effectLst/>
              <a:latin typeface="Calibri"/>
              <a:ea typeface="Calibri"/>
              <a:cs typeface="Arial"/>
            </a:endParaRPr>
          </a:p>
          <a:p>
            <a:pPr algn="just" rtl="1">
              <a:lnSpc>
                <a:spcPct val="115000"/>
              </a:lnSpc>
              <a:spcAft>
                <a:spcPts val="1000"/>
              </a:spcAft>
            </a:pPr>
            <a:r>
              <a:rPr lang="ar-IQ" sz="2400" dirty="0">
                <a:latin typeface="Calibri"/>
                <a:ea typeface="Calibri"/>
              </a:rPr>
              <a:t>ويؤكد أبن الازرق على فكرة الوجوب الشرعي في نصب السلطان وهو يقصد بذلك وجود نصب الخليفة او الامام.</a:t>
            </a:r>
            <a:endParaRPr lang="en-US" sz="1100" dirty="0">
              <a:effectLst/>
              <a:latin typeface="Calibri"/>
              <a:ea typeface="Calibri"/>
              <a:cs typeface="Arial"/>
            </a:endParaRPr>
          </a:p>
        </p:txBody>
      </p:sp>
    </p:spTree>
    <p:extLst>
      <p:ext uri="{BB962C8B-B14F-4D97-AF65-F5344CB8AC3E}">
        <p14:creationId xmlns:p14="http://schemas.microsoft.com/office/powerpoint/2010/main" val="2664367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 y="228600"/>
            <a:ext cx="8686800" cy="5533823"/>
          </a:xfrm>
          <a:prstGeom prst="rect">
            <a:avLst/>
          </a:prstGeom>
        </p:spPr>
        <p:txBody>
          <a:bodyPr wrap="square">
            <a:spAutoFit/>
          </a:bodyPr>
          <a:lstStyle/>
          <a:p>
            <a:pPr algn="r" rtl="1">
              <a:lnSpc>
                <a:spcPct val="115000"/>
              </a:lnSpc>
              <a:spcAft>
                <a:spcPts val="1000"/>
              </a:spcAft>
            </a:pPr>
            <a:r>
              <a:rPr lang="ar-IQ" sz="2400" b="1" dirty="0">
                <a:latin typeface="Calibri"/>
                <a:ea typeface="Calibri"/>
              </a:rPr>
              <a:t>س/يميز أبن الازرق بين </a:t>
            </a:r>
            <a:r>
              <a:rPr lang="ar-IQ" sz="2400" b="1" dirty="0" smtClean="0">
                <a:latin typeface="Calibri"/>
                <a:ea typeface="Calibri"/>
              </a:rPr>
              <a:t>الخلافة </a:t>
            </a:r>
            <a:r>
              <a:rPr lang="ar-IQ" sz="2400" b="1" dirty="0">
                <a:latin typeface="Calibri"/>
                <a:ea typeface="Calibri"/>
              </a:rPr>
              <a:t>وأنواع اخرى من الملك ؟</a:t>
            </a:r>
            <a:endParaRPr lang="en-US" sz="1100" dirty="0" smtClean="0">
              <a:effectLst/>
              <a:latin typeface="Calibri"/>
              <a:ea typeface="Calibri"/>
              <a:cs typeface="Arial"/>
            </a:endParaRPr>
          </a:p>
          <a:p>
            <a:pPr algn="r" rtl="1">
              <a:lnSpc>
                <a:spcPct val="115000"/>
              </a:lnSpc>
              <a:spcAft>
                <a:spcPts val="1000"/>
              </a:spcAft>
            </a:pPr>
            <a:r>
              <a:rPr lang="ar-IQ" sz="2400" dirty="0">
                <a:latin typeface="Calibri"/>
                <a:ea typeface="Calibri"/>
              </a:rPr>
              <a:t>ج: ميز أبن الازرق بين الخلافة وأنواع اخرى من الملك وهي </a:t>
            </a:r>
            <a:endParaRPr lang="en-US" sz="1100" dirty="0" smtClean="0">
              <a:effectLst/>
              <a:latin typeface="Calibri"/>
              <a:ea typeface="Calibri"/>
              <a:cs typeface="Arial"/>
            </a:endParaRPr>
          </a:p>
          <a:p>
            <a:pPr algn="r" rtl="1">
              <a:lnSpc>
                <a:spcPct val="115000"/>
              </a:lnSpc>
              <a:spcAft>
                <a:spcPts val="1000"/>
              </a:spcAft>
            </a:pPr>
            <a:r>
              <a:rPr lang="ar-IQ" sz="2400" b="1" dirty="0">
                <a:latin typeface="Calibri"/>
                <a:ea typeface="Calibri"/>
              </a:rPr>
              <a:t>اولاً </a:t>
            </a:r>
            <a:r>
              <a:rPr lang="ar-IQ" sz="2400" b="1" dirty="0" smtClean="0">
                <a:effectLst/>
                <a:latin typeface="Calibri"/>
                <a:ea typeface="Calibri"/>
                <a:cs typeface="MS Gothic"/>
              </a:rPr>
              <a:t>》</a:t>
            </a:r>
            <a:r>
              <a:rPr lang="ar-IQ" sz="2400" b="1" dirty="0">
                <a:latin typeface="Calibri"/>
                <a:ea typeface="Calibri"/>
              </a:rPr>
              <a:t>الملك الطبيعي .</a:t>
            </a:r>
            <a:endParaRPr lang="en-US" sz="1100" dirty="0" smtClean="0">
              <a:effectLst/>
              <a:latin typeface="Calibri"/>
              <a:ea typeface="Calibri"/>
              <a:cs typeface="Arial"/>
            </a:endParaRPr>
          </a:p>
          <a:p>
            <a:pPr algn="r" rtl="1">
              <a:lnSpc>
                <a:spcPct val="115000"/>
              </a:lnSpc>
              <a:spcAft>
                <a:spcPts val="1000"/>
              </a:spcAft>
            </a:pPr>
            <a:r>
              <a:rPr lang="ar-IQ" sz="2400" b="1" dirty="0">
                <a:latin typeface="Calibri"/>
                <a:ea typeface="Calibri"/>
              </a:rPr>
              <a:t>ثانياً</a:t>
            </a:r>
            <a:r>
              <a:rPr lang="ar-IQ" sz="2400" b="1" dirty="0" smtClean="0">
                <a:effectLst/>
                <a:latin typeface="Calibri"/>
                <a:ea typeface="Calibri"/>
                <a:cs typeface="MS Gothic"/>
              </a:rPr>
              <a:t>》 </a:t>
            </a:r>
            <a:r>
              <a:rPr lang="ar-IQ" sz="2400" b="1" dirty="0" smtClean="0">
                <a:latin typeface="Calibri"/>
                <a:ea typeface="Calibri"/>
              </a:rPr>
              <a:t>الملك </a:t>
            </a:r>
            <a:r>
              <a:rPr lang="ar-IQ" sz="2400" b="1" dirty="0">
                <a:latin typeface="Calibri"/>
                <a:ea typeface="Calibri"/>
              </a:rPr>
              <a:t>السياسي .</a:t>
            </a:r>
            <a:endParaRPr lang="en-US" sz="1100" dirty="0" smtClean="0">
              <a:effectLst/>
              <a:latin typeface="Calibri"/>
              <a:ea typeface="Calibri"/>
              <a:cs typeface="Arial"/>
            </a:endParaRPr>
          </a:p>
          <a:p>
            <a:pPr algn="r" rtl="1">
              <a:lnSpc>
                <a:spcPct val="115000"/>
              </a:lnSpc>
              <a:spcAft>
                <a:spcPts val="1000"/>
              </a:spcAft>
            </a:pPr>
            <a:r>
              <a:rPr lang="ar-IQ" sz="2400" dirty="0" smtClean="0">
                <a:latin typeface="Calibri"/>
                <a:ea typeface="Calibri"/>
              </a:rPr>
              <a:t>فالخلافة </a:t>
            </a:r>
            <a:r>
              <a:rPr lang="ar-IQ" sz="2400" dirty="0">
                <a:latin typeface="Calibri"/>
                <a:ea typeface="Calibri"/>
              </a:rPr>
              <a:t>يقصد بها حمل الناس على مقتضى نهيج الدين ، في الدنيا والاخرة . وبذلك ينصب الخليفة كنائب عن صاحب المشروع. </a:t>
            </a:r>
            <a:endParaRPr lang="en-US" sz="1100" dirty="0" smtClean="0">
              <a:effectLst/>
              <a:latin typeface="Calibri"/>
              <a:ea typeface="Calibri"/>
              <a:cs typeface="Arial"/>
            </a:endParaRPr>
          </a:p>
          <a:p>
            <a:pPr algn="r" rtl="1">
              <a:lnSpc>
                <a:spcPct val="115000"/>
              </a:lnSpc>
              <a:spcAft>
                <a:spcPts val="1000"/>
              </a:spcAft>
            </a:pPr>
            <a:r>
              <a:rPr lang="ar-IQ" sz="2400" b="1" dirty="0">
                <a:latin typeface="Calibri"/>
                <a:ea typeface="Calibri"/>
              </a:rPr>
              <a:t>ا-الملك الطبيعي </a:t>
            </a:r>
            <a:r>
              <a:rPr lang="ar-IQ" sz="2400" dirty="0">
                <a:latin typeface="Calibri"/>
                <a:ea typeface="Calibri"/>
              </a:rPr>
              <a:t>:- هو حمل الكافة على مقتضى الغرض وشهوة وبذلك بسبب جور الملك وعدوانه وان هذا النوع من الحكم يفضي الى الهلاك العاجل .</a:t>
            </a:r>
            <a:endParaRPr lang="en-US" sz="1100" dirty="0" smtClean="0">
              <a:effectLst/>
              <a:latin typeface="Calibri"/>
              <a:ea typeface="Calibri"/>
              <a:cs typeface="Arial"/>
            </a:endParaRPr>
          </a:p>
          <a:p>
            <a:pPr algn="just" rtl="1">
              <a:lnSpc>
                <a:spcPct val="115000"/>
              </a:lnSpc>
              <a:spcAft>
                <a:spcPts val="1000"/>
              </a:spcAft>
            </a:pPr>
            <a:r>
              <a:rPr lang="ar-IQ" sz="2400" b="1" dirty="0">
                <a:latin typeface="Calibri"/>
                <a:ea typeface="Calibri"/>
              </a:rPr>
              <a:t>2-الملك السياسي</a:t>
            </a:r>
            <a:r>
              <a:rPr lang="ar-IQ" sz="2400" dirty="0">
                <a:latin typeface="Calibri"/>
                <a:ea typeface="Calibri"/>
              </a:rPr>
              <a:t> :- هو يقصد به هو حمل الناس على منهج النظر العقلي في جلب مصالح الدنيا وترك مفاسدها وذالك </a:t>
            </a:r>
            <a:r>
              <a:rPr lang="ar-IQ" sz="2400" dirty="0" smtClean="0">
                <a:latin typeface="Calibri"/>
                <a:ea typeface="Calibri"/>
              </a:rPr>
              <a:t>لإهماله العناية </a:t>
            </a:r>
            <a:r>
              <a:rPr lang="ar-IQ" sz="2400" dirty="0">
                <a:latin typeface="Calibri"/>
                <a:ea typeface="Calibri"/>
              </a:rPr>
              <a:t>بالدين </a:t>
            </a:r>
            <a:r>
              <a:rPr lang="ar-IQ" sz="2400" dirty="0" err="1">
                <a:latin typeface="Calibri"/>
                <a:ea typeface="Calibri"/>
              </a:rPr>
              <a:t>واستضائته</a:t>
            </a:r>
            <a:r>
              <a:rPr lang="ar-IQ" sz="2400" dirty="0">
                <a:latin typeface="Calibri"/>
                <a:ea typeface="Calibri"/>
              </a:rPr>
              <a:t> في عملية الحكم بغير نور الله .</a:t>
            </a:r>
            <a:endParaRPr lang="en-US" sz="1100" dirty="0">
              <a:effectLst/>
              <a:latin typeface="Calibri"/>
              <a:ea typeface="Calibri"/>
              <a:cs typeface="Arial"/>
            </a:endParaRPr>
          </a:p>
        </p:txBody>
      </p:sp>
    </p:spTree>
    <p:extLst>
      <p:ext uri="{BB962C8B-B14F-4D97-AF65-F5344CB8AC3E}">
        <p14:creationId xmlns:p14="http://schemas.microsoft.com/office/powerpoint/2010/main" val="2316918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غماء">
  <a:themeElements>
    <a:clrScheme name="غماء">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ألوان متوسطة">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غماء">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48</TotalTime>
  <Words>763</Words>
  <Application>Microsoft Office PowerPoint</Application>
  <PresentationFormat>عرض على الشاشة (3:4)‏</PresentationFormat>
  <Paragraphs>35</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غماء</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2O11</dc:creator>
  <cp:lastModifiedBy>DR.Ahmed Saker 2O11</cp:lastModifiedBy>
  <cp:revision>10</cp:revision>
  <dcterms:created xsi:type="dcterms:W3CDTF">2018-12-25T18:35:13Z</dcterms:created>
  <dcterms:modified xsi:type="dcterms:W3CDTF">2018-12-25T19:27:25Z</dcterms:modified>
</cp:coreProperties>
</file>