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21B3B-4A6F-466F-8E2A-6BFAEFD6025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73119-012F-4140-A333-E656A00737C1}" type="slidenum">
              <a:rPr lang="en-US" smtClean="0"/>
              <a:t>‹#›</a:t>
            </a:fld>
            <a:endParaRPr lang="en-US"/>
          </a:p>
        </p:txBody>
      </p:sp>
    </p:spTree>
    <p:extLst>
      <p:ext uri="{BB962C8B-B14F-4D97-AF65-F5344CB8AC3E}">
        <p14:creationId xmlns:p14="http://schemas.microsoft.com/office/powerpoint/2010/main" val="192510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21B3B-4A6F-466F-8E2A-6BFAEFD6025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73119-012F-4140-A333-E656A00737C1}" type="slidenum">
              <a:rPr lang="en-US" smtClean="0"/>
              <a:t>‹#›</a:t>
            </a:fld>
            <a:endParaRPr lang="en-US"/>
          </a:p>
        </p:txBody>
      </p:sp>
    </p:spTree>
    <p:extLst>
      <p:ext uri="{BB962C8B-B14F-4D97-AF65-F5344CB8AC3E}">
        <p14:creationId xmlns:p14="http://schemas.microsoft.com/office/powerpoint/2010/main" val="3525120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21B3B-4A6F-466F-8E2A-6BFAEFD6025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73119-012F-4140-A333-E656A00737C1}" type="slidenum">
              <a:rPr lang="en-US" smtClean="0"/>
              <a:t>‹#›</a:t>
            </a:fld>
            <a:endParaRPr lang="en-US"/>
          </a:p>
        </p:txBody>
      </p:sp>
    </p:spTree>
    <p:extLst>
      <p:ext uri="{BB962C8B-B14F-4D97-AF65-F5344CB8AC3E}">
        <p14:creationId xmlns:p14="http://schemas.microsoft.com/office/powerpoint/2010/main" val="380062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21B3B-4A6F-466F-8E2A-6BFAEFD6025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73119-012F-4140-A333-E656A00737C1}" type="slidenum">
              <a:rPr lang="en-US" smtClean="0"/>
              <a:t>‹#›</a:t>
            </a:fld>
            <a:endParaRPr lang="en-US"/>
          </a:p>
        </p:txBody>
      </p:sp>
    </p:spTree>
    <p:extLst>
      <p:ext uri="{BB962C8B-B14F-4D97-AF65-F5344CB8AC3E}">
        <p14:creationId xmlns:p14="http://schemas.microsoft.com/office/powerpoint/2010/main" val="1619565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21B3B-4A6F-466F-8E2A-6BFAEFD60258}" type="datetimeFigureOut">
              <a:rPr lang="en-US" smtClean="0"/>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73119-012F-4140-A333-E656A00737C1}" type="slidenum">
              <a:rPr lang="en-US" smtClean="0"/>
              <a:t>‹#›</a:t>
            </a:fld>
            <a:endParaRPr lang="en-US"/>
          </a:p>
        </p:txBody>
      </p:sp>
    </p:spTree>
    <p:extLst>
      <p:ext uri="{BB962C8B-B14F-4D97-AF65-F5344CB8AC3E}">
        <p14:creationId xmlns:p14="http://schemas.microsoft.com/office/powerpoint/2010/main" val="357513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21B3B-4A6F-466F-8E2A-6BFAEFD60258}"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73119-012F-4140-A333-E656A00737C1}" type="slidenum">
              <a:rPr lang="en-US" smtClean="0"/>
              <a:t>‹#›</a:t>
            </a:fld>
            <a:endParaRPr lang="en-US"/>
          </a:p>
        </p:txBody>
      </p:sp>
    </p:spTree>
    <p:extLst>
      <p:ext uri="{BB962C8B-B14F-4D97-AF65-F5344CB8AC3E}">
        <p14:creationId xmlns:p14="http://schemas.microsoft.com/office/powerpoint/2010/main" val="409585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21B3B-4A6F-466F-8E2A-6BFAEFD60258}" type="datetimeFigureOut">
              <a:rPr lang="en-US" smtClean="0"/>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D73119-012F-4140-A333-E656A00737C1}" type="slidenum">
              <a:rPr lang="en-US" smtClean="0"/>
              <a:t>‹#›</a:t>
            </a:fld>
            <a:endParaRPr lang="en-US"/>
          </a:p>
        </p:txBody>
      </p:sp>
    </p:spTree>
    <p:extLst>
      <p:ext uri="{BB962C8B-B14F-4D97-AF65-F5344CB8AC3E}">
        <p14:creationId xmlns:p14="http://schemas.microsoft.com/office/powerpoint/2010/main" val="1352984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21B3B-4A6F-466F-8E2A-6BFAEFD60258}" type="datetimeFigureOut">
              <a:rPr lang="en-US" smtClean="0"/>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D73119-012F-4140-A333-E656A00737C1}" type="slidenum">
              <a:rPr lang="en-US" smtClean="0"/>
              <a:t>‹#›</a:t>
            </a:fld>
            <a:endParaRPr lang="en-US"/>
          </a:p>
        </p:txBody>
      </p:sp>
    </p:spTree>
    <p:extLst>
      <p:ext uri="{BB962C8B-B14F-4D97-AF65-F5344CB8AC3E}">
        <p14:creationId xmlns:p14="http://schemas.microsoft.com/office/powerpoint/2010/main" val="44161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21B3B-4A6F-466F-8E2A-6BFAEFD60258}" type="datetimeFigureOut">
              <a:rPr lang="en-US" smtClean="0"/>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D73119-012F-4140-A333-E656A00737C1}" type="slidenum">
              <a:rPr lang="en-US" smtClean="0"/>
              <a:t>‹#›</a:t>
            </a:fld>
            <a:endParaRPr lang="en-US"/>
          </a:p>
        </p:txBody>
      </p:sp>
    </p:spTree>
    <p:extLst>
      <p:ext uri="{BB962C8B-B14F-4D97-AF65-F5344CB8AC3E}">
        <p14:creationId xmlns:p14="http://schemas.microsoft.com/office/powerpoint/2010/main" val="2109492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21B3B-4A6F-466F-8E2A-6BFAEFD60258}"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73119-012F-4140-A333-E656A00737C1}" type="slidenum">
              <a:rPr lang="en-US" smtClean="0"/>
              <a:t>‹#›</a:t>
            </a:fld>
            <a:endParaRPr lang="en-US"/>
          </a:p>
        </p:txBody>
      </p:sp>
    </p:spTree>
    <p:extLst>
      <p:ext uri="{BB962C8B-B14F-4D97-AF65-F5344CB8AC3E}">
        <p14:creationId xmlns:p14="http://schemas.microsoft.com/office/powerpoint/2010/main" val="49189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21B3B-4A6F-466F-8E2A-6BFAEFD60258}" type="datetimeFigureOut">
              <a:rPr lang="en-US" smtClean="0"/>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73119-012F-4140-A333-E656A00737C1}" type="slidenum">
              <a:rPr lang="en-US" smtClean="0"/>
              <a:t>‹#›</a:t>
            </a:fld>
            <a:endParaRPr lang="en-US"/>
          </a:p>
        </p:txBody>
      </p:sp>
    </p:spTree>
    <p:extLst>
      <p:ext uri="{BB962C8B-B14F-4D97-AF65-F5344CB8AC3E}">
        <p14:creationId xmlns:p14="http://schemas.microsoft.com/office/powerpoint/2010/main" val="3360057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21B3B-4A6F-466F-8E2A-6BFAEFD60258}" type="datetimeFigureOut">
              <a:rPr lang="en-US" smtClean="0"/>
              <a:t>3/22/2020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73119-012F-4140-A333-E656A00737C1}" type="slidenum">
              <a:rPr lang="en-US" smtClean="0"/>
              <a:t>‹#›</a:t>
            </a:fld>
            <a:endParaRPr lang="en-US"/>
          </a:p>
        </p:txBody>
      </p:sp>
    </p:spTree>
    <p:extLst>
      <p:ext uri="{BB962C8B-B14F-4D97-AF65-F5344CB8AC3E}">
        <p14:creationId xmlns:p14="http://schemas.microsoft.com/office/powerpoint/2010/main" val="967346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b="1" u="sng" dirty="0" smtClean="0"/>
              <a:t>3-دور </a:t>
            </a:r>
            <a:r>
              <a:rPr lang="ar-IQ" b="1" u="sng" dirty="0"/>
              <a:t>الأزمات في نشأة </a:t>
            </a:r>
            <a:r>
              <a:rPr lang="ar-IQ" b="1" u="sng" dirty="0" smtClean="0"/>
              <a:t>الأحزاب</a:t>
            </a:r>
            <a:endParaRPr lang="en-US" dirty="0"/>
          </a:p>
        </p:txBody>
      </p:sp>
      <p:sp>
        <p:nvSpPr>
          <p:cNvPr id="3" name="Content Placeholder 2"/>
          <p:cNvSpPr>
            <a:spLocks noGrp="1"/>
          </p:cNvSpPr>
          <p:nvPr>
            <p:ph idx="1"/>
          </p:nvPr>
        </p:nvSpPr>
        <p:spPr/>
        <p:txBody>
          <a:bodyPr>
            <a:normAutofit fontScale="85000" lnSpcReduction="20000"/>
          </a:bodyPr>
          <a:lstStyle/>
          <a:p>
            <a:pPr algn="justLow" rtl="1"/>
            <a:r>
              <a:rPr lang="ar-IQ" b="1" dirty="0"/>
              <a:t>بعض الأحزاب السياسية </a:t>
            </a:r>
            <a:r>
              <a:rPr lang="ar-IQ" b="1" dirty="0" smtClean="0"/>
              <a:t>الأوروبية تشكلت </a:t>
            </a:r>
            <a:r>
              <a:rPr lang="ar-IQ" b="1" dirty="0"/>
              <a:t>بفعل أزمة سياسية يواجهها النظام السياسي،والبعض الآخر ظهر إلى الوجود ليتسبب في خلق أزمة سياسية للنظام </a:t>
            </a:r>
            <a:r>
              <a:rPr lang="ar-IQ" b="1" dirty="0" smtClean="0"/>
              <a:t>السياسي، ومن تلك الأزمات :</a:t>
            </a:r>
          </a:p>
          <a:p>
            <a:pPr algn="justLow" rtl="1"/>
            <a:r>
              <a:rPr lang="ar-IQ" b="1" u="sng" dirty="0" smtClean="0"/>
              <a:t>أزمة الشرعية : الأحزاب الفرنسية والإيطالية وغيرها...</a:t>
            </a:r>
          </a:p>
          <a:p>
            <a:pPr algn="justLow" rtl="1"/>
            <a:r>
              <a:rPr lang="ar-IQ" b="1" u="sng" dirty="0" smtClean="0"/>
              <a:t>أزمة </a:t>
            </a:r>
            <a:r>
              <a:rPr lang="ar-IQ" b="1" u="sng" dirty="0"/>
              <a:t>بناء الأمة(الوحدة الوطنية</a:t>
            </a:r>
            <a:r>
              <a:rPr lang="ar-IQ" b="1" u="sng" dirty="0" smtClean="0"/>
              <a:t>):</a:t>
            </a:r>
            <a:r>
              <a:rPr lang="ar-IQ" b="1" dirty="0"/>
              <a:t>نشأت في ألمانيا وايطاليا وبلجيكا أحزاب سياسية تسعى إلى تحقيق اندماج لمناطق مختلفة منها،ومن ذلك كان ظهور حزب الوسط  البافاري في ألمانيا خلال ظروف الصراع الذي كان دائراً بين بافاريا وبروسيا وفي الوقت الذي كان فيه ( بسمارك ) يتزعم الليبراليين الألمان لتوحيد ألمانيا،وعلى نفس الشاكلة  كانت الحركة الجماهيرية التي يتزعمها كل من (غاريبالري)و(مازيني)والجماعات الليبرالية في ايطاليا تسعى إلى تحقيق الوحدة الوطنية الايطالية،كما ظهرت أحزاب سياسية في بلجيكا بفعل الصراع بين السكان الفلامان والسكان الفالون،وفي الوقت الذي نشأت الأحزاب الفرنسية  الانفصالية في كندا</a:t>
            </a:r>
            <a:r>
              <a:rPr lang="ar-IQ" b="1" baseline="30000" dirty="0"/>
              <a:t> </a:t>
            </a:r>
            <a:r>
              <a:rPr lang="ar-IQ" b="1" dirty="0" smtClean="0"/>
              <a:t>،</a:t>
            </a:r>
            <a:r>
              <a:rPr lang="ar-IQ" b="1" dirty="0"/>
              <a:t>نشأت أحزاب وطنية لمواجهة تلك النزعة والعمل على ترسيخ الوحدة الوطنية. </a:t>
            </a:r>
            <a:endParaRPr lang="en-US" b="1" dirty="0"/>
          </a:p>
          <a:p>
            <a:pPr algn="justLow" rtl="1"/>
            <a:r>
              <a:rPr lang="ar-IQ" b="1" u="sng" dirty="0" smtClean="0"/>
              <a:t>أزمة المشاركة:</a:t>
            </a:r>
            <a:r>
              <a:rPr lang="ar-IQ" b="1" dirty="0" smtClean="0"/>
              <a:t>هناك الكثير </a:t>
            </a:r>
            <a:r>
              <a:rPr lang="ar-IQ" b="1" dirty="0"/>
              <a:t>من الأحزاب السياسية الأوربية نشأت بتأثير أزمة المشاركة،أي بفعل تزايد مطالب القوى الاجتماعية والسياسية الصاعدة  في المجتمع بإشراكها في </a:t>
            </a:r>
            <a:r>
              <a:rPr lang="ar-IQ" b="1" dirty="0" smtClean="0"/>
              <a:t>الحكم، في فرنسا وإيطاليا وغيرها.</a:t>
            </a:r>
            <a:endParaRPr lang="en-US" b="1" u="sng" dirty="0"/>
          </a:p>
        </p:txBody>
      </p:sp>
    </p:spTree>
    <p:extLst>
      <p:ext uri="{BB962C8B-B14F-4D97-AF65-F5344CB8AC3E}">
        <p14:creationId xmlns:p14="http://schemas.microsoft.com/office/powerpoint/2010/main" val="3411509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171</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3-دور الأزمات في نشأة الأحزاب</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3-دور الأزمات في نشأة الأحزاب</dc:title>
  <dc:creator>Maher</dc:creator>
  <cp:lastModifiedBy>Maher</cp:lastModifiedBy>
  <cp:revision>2</cp:revision>
  <dcterms:created xsi:type="dcterms:W3CDTF">2020-03-22T19:12:52Z</dcterms:created>
  <dcterms:modified xsi:type="dcterms:W3CDTF">2020-03-22T19:26:47Z</dcterms:modified>
</cp:coreProperties>
</file>