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00"/>
    <a:srgbClr val="9933FF"/>
    <a:srgbClr val="0066FF"/>
    <a:srgbClr val="FF9933"/>
    <a:srgbClr val="33CC33"/>
    <a:srgbClr val="CC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ar-IQ"/>
  <c:chart>
    <c:title>
      <c:tx>
        <c:rich>
          <a:bodyPr/>
          <a:lstStyle/>
          <a:p>
            <a:pPr>
              <a:defRPr/>
            </a:pPr>
            <a:r>
              <a:rPr lang="ar-IQ"/>
              <a:t>ا</a:t>
            </a:r>
            <a:r>
              <a:rPr lang="ar-IQ" sz="1600"/>
              <a:t>لسعر</a:t>
            </a:r>
            <a:endParaRPr lang="en-US" sz="1600"/>
          </a:p>
        </c:rich>
      </c:tx>
      <c:layout>
        <c:manualLayout>
          <c:xMode val="edge"/>
          <c:yMode val="edge"/>
          <c:x val="3.5901358605611854E-2"/>
          <c:y val="2.8895768833849367E-2"/>
        </c:manualLayout>
      </c:layout>
    </c:title>
    <c:plotArea>
      <c:layout/>
      <c:scatterChart>
        <c:scatterStyle val="smoothMarker"/>
        <c:ser>
          <c:idx val="0"/>
          <c:order val="0"/>
          <c:tx>
            <c:strRef>
              <c:f>Sheet1!$B$1</c:f>
              <c:strCache>
                <c:ptCount val="1"/>
                <c:pt idx="0">
                  <c:v>Y-Values</c:v>
                </c:pt>
              </c:strCache>
            </c:strRef>
          </c:tx>
          <c:marker>
            <c:symbol val="none"/>
          </c:marker>
          <c:xVal>
            <c:numRef>
              <c:f>Sheet1!$A$2:$A$4</c:f>
              <c:numCache>
                <c:formatCode>General</c:formatCode>
                <c:ptCount val="3"/>
                <c:pt idx="0">
                  <c:v>1000</c:v>
                </c:pt>
                <c:pt idx="1">
                  <c:v>1500</c:v>
                </c:pt>
                <c:pt idx="2">
                  <c:v>3000</c:v>
                </c:pt>
              </c:numCache>
            </c:numRef>
          </c:xVal>
          <c:yVal>
            <c:numRef>
              <c:f>Sheet1!$B$2:$B$4</c:f>
              <c:numCache>
                <c:formatCode>General</c:formatCode>
                <c:ptCount val="3"/>
                <c:pt idx="0">
                  <c:v>2000</c:v>
                </c:pt>
                <c:pt idx="1">
                  <c:v>1750</c:v>
                </c:pt>
                <c:pt idx="2">
                  <c:v>1000</c:v>
                </c:pt>
              </c:numCache>
            </c:numRef>
          </c:yVal>
          <c:smooth val="1"/>
        </c:ser>
        <c:axId val="60284288"/>
        <c:axId val="69713920"/>
      </c:scatterChart>
      <c:valAx>
        <c:axId val="60284288"/>
        <c:scaling>
          <c:orientation val="minMax"/>
        </c:scaling>
        <c:axPos val="b"/>
        <c:numFmt formatCode="General" sourceLinked="1"/>
        <c:tickLblPos val="nextTo"/>
        <c:crossAx val="69713920"/>
        <c:crosses val="autoZero"/>
        <c:crossBetween val="midCat"/>
      </c:valAx>
      <c:valAx>
        <c:axId val="69713920"/>
        <c:scaling>
          <c:orientation val="minMax"/>
        </c:scaling>
        <c:axPos val="l"/>
        <c:majorGridlines/>
        <c:numFmt formatCode="General" sourceLinked="1"/>
        <c:tickLblPos val="nextTo"/>
        <c:crossAx val="60284288"/>
        <c:crosses val="autoZero"/>
        <c:crossBetween val="midCat"/>
      </c:valAx>
    </c:plotArea>
    <c:plotVisOnly val="1"/>
    <c:dispBlanksAs val="gap"/>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cdr:x>
      <cdr:y>0</cdr:y>
    </cdr:from>
    <cdr:to>
      <cdr:x>0.2396</cdr:x>
      <cdr:y>0.169</cdr:y>
    </cdr:to>
    <cdr:sp macro="" textlink="">
      <cdr:nvSpPr>
        <cdr:cNvPr id="2" name="Text Box 2"/>
        <cdr:cNvSpPr txBox="1">
          <a:spLocks xmlns:a="http://schemas.openxmlformats.org/drawingml/2006/main" noChangeArrowheads="1"/>
        </cdr:cNvSpPr>
      </cdr:nvSpPr>
      <cdr:spPr bwMode="auto">
        <a:xfrm xmlns:a="http://schemas.openxmlformats.org/drawingml/2006/main">
          <a:off x="0" y="0"/>
          <a:ext cx="1433413" cy="404414"/>
        </a:xfrm>
        <a:prstGeom xmlns:a="http://schemas.openxmlformats.org/drawingml/2006/main" prst="rect">
          <a:avLst/>
        </a:prstGeom>
        <a:solidFill xmlns:a="http://schemas.openxmlformats.org/drawingml/2006/main">
          <a:srgbClr val="FFFFFF"/>
        </a:solidFill>
        <a:ln xmlns:a="http://schemas.openxmlformats.org/drawingml/2006/main" w="9525">
          <a:solidFill>
            <a:srgbClr val="FFFFFF"/>
          </a:solidFill>
          <a:miter lim="800000"/>
          <a:headEnd/>
          <a:tailEnd/>
        </a:l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ar-IQ"/>
          </a:defPPr>
          <a:lvl1pPr marL="0" algn="r" defTabSz="914400" rtl="1" eaLnBrk="1" latinLnBrk="0" hangingPunct="1">
            <a:defRPr sz="1800" kern="1200">
              <a:solidFill>
                <a:sysClr val="windowText" lastClr="000000"/>
              </a:solidFill>
              <a:latin typeface="Franklin Gothic Book"/>
            </a:defRPr>
          </a:lvl1pPr>
          <a:lvl2pPr marL="457200" algn="r" defTabSz="914400" rtl="1" eaLnBrk="1" latinLnBrk="0" hangingPunct="1">
            <a:defRPr sz="1800" kern="1200">
              <a:solidFill>
                <a:sysClr val="windowText" lastClr="000000"/>
              </a:solidFill>
              <a:latin typeface="Franklin Gothic Book"/>
            </a:defRPr>
          </a:lvl2pPr>
          <a:lvl3pPr marL="914400" algn="r" defTabSz="914400" rtl="1" eaLnBrk="1" latinLnBrk="0" hangingPunct="1">
            <a:defRPr sz="1800" kern="1200">
              <a:solidFill>
                <a:sysClr val="windowText" lastClr="000000"/>
              </a:solidFill>
              <a:latin typeface="Franklin Gothic Book"/>
            </a:defRPr>
          </a:lvl3pPr>
          <a:lvl4pPr marL="1371600" algn="r" defTabSz="914400" rtl="1" eaLnBrk="1" latinLnBrk="0" hangingPunct="1">
            <a:defRPr sz="1800" kern="1200">
              <a:solidFill>
                <a:sysClr val="windowText" lastClr="000000"/>
              </a:solidFill>
              <a:latin typeface="Franklin Gothic Book"/>
            </a:defRPr>
          </a:lvl4pPr>
          <a:lvl5pPr marL="1828800" algn="r" defTabSz="914400" rtl="1" eaLnBrk="1" latinLnBrk="0" hangingPunct="1">
            <a:defRPr sz="1800" kern="1200">
              <a:solidFill>
                <a:sysClr val="windowText" lastClr="000000"/>
              </a:solidFill>
              <a:latin typeface="Franklin Gothic Book"/>
            </a:defRPr>
          </a:lvl5pPr>
          <a:lvl6pPr marL="2286000" algn="r" defTabSz="914400" rtl="1" eaLnBrk="1" latinLnBrk="0" hangingPunct="1">
            <a:defRPr sz="1800" kern="1200">
              <a:solidFill>
                <a:sysClr val="windowText" lastClr="000000"/>
              </a:solidFill>
              <a:latin typeface="Franklin Gothic Book"/>
            </a:defRPr>
          </a:lvl6pPr>
          <a:lvl7pPr marL="2743200" algn="r" defTabSz="914400" rtl="1" eaLnBrk="1" latinLnBrk="0" hangingPunct="1">
            <a:defRPr sz="1800" kern="1200">
              <a:solidFill>
                <a:sysClr val="windowText" lastClr="000000"/>
              </a:solidFill>
              <a:latin typeface="Franklin Gothic Book"/>
            </a:defRPr>
          </a:lvl7pPr>
          <a:lvl8pPr marL="3200400" algn="r" defTabSz="914400" rtl="1" eaLnBrk="1" latinLnBrk="0" hangingPunct="1">
            <a:defRPr sz="1800" kern="1200">
              <a:solidFill>
                <a:sysClr val="windowText" lastClr="000000"/>
              </a:solidFill>
              <a:latin typeface="Franklin Gothic Book"/>
            </a:defRPr>
          </a:lvl8pPr>
          <a:lvl9pPr marL="3657600" algn="r" defTabSz="914400" rtl="1" eaLnBrk="1" latinLnBrk="0" hangingPunct="1">
            <a:defRPr sz="1800" kern="1200">
              <a:solidFill>
                <a:sysClr val="windowText" lastClr="000000"/>
              </a:solidFill>
              <a:latin typeface="Franklin Gothic Book"/>
            </a:defRPr>
          </a:lvl9pPr>
        </a:lstStyle>
        <a:p xmlns:a="http://schemas.openxmlformats.org/drawingml/2006/main">
          <a:pPr marL="0" marR="0" lvl="0" indent="0" algn="r" defTabSz="914400" rtl="1" eaLnBrk="1" fontAlgn="base" latinLnBrk="0" hangingPunct="1">
            <a:lnSpc>
              <a:spcPct val="100000"/>
            </a:lnSpc>
            <a:spcBef>
              <a:spcPct val="0"/>
            </a:spcBef>
            <a:spcAft>
              <a:spcPts val="1000"/>
            </a:spcAft>
            <a:buClrTx/>
            <a:buSzTx/>
            <a:buFontTx/>
            <a:buNone/>
            <a:tabLst/>
          </a:pPr>
          <a:r>
            <a:rPr kumimoji="0" lang="ar-IQ" b="1" i="0" u="none" strike="noStrike" cap="none" normalizeH="0" baseline="0" dirty="0" smtClean="0">
              <a:ln>
                <a:noFill/>
              </a:ln>
              <a:solidFill>
                <a:sysClr val="windowText" lastClr="000000"/>
              </a:solidFill>
              <a:effectLst/>
              <a:latin typeface="Arial" pitchFamily="34" charset="0"/>
              <a:ea typeface="Arial" pitchFamily="34" charset="0"/>
              <a:cs typeface="Arial" pitchFamily="34" charset="0"/>
            </a:rPr>
            <a:t>السعر </a:t>
          </a:r>
          <a:r>
            <a:rPr kumimoji="0" lang="en-US" b="1" i="0" u="none" strike="noStrike" cap="none" normalizeH="0" baseline="0" dirty="0" smtClean="0">
              <a:ln>
                <a:noFill/>
              </a:ln>
              <a:solidFill>
                <a:sysClr val="windowText" lastClr="000000"/>
              </a:solidFill>
              <a:effectLst/>
              <a:latin typeface="Arial" pitchFamily="34" charset="0"/>
              <a:ea typeface="Arial" pitchFamily="34" charset="0"/>
              <a:cs typeface="Arial" pitchFamily="34" charset="0"/>
            </a:rPr>
            <a:t>p        </a:t>
          </a:r>
          <a:endParaRPr kumimoji="0" lang="en-US" b="0" i="0" u="none" strike="noStrike" cap="none" normalizeH="0" baseline="0" dirty="0" smtClean="0">
            <a:ln>
              <a:noFill/>
            </a:ln>
            <a:solidFill>
              <a:sysClr val="windowText" lastClr="000000"/>
            </a:solidFill>
            <a:effectLst/>
            <a:latin typeface="Arial" pitchFamily="34" charset="0"/>
            <a:ea typeface="Arial" pitchFamily="34" charset="0"/>
            <a:cs typeface="Arial" pitchFamily="34" charset="0"/>
          </a:endParaRPr>
        </a:p>
        <a:p xmlns:a="http://schemas.openxmlformats.org/drawingml/2006/main">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dirty="0" smtClean="0">
            <a:ln>
              <a:noFill/>
            </a:ln>
            <a:solidFill>
              <a:sysClr val="windowText" lastClr="000000"/>
            </a:solidFill>
            <a:effectLst/>
            <a:latin typeface="Arial" pitchFamily="34" charset="0"/>
            <a:cs typeface="Arial" pitchFamily="34" charset="0"/>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0453D52C-74BF-45F1-A285-EFB4C0478437}" type="datetimeFigureOut">
              <a:rPr lang="ar-IQ" smtClean="0"/>
              <a:pPr/>
              <a:t>09/08/1441</a:t>
            </a:fld>
            <a:endParaRPr lang="ar-IQ"/>
          </a:p>
        </p:txBody>
      </p:sp>
      <p:sp>
        <p:nvSpPr>
          <p:cNvPr id="2" name="عنصر نائب للتذييل 1"/>
          <p:cNvSpPr>
            <a:spLocks noGrp="1"/>
          </p:cNvSpPr>
          <p:nvPr>
            <p:ph type="ftr" sz="quarter" idx="11"/>
          </p:nvPr>
        </p:nvSpPr>
        <p:spPr/>
        <p:txBody>
          <a:bodyPr/>
          <a:lstStyle/>
          <a:p>
            <a:endParaRPr lang="ar-IQ"/>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774E0A1B-51DD-4F50-B719-6C8511DA7496}"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453D52C-74BF-45F1-A285-EFB4C0478437}" type="datetimeFigureOut">
              <a:rPr lang="ar-IQ" smtClean="0"/>
              <a:pPr/>
              <a:t>09/08/1441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74E0A1B-51DD-4F50-B719-6C8511DA749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453D52C-74BF-45F1-A285-EFB4C0478437}" type="datetimeFigureOut">
              <a:rPr lang="ar-IQ" smtClean="0"/>
              <a:pPr/>
              <a:t>09/08/1441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74E0A1B-51DD-4F50-B719-6C8511DA7496}"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0453D52C-74BF-45F1-A285-EFB4C0478437}" type="datetimeFigureOut">
              <a:rPr lang="ar-IQ" smtClean="0"/>
              <a:pPr/>
              <a:t>09/08/1441</a:t>
            </a:fld>
            <a:endParaRPr lang="ar-IQ"/>
          </a:p>
        </p:txBody>
      </p:sp>
      <p:sp>
        <p:nvSpPr>
          <p:cNvPr id="19" name="عنصر نائب للتذييل 18"/>
          <p:cNvSpPr>
            <a:spLocks noGrp="1"/>
          </p:cNvSpPr>
          <p:nvPr>
            <p:ph type="ftr" sz="quarter" idx="11"/>
          </p:nvPr>
        </p:nvSpPr>
        <p:spPr>
          <a:xfrm>
            <a:off x="3581400" y="76200"/>
            <a:ext cx="2895600" cy="288925"/>
          </a:xfrm>
        </p:spPr>
        <p:txBody>
          <a:bodyPr/>
          <a:lstStyle/>
          <a:p>
            <a:endParaRPr lang="ar-IQ"/>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774E0A1B-51DD-4F50-B719-6C8511DA7496}"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0453D52C-74BF-45F1-A285-EFB4C0478437}" type="datetimeFigureOut">
              <a:rPr lang="ar-IQ" smtClean="0"/>
              <a:pPr/>
              <a:t>09/08/1441</a:t>
            </a:fld>
            <a:endParaRPr lang="ar-IQ"/>
          </a:p>
        </p:txBody>
      </p:sp>
      <p:sp>
        <p:nvSpPr>
          <p:cNvPr id="11" name="عنصر نائب للتذييل 10"/>
          <p:cNvSpPr>
            <a:spLocks noGrp="1"/>
          </p:cNvSpPr>
          <p:nvPr>
            <p:ph type="ftr" sz="quarter" idx="11"/>
          </p:nvPr>
        </p:nvSpPr>
        <p:spPr/>
        <p:txBody>
          <a:bodyPr/>
          <a:lstStyle/>
          <a:p>
            <a:endParaRPr lang="ar-IQ"/>
          </a:p>
        </p:txBody>
      </p:sp>
      <p:sp>
        <p:nvSpPr>
          <p:cNvPr id="16" name="عنصر نائب لرقم الشريحة 15"/>
          <p:cNvSpPr>
            <a:spLocks noGrp="1"/>
          </p:cNvSpPr>
          <p:nvPr>
            <p:ph type="sldNum" sz="quarter" idx="12"/>
          </p:nvPr>
        </p:nvSpPr>
        <p:spPr/>
        <p:txBody>
          <a:bodyPr/>
          <a:lstStyle/>
          <a:p>
            <a:fld id="{774E0A1B-51DD-4F50-B719-6C8511DA7496}" type="slidenum">
              <a:rPr lang="ar-IQ" smtClean="0"/>
              <a:pPr/>
              <a:t>‹#›</a:t>
            </a:fld>
            <a:endParaRPr lang="ar-IQ"/>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0453D52C-74BF-45F1-A285-EFB4C0478437}" type="datetimeFigureOut">
              <a:rPr lang="ar-IQ" smtClean="0"/>
              <a:pPr/>
              <a:t>09/08/1441</a:t>
            </a:fld>
            <a:endParaRPr lang="ar-IQ"/>
          </a:p>
        </p:txBody>
      </p:sp>
      <p:sp>
        <p:nvSpPr>
          <p:cNvPr id="10" name="عنصر نائب للتذييل 9"/>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774E0A1B-51DD-4F50-B719-6C8511DA7496}"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0453D52C-74BF-45F1-A285-EFB4C0478437}" type="datetimeFigureOut">
              <a:rPr lang="ar-IQ" smtClean="0"/>
              <a:pPr/>
              <a:t>09/08/1441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229600" y="6477000"/>
            <a:ext cx="762000" cy="246888"/>
          </a:xfrm>
        </p:spPr>
        <p:txBody>
          <a:bodyPr/>
          <a:lstStyle/>
          <a:p>
            <a:fld id="{774E0A1B-51DD-4F50-B719-6C8511DA7496}" type="slidenum">
              <a:rPr lang="ar-IQ" smtClean="0"/>
              <a:pPr/>
              <a:t>‹#›</a:t>
            </a:fld>
            <a:endParaRPr lang="ar-IQ"/>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0453D52C-74BF-45F1-A285-EFB4C0478437}" type="datetimeFigureOut">
              <a:rPr lang="ar-IQ" smtClean="0"/>
              <a:pPr/>
              <a:t>09/08/1441</a:t>
            </a:fld>
            <a:endParaRPr lang="ar-IQ"/>
          </a:p>
        </p:txBody>
      </p:sp>
      <p:sp>
        <p:nvSpPr>
          <p:cNvPr id="21" name="عنصر نائب للتذييل 20"/>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74E0A1B-51DD-4F50-B719-6C8511DA749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0453D52C-74BF-45F1-A285-EFB4C0478437}" type="datetimeFigureOut">
              <a:rPr lang="ar-IQ" smtClean="0"/>
              <a:pPr/>
              <a:t>09/08/1441</a:t>
            </a:fld>
            <a:endParaRPr lang="ar-IQ"/>
          </a:p>
        </p:txBody>
      </p:sp>
      <p:sp>
        <p:nvSpPr>
          <p:cNvPr id="24" name="عنصر نائب للتذييل 23"/>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74E0A1B-51DD-4F50-B719-6C8511DA7496}"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0453D52C-74BF-45F1-A285-EFB4C0478437}" type="datetimeFigureOut">
              <a:rPr lang="ar-IQ" smtClean="0"/>
              <a:pPr/>
              <a:t>09/08/1441</a:t>
            </a:fld>
            <a:endParaRPr lang="ar-IQ"/>
          </a:p>
        </p:txBody>
      </p:sp>
      <p:sp>
        <p:nvSpPr>
          <p:cNvPr id="29" name="عنصر نائب للتذييل 28"/>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74E0A1B-51DD-4F50-B719-6C8511DA7496}"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0453D52C-74BF-45F1-A285-EFB4C0478437}" type="datetimeFigureOut">
              <a:rPr lang="ar-IQ" smtClean="0"/>
              <a:pPr/>
              <a:t>09/08/1441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774E0A1B-51DD-4F50-B719-6C8511DA7496}" type="slidenum">
              <a:rPr lang="ar-IQ" smtClean="0"/>
              <a:pPr/>
              <a:t>‹#›</a:t>
            </a:fld>
            <a:endParaRPr lang="ar-IQ"/>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453D52C-74BF-45F1-A285-EFB4C0478437}" type="datetimeFigureOut">
              <a:rPr lang="ar-IQ" smtClean="0"/>
              <a:pPr/>
              <a:t>09/08/1441</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74E0A1B-51DD-4F50-B719-6C8511DA7496}" type="slidenum">
              <a:rPr lang="ar-IQ" smtClean="0"/>
              <a:pPr/>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40804"/>
            <a:ext cx="8964488" cy="6617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IQ" sz="1600" b="1" dirty="0" smtClean="0"/>
              <a:t>المرحلة </a:t>
            </a:r>
            <a:r>
              <a:rPr lang="ar-IQ" sz="1600" b="1" dirty="0"/>
              <a:t>الاولى </a:t>
            </a:r>
            <a:endParaRPr lang="en-US" sz="1600" dirty="0"/>
          </a:p>
          <a:p>
            <a:r>
              <a:rPr lang="ar-IQ" sz="1600" b="1" dirty="0"/>
              <a:t>المادة: </a:t>
            </a:r>
            <a:r>
              <a:rPr lang="ar-IQ" sz="1600" b="1" dirty="0" err="1"/>
              <a:t>مبادىْ</a:t>
            </a:r>
            <a:r>
              <a:rPr lang="ar-IQ" sz="1600" b="1" dirty="0"/>
              <a:t> علم الاقتصاد</a:t>
            </a:r>
            <a:endParaRPr lang="en-US" sz="1600" dirty="0"/>
          </a:p>
          <a:p>
            <a:r>
              <a:rPr lang="ar-IQ" sz="1600" b="1" dirty="0"/>
              <a:t>استاذ </a:t>
            </a:r>
            <a:r>
              <a:rPr lang="ar-IQ" sz="1600" b="1" dirty="0" err="1"/>
              <a:t>المادة </a:t>
            </a:r>
            <a:r>
              <a:rPr lang="ar-IQ" sz="1600" b="1" dirty="0"/>
              <a:t>: م.م هند وليد سعيد العبيدي</a:t>
            </a:r>
            <a:endParaRPr lang="en-US" sz="1600" dirty="0"/>
          </a:p>
          <a:p>
            <a:r>
              <a:rPr lang="ar-IQ" sz="1600" b="1" dirty="0"/>
              <a:t>المحاضرة الثالثة</a:t>
            </a:r>
            <a:endParaRPr lang="en-US" sz="1600" dirty="0"/>
          </a:p>
          <a:p>
            <a:pPr marL="0" marR="0" lvl="0" indent="0" algn="r" defTabSz="914400" rtl="1" eaLnBrk="1" fontAlgn="base" latinLnBrk="0" hangingPunct="1">
              <a:lnSpc>
                <a:spcPct val="100000"/>
              </a:lnSpc>
              <a:spcBef>
                <a:spcPct val="0"/>
              </a:spcBef>
              <a:spcAft>
                <a:spcPct val="0"/>
              </a:spcAft>
              <a:buClrTx/>
              <a:buSzTx/>
              <a:buFontTx/>
              <a:buNone/>
              <a:tabLst/>
            </a:pPr>
            <a:r>
              <a:rPr lang="ar-IQ" sz="2400" b="1" u="sng" dirty="0" smtClean="0">
                <a:solidFill>
                  <a:srgbClr val="943634"/>
                </a:solidFill>
                <a:latin typeface="Simplified Arabic" pitchFamily="18" charset="-78"/>
                <a:ea typeface="Calibri" pitchFamily="34" charset="0"/>
                <a:cs typeface="Simplified Arabic" pitchFamily="18" charset="-78"/>
              </a:rPr>
              <a:t>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a:t>
            </a:r>
            <a:endParaRPr lang="ar-IQ" sz="2400" b="1" u="sng" dirty="0">
              <a:solidFill>
                <a:srgbClr val="943634"/>
              </a:solidFill>
              <a:latin typeface="Simplified Arabic" pitchFamily="18" charset="-78"/>
              <a:ea typeface="Calibri" pitchFamily="34" charset="0"/>
              <a:cs typeface="Simplified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lang="ar-IQ" sz="2400" b="1" u="sng" dirty="0" smtClean="0">
                <a:solidFill>
                  <a:srgbClr val="669900"/>
                </a:solidFill>
              </a:rPr>
              <a:t>الباب </a:t>
            </a:r>
            <a:r>
              <a:rPr lang="ar-IQ" sz="2400" b="1" u="sng" dirty="0" err="1" smtClean="0">
                <a:solidFill>
                  <a:srgbClr val="669900"/>
                </a:solidFill>
              </a:rPr>
              <a:t>الاول </a:t>
            </a:r>
            <a:r>
              <a:rPr lang="ar-IQ" sz="2400" b="1" u="sng" dirty="0" smtClean="0">
                <a:solidFill>
                  <a:srgbClr val="669900"/>
                </a:solidFill>
              </a:rPr>
              <a:t>- الفصل </a:t>
            </a:r>
            <a:r>
              <a:rPr lang="ar-IQ" sz="2400" b="1" u="sng" dirty="0" err="1" smtClean="0">
                <a:solidFill>
                  <a:srgbClr val="669900"/>
                </a:solidFill>
              </a:rPr>
              <a:t>الاول </a:t>
            </a:r>
            <a:r>
              <a:rPr lang="ar-IQ" sz="2400" b="1" u="sng" smtClean="0">
                <a:solidFill>
                  <a:srgbClr val="669900"/>
                </a:solidFill>
              </a:rPr>
              <a:t>:محاضرة  </a:t>
            </a:r>
            <a:r>
              <a:rPr lang="ar-IQ" sz="2400" b="1" u="sng" dirty="0">
                <a:solidFill>
                  <a:srgbClr val="669900"/>
                </a:solidFill>
              </a:rPr>
              <a:t>الطلب </a:t>
            </a:r>
            <a:r>
              <a:rPr lang="en-US" sz="2400" b="1" u="sng" dirty="0">
                <a:solidFill>
                  <a:srgbClr val="669900"/>
                </a:solidFill>
              </a:rPr>
              <a:t> Demand</a:t>
            </a:r>
          </a:p>
          <a:p>
            <a:pPr marL="0" marR="0" lvl="0" indent="0" algn="r" defTabSz="914400" rtl="1" eaLnBrk="0" fontAlgn="base" latinLnBrk="0" hangingPunct="0">
              <a:lnSpc>
                <a:spcPct val="100000"/>
              </a:lnSpc>
              <a:spcBef>
                <a:spcPct val="0"/>
              </a:spcBef>
              <a:spcAft>
                <a:spcPct val="0"/>
              </a:spcAft>
              <a:buClrTx/>
              <a:buSzTx/>
              <a:buFontTx/>
              <a:buNone/>
              <a:tabLst/>
            </a:pPr>
            <a:r>
              <a:rPr lang="ar-IQ" sz="2400" b="1" u="sng" dirty="0">
                <a:solidFill>
                  <a:srgbClr val="CC0099"/>
                </a:solidFill>
              </a:rPr>
              <a:t>اولا-مفهوم الطلب:- </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ويعرف الطلب </a:t>
            </a:r>
            <a:r>
              <a:rPr kumimoji="0" lang="ar-IQ" sz="24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بانه</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مجموع الكميات من السلع والخدمات المختلفة التي </a:t>
            </a:r>
            <a:r>
              <a:rPr kumimoji="0" lang="ar-IQ" sz="24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يرغب</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ويستطيع المستهلك شرائها عند الاسعار المختلفة وخلال فترة زمنية </a:t>
            </a:r>
            <a:r>
              <a:rPr kumimoji="0" lang="ar-IQ" sz="24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محددة </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sz="2400" b="1" i="0" u="none" strike="noStrike" cap="none" normalizeH="0" baseline="0" dirty="0" smtClean="0">
                <a:ln>
                  <a:noFill/>
                </a:ln>
                <a:solidFill>
                  <a:srgbClr val="943634"/>
                </a:solidFill>
                <a:effectLst/>
                <a:latin typeface="Simplified Arabic" pitchFamily="18" charset="-78"/>
                <a:ea typeface="Calibri" pitchFamily="34" charset="0"/>
                <a:cs typeface="Simplified Arabic" pitchFamily="18" charset="-78"/>
              </a:rPr>
              <a:t>او هو</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sz="2400" b="1" i="0" u="none" strike="noStrike" cap="none" normalizeH="0" baseline="0" dirty="0" smtClean="0">
                <a:ln>
                  <a:noFill/>
                </a:ln>
                <a:solidFill>
                  <a:srgbClr val="943634"/>
                </a:solidFill>
                <a:effectLst/>
                <a:latin typeface="Simplified Arabic" pitchFamily="18" charset="-78"/>
                <a:ea typeface="Calibri" pitchFamily="34" charset="0"/>
                <a:cs typeface="Simplified Arabic" pitchFamily="18" charset="-78"/>
              </a:rPr>
              <a:t>الرغبة المصحوبة </a:t>
            </a:r>
            <a:r>
              <a:rPr kumimoji="0" lang="ar-IQ" sz="2400" b="1" i="0" u="sng" strike="noStrike" cap="none" normalizeH="0" baseline="0" dirty="0" smtClean="0">
                <a:ln>
                  <a:noFill/>
                </a:ln>
                <a:solidFill>
                  <a:srgbClr val="943634"/>
                </a:solidFill>
                <a:effectLst/>
                <a:latin typeface="Simplified Arabic" pitchFamily="18" charset="-78"/>
                <a:ea typeface="Calibri" pitchFamily="34" charset="0"/>
                <a:cs typeface="Simplified Arabic" pitchFamily="18" charset="-78"/>
              </a:rPr>
              <a:t>بالقدرة الشرائية</a:t>
            </a:r>
            <a:r>
              <a:rPr kumimoji="0" lang="ar-IQ" sz="2400" b="1" i="0" u="none" strike="noStrike" cap="none" normalizeH="0" baseline="0" dirty="0" smtClean="0">
                <a:ln>
                  <a:noFill/>
                </a:ln>
                <a:solidFill>
                  <a:srgbClr val="943634"/>
                </a:solidFill>
                <a:effectLst/>
                <a:latin typeface="Simplified Arabic" pitchFamily="18" charset="-78"/>
                <a:ea typeface="Calibri" pitchFamily="34" charset="0"/>
                <a:cs typeface="Simplified Arabic" pitchFamily="18" charset="-78"/>
              </a:rPr>
              <a:t> للكميات المختلفة من السلع والخدمات عند الاسعار المختلفة وفي فترة زمنية معينة.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ومن هذا التعريف  الاخير نستنتج  ان الطلب يتكون من عنصرين </a:t>
            </a:r>
            <a:r>
              <a:rPr kumimoji="0" lang="ar-IQ" sz="24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هما:-</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rgbClr val="0070C0"/>
                </a:solidFill>
                <a:effectLst/>
                <a:latin typeface="Simplified Arabic" pitchFamily="18" charset="-78"/>
                <a:ea typeface="Calibri" pitchFamily="34" charset="0"/>
                <a:cs typeface="Simplified Arabic" pitchFamily="18" charset="-78"/>
              </a:rPr>
              <a:t>1- العنصر الذاتي والمتمثل بالرغبة.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rgbClr val="0070C0"/>
                </a:solidFill>
                <a:effectLst/>
                <a:latin typeface="Simplified Arabic" pitchFamily="18" charset="-78"/>
                <a:ea typeface="Calibri" pitchFamily="34" charset="0"/>
                <a:cs typeface="Simplified Arabic" pitchFamily="18" charset="-78"/>
              </a:rPr>
              <a:t>2- العنصر الموضوعي والمتمثل بالقدرة الشرائية.</a:t>
            </a:r>
          </a:p>
          <a:p>
            <a:r>
              <a:rPr lang="ar-IQ" sz="2400" b="1" dirty="0"/>
              <a:t>اي ان هناك نوعين من الطلب </a:t>
            </a:r>
            <a:r>
              <a:rPr lang="ar-IQ" sz="2400" b="1" dirty="0" err="1"/>
              <a:t>هما:-</a:t>
            </a:r>
            <a:endParaRPr lang="en-US" sz="2400" dirty="0"/>
          </a:p>
          <a:p>
            <a:pPr lvl="0"/>
            <a:r>
              <a:rPr lang="ar-IQ" sz="2400" b="1" dirty="0">
                <a:solidFill>
                  <a:srgbClr val="FF0000"/>
                </a:solidFill>
              </a:rPr>
              <a:t>الطلب الفعال</a:t>
            </a:r>
            <a:r>
              <a:rPr lang="ar-IQ" sz="2400" b="1" dirty="0" err="1">
                <a:solidFill>
                  <a:srgbClr val="FF0000"/>
                </a:solidFill>
              </a:rPr>
              <a:t>(</a:t>
            </a:r>
            <a:r>
              <a:rPr lang="en-US" sz="2400" b="1" dirty="0">
                <a:solidFill>
                  <a:srgbClr val="FF0000"/>
                </a:solidFill>
              </a:rPr>
              <a:t>The effective demand</a:t>
            </a:r>
            <a:r>
              <a:rPr lang="ar-IQ" sz="2400" b="1" dirty="0">
                <a:solidFill>
                  <a:srgbClr val="FF0000"/>
                </a:solidFill>
              </a:rPr>
              <a:t>) </a:t>
            </a:r>
            <a:r>
              <a:rPr lang="ar-IQ" sz="2400" b="1" dirty="0"/>
              <a:t>هو الرغبة المدعومة بالقدرة الشرائية.</a:t>
            </a:r>
            <a:endParaRPr lang="en-US" sz="2400" dirty="0"/>
          </a:p>
          <a:p>
            <a:pPr lvl="0"/>
            <a:r>
              <a:rPr lang="ar-IQ" sz="2400" b="1" dirty="0">
                <a:solidFill>
                  <a:srgbClr val="FF0000"/>
                </a:solidFill>
              </a:rPr>
              <a:t>الطلب غير الفعال</a:t>
            </a:r>
            <a:r>
              <a:rPr lang="ar-IQ" sz="2400" b="1" dirty="0" err="1">
                <a:solidFill>
                  <a:srgbClr val="FF0000"/>
                </a:solidFill>
              </a:rPr>
              <a:t>(</a:t>
            </a:r>
            <a:r>
              <a:rPr lang="en-US" sz="2400" b="1" dirty="0">
                <a:solidFill>
                  <a:srgbClr val="FF0000"/>
                </a:solidFill>
              </a:rPr>
              <a:t>The demand  is not effective</a:t>
            </a:r>
            <a:r>
              <a:rPr lang="ar-IQ" sz="2400" b="1" dirty="0">
                <a:solidFill>
                  <a:srgbClr val="FF0000"/>
                </a:solidFill>
              </a:rPr>
              <a:t>) </a:t>
            </a:r>
            <a:r>
              <a:rPr lang="ar-IQ" sz="2400" b="1" dirty="0"/>
              <a:t>هو الرغبة فقط في اقتناء سلعة ما.</a:t>
            </a:r>
            <a:endParaRPr lang="en-US" sz="2400" dirty="0"/>
          </a:p>
          <a:p>
            <a:pPr marL="0" marR="0" lvl="0" indent="0" algn="r" defTabSz="914400" rtl="1" eaLnBrk="0" fontAlgn="base" latinLnBrk="0" hangingPunct="0">
              <a:lnSpc>
                <a:spcPct val="100000"/>
              </a:lnSpc>
              <a:spcBef>
                <a:spcPct val="0"/>
              </a:spcBef>
              <a:spcAft>
                <a:spcPct val="0"/>
              </a:spcAft>
              <a:buClrTx/>
              <a:buSzTx/>
              <a:buFontTx/>
              <a:buNone/>
              <a:tabLst/>
            </a:pP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1"/>
          <p:cNvSpPr>
            <a:spLocks noChangeArrowheads="1"/>
          </p:cNvSpPr>
          <p:nvPr/>
        </p:nvSpPr>
        <p:spPr bwMode="auto">
          <a:xfrm>
            <a:off x="395536" y="404664"/>
            <a:ext cx="8352928"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ar-IQ" sz="2400" b="1" u="sng" dirty="0">
                <a:solidFill>
                  <a:srgbClr val="669900"/>
                </a:solidFill>
              </a:rPr>
              <a:t>مرونة الطلب والتغيرات في الايراد </a:t>
            </a:r>
            <a:r>
              <a:rPr lang="ar-IQ" sz="2400" b="1" u="sng" dirty="0" err="1">
                <a:solidFill>
                  <a:srgbClr val="669900"/>
                </a:solidFill>
              </a:rPr>
              <a:t>الكلي </a:t>
            </a:r>
            <a:r>
              <a:rPr lang="ar-IQ" sz="2400" b="1" u="sng" dirty="0" err="1" smtClean="0">
                <a:solidFill>
                  <a:srgbClr val="669900"/>
                </a:solidFill>
              </a:rPr>
              <a:t>:</a:t>
            </a:r>
            <a:endParaRPr lang="ar-IQ" sz="2400" b="1" u="sng" dirty="0" smtClean="0">
              <a:solidFill>
                <a:srgbClr val="669900"/>
              </a:solidFill>
            </a:endParaRPr>
          </a:p>
          <a:p>
            <a:pPr marL="0" marR="0" lvl="0" indent="0" algn="r" defTabSz="914400" rtl="1" eaLnBrk="1" fontAlgn="base" latinLnBrk="0" hangingPunct="1">
              <a:lnSpc>
                <a:spcPct val="100000"/>
              </a:lnSpc>
              <a:spcBef>
                <a:spcPct val="0"/>
              </a:spcBef>
              <a:spcAft>
                <a:spcPct val="0"/>
              </a:spcAft>
              <a:buClrTx/>
              <a:buSzTx/>
              <a:buFontTx/>
              <a:buNone/>
              <a:tabLst/>
            </a:pPr>
            <a:endParaRPr lang="en-US" sz="2400" b="1" u="sng" dirty="0">
              <a:solidFill>
                <a:srgbClr val="669900"/>
              </a:solidFill>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هناك علاقة بين الايراد الكلي ومرونة الطلب </a:t>
            </a:r>
            <a:r>
              <a:rPr kumimoji="0" lang="ar-IQ" sz="28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السعرية</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ويمكن ايجاز هذه العلاقة بالنقاط </a:t>
            </a:r>
            <a:r>
              <a:rPr kumimoji="0" lang="ar-IQ" sz="28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الاتية:-</a:t>
            </a:r>
            <a:endPar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548DD4"/>
                </a:solidFill>
                <a:effectLst/>
                <a:latin typeface="Simplified Arabic" pitchFamily="18" charset="-78"/>
                <a:ea typeface="Calibri" pitchFamily="34" charset="0"/>
                <a:cs typeface="Simplified Arabic" pitchFamily="18" charset="-78"/>
              </a:rPr>
              <a:t>1- اذا كانت مرونة الطلب تتجاوز الواحد فان انخفاض السعر يؤدي الى زيادة الايراد الكلي وان ارتفاع السعر يؤدي الى تخفيضه.</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943634"/>
                </a:solidFill>
                <a:effectLst/>
                <a:latin typeface="Simplified Arabic" pitchFamily="18" charset="-78"/>
                <a:ea typeface="Calibri" pitchFamily="34" charset="0"/>
                <a:cs typeface="Simplified Arabic" pitchFamily="18" charset="-78"/>
              </a:rPr>
              <a:t>2- اذا كانت مرونة الطلب اقل من الواحد فان انخفاض السعر يؤدي الى تخفيض الايراد الكلي وارتفاع السعر يؤدي الى زيادته.</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B9299E"/>
                </a:solidFill>
                <a:effectLst/>
                <a:latin typeface="Simplified Arabic" pitchFamily="18" charset="-78"/>
                <a:ea typeface="Calibri" pitchFamily="34" charset="0"/>
                <a:cs typeface="Simplified Arabic" pitchFamily="18" charset="-78"/>
              </a:rPr>
              <a:t>3- اما اذا كانت مرونة الطلب واحد فأن ارتفاع أو انخفاض السعر لا يترك أثرا في الايراد الكلي.</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539552" y="260648"/>
            <a:ext cx="81724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lang="ar-IQ" sz="2000" b="1" u="sng" dirty="0">
                <a:solidFill>
                  <a:srgbClr val="9933FF"/>
                </a:solidFill>
              </a:rPr>
              <a:t>العوامل المؤثرة في مرونة </a:t>
            </a:r>
            <a:r>
              <a:rPr lang="ar-IQ" sz="2000" b="1" u="sng" dirty="0" err="1">
                <a:solidFill>
                  <a:srgbClr val="9933FF"/>
                </a:solidFill>
              </a:rPr>
              <a:t>الطلب:</a:t>
            </a:r>
            <a:r>
              <a:rPr lang="ar-IQ" sz="2000" b="1" u="sng" dirty="0">
                <a:solidFill>
                  <a:srgbClr val="9933FF"/>
                </a:solidFill>
              </a:rPr>
              <a:t>  </a:t>
            </a:r>
            <a:endParaRPr lang="en-US" sz="2000" b="1" u="sng" dirty="0">
              <a:solidFill>
                <a:srgbClr val="9933FF"/>
              </a:solidFill>
            </a:endParaRPr>
          </a:p>
          <a:p>
            <a:pPr marL="0" marR="0" lvl="0" indent="0" defTabSz="914400" eaLnBrk="0" fontAlgn="base" latinLnBrk="0" hangingPunct="0">
              <a:lnSpc>
                <a:spcPct val="100000"/>
              </a:lnSpc>
              <a:spcBef>
                <a:spcPct val="0"/>
              </a:spcBef>
              <a:spcAft>
                <a:spcPct val="0"/>
              </a:spcAft>
              <a:buClrTx/>
              <a:buSzTx/>
              <a:buFontTx/>
              <a:buChar char="•"/>
              <a:tabLst/>
            </a:pPr>
            <a:r>
              <a:rPr lang="ar-IQ" sz="2000" b="1" dirty="0"/>
              <a:t>وجود البدائل ودرجة احلالها</a:t>
            </a:r>
            <a:endParaRPr lang="en-US" sz="2000" b="1" dirty="0"/>
          </a:p>
          <a:p>
            <a:pPr marL="0" marR="0" lvl="0" indent="0" defTabSz="914400" eaLnBrk="0" fontAlgn="base" latinLnBrk="0" hangingPunct="0">
              <a:lnSpc>
                <a:spcPct val="100000"/>
              </a:lnSpc>
              <a:spcBef>
                <a:spcPct val="0"/>
              </a:spcBef>
              <a:spcAft>
                <a:spcPct val="0"/>
              </a:spcAft>
              <a:buClrTx/>
              <a:buSzTx/>
              <a:buFontTx/>
              <a:buChar char="•"/>
              <a:tabLst/>
            </a:pPr>
            <a:r>
              <a:rPr lang="ar-IQ" sz="2000" b="1" dirty="0"/>
              <a:t>أهمية السلعة</a:t>
            </a:r>
            <a:endParaRPr lang="en-US" sz="2000" b="1" dirty="0"/>
          </a:p>
          <a:p>
            <a:pPr marL="0" marR="0" lvl="0" indent="0" defTabSz="914400" eaLnBrk="0" fontAlgn="base" latinLnBrk="0" hangingPunct="0">
              <a:lnSpc>
                <a:spcPct val="100000"/>
              </a:lnSpc>
              <a:spcBef>
                <a:spcPct val="0"/>
              </a:spcBef>
              <a:spcAft>
                <a:spcPct val="0"/>
              </a:spcAft>
              <a:buClrTx/>
              <a:buSzTx/>
              <a:buFontTx/>
              <a:buChar char="•"/>
              <a:tabLst/>
            </a:pPr>
            <a:r>
              <a:rPr lang="ar-IQ" sz="2000" b="1" dirty="0"/>
              <a:t>نسبة الانفاق على السلعة</a:t>
            </a:r>
            <a:endParaRPr lang="en-US" sz="2000" b="1" dirty="0"/>
          </a:p>
          <a:p>
            <a:pPr marL="0" marR="0" lvl="0" indent="0" defTabSz="914400" eaLnBrk="0" fontAlgn="base" latinLnBrk="0" hangingPunct="0">
              <a:lnSpc>
                <a:spcPct val="100000"/>
              </a:lnSpc>
              <a:spcBef>
                <a:spcPct val="0"/>
              </a:spcBef>
              <a:spcAft>
                <a:spcPct val="0"/>
              </a:spcAft>
              <a:buClrTx/>
              <a:buSzTx/>
              <a:buFontTx/>
              <a:buChar char="•"/>
              <a:tabLst/>
            </a:pPr>
            <a:r>
              <a:rPr lang="ar-IQ" sz="2000" b="1" dirty="0"/>
              <a:t>الزمن </a:t>
            </a:r>
            <a:endParaRPr lang="en-US" sz="2000" b="1" dirty="0"/>
          </a:p>
          <a:p>
            <a:pPr marL="0" marR="0" lvl="0" indent="0" defTabSz="914400" eaLnBrk="0" fontAlgn="base" latinLnBrk="0" hangingPunct="0">
              <a:lnSpc>
                <a:spcPct val="100000"/>
              </a:lnSpc>
              <a:spcBef>
                <a:spcPct val="0"/>
              </a:spcBef>
              <a:spcAft>
                <a:spcPct val="0"/>
              </a:spcAft>
              <a:buClrTx/>
              <a:buSzTx/>
              <a:buFontTx/>
              <a:buNone/>
              <a:tabLst/>
            </a:pPr>
            <a:r>
              <a:rPr lang="ar-IQ" sz="2000" b="1" u="sng" dirty="0">
                <a:solidFill>
                  <a:schemeClr val="accent2">
                    <a:lumMod val="75000"/>
                  </a:schemeClr>
                </a:solidFill>
              </a:rPr>
              <a:t>وجود البدائل ودرجة </a:t>
            </a:r>
            <a:r>
              <a:rPr lang="ar-IQ" sz="2000" b="1" u="sng" dirty="0" err="1">
                <a:solidFill>
                  <a:schemeClr val="accent2">
                    <a:lumMod val="75000"/>
                  </a:schemeClr>
                </a:solidFill>
              </a:rPr>
              <a:t>احلالها:</a:t>
            </a:r>
            <a:r>
              <a:rPr lang="ar-IQ" sz="2000" b="1" u="sng" dirty="0">
                <a:solidFill>
                  <a:schemeClr val="accent2">
                    <a:lumMod val="75000"/>
                  </a:schemeClr>
                </a:solidFill>
              </a:rPr>
              <a:t> </a:t>
            </a:r>
          </a:p>
          <a:p>
            <a:pPr algn="just"/>
            <a:r>
              <a:rPr lang="ar-IQ" sz="2000" b="1" dirty="0"/>
              <a:t>السلعة التي </a:t>
            </a:r>
            <a:r>
              <a:rPr lang="ar-IQ" sz="2000" b="1" dirty="0" err="1"/>
              <a:t>تكونلها</a:t>
            </a:r>
            <a:r>
              <a:rPr lang="ar-IQ" sz="2000" b="1" dirty="0"/>
              <a:t> بدائل تكون </a:t>
            </a:r>
            <a:r>
              <a:rPr lang="ar-IQ" sz="2000" b="1" dirty="0" err="1"/>
              <a:t>مرونةالطلب</a:t>
            </a:r>
            <a:r>
              <a:rPr lang="ar-IQ" sz="2000" b="1" dirty="0"/>
              <a:t> عليها اكبر من تلك التي لايوجد لها بديل كلما زاد عدد السلع البديلة واقتربت السلعة من ان تكون بديلاً تاماً ارتفعت </a:t>
            </a:r>
            <a:r>
              <a:rPr lang="ar-IQ" sz="2000" b="1" dirty="0" err="1"/>
              <a:t>مرونةالطلب</a:t>
            </a:r>
            <a:r>
              <a:rPr lang="ar-IQ" sz="2000" b="1" dirty="0"/>
              <a:t> سبب ارتفاع المرونة يعود الى سهولة انتقال المستهلك الى السلع البديلة في حالة ارتفاع سعر هذه </a:t>
            </a:r>
            <a:r>
              <a:rPr lang="ar-IQ" sz="2000" b="1" dirty="0" err="1"/>
              <a:t>السلعة </a:t>
            </a:r>
            <a:r>
              <a:rPr lang="ar-IQ" sz="2000" b="1" dirty="0"/>
              <a:t>(وبقاء اسعار السلع البديلة ثابت</a:t>
            </a:r>
            <a:r>
              <a:rPr lang="ar-IQ" sz="2000" b="1" dirty="0" err="1"/>
              <a:t>)</a:t>
            </a:r>
            <a:endParaRPr lang="en-US" sz="2000" dirty="0"/>
          </a:p>
          <a:p>
            <a:pPr algn="just"/>
            <a:r>
              <a:rPr lang="ar-IQ" sz="2000" b="1" dirty="0"/>
              <a:t>مثال: مرونة الطلب على لحم الغنم تكون كبيرة بسبب وجود عدد كبير من البدائل تتمثل في اللحوم </a:t>
            </a:r>
            <a:r>
              <a:rPr lang="ar-IQ" sz="2000" b="1" dirty="0" err="1"/>
              <a:t>الأخرى </a:t>
            </a:r>
            <a:r>
              <a:rPr lang="ar-IQ" sz="2000" b="1" dirty="0"/>
              <a:t>(لحوم بقر، </a:t>
            </a:r>
            <a:r>
              <a:rPr lang="ar-IQ" sz="2000" b="1" dirty="0" err="1"/>
              <a:t>اسماك </a:t>
            </a:r>
            <a:r>
              <a:rPr lang="ar-IQ" sz="2000" b="1" dirty="0"/>
              <a:t>، طيور</a:t>
            </a:r>
            <a:r>
              <a:rPr lang="ar-IQ" sz="2000" b="1" dirty="0" err="1" smtClean="0"/>
              <a:t>)</a:t>
            </a:r>
            <a:endParaRPr lang="ar-IQ" sz="2000" b="1" dirty="0" smtClean="0"/>
          </a:p>
          <a:p>
            <a:r>
              <a:rPr lang="ar-IQ" sz="2000" b="1" u="sng" dirty="0">
                <a:solidFill>
                  <a:schemeClr val="accent2">
                    <a:lumMod val="75000"/>
                  </a:schemeClr>
                </a:solidFill>
              </a:rPr>
              <a:t>أهمية السلعة: تقسم السلع </a:t>
            </a:r>
            <a:r>
              <a:rPr lang="ar-IQ" sz="2000" b="1" u="sng" dirty="0" err="1">
                <a:solidFill>
                  <a:schemeClr val="accent2">
                    <a:lumMod val="75000"/>
                  </a:schemeClr>
                </a:solidFill>
              </a:rPr>
              <a:t>الى :</a:t>
            </a:r>
            <a:endParaRPr lang="en-US" sz="2000" dirty="0">
              <a:solidFill>
                <a:schemeClr val="accent2">
                  <a:lumMod val="75000"/>
                </a:schemeClr>
              </a:solidFill>
            </a:endParaRPr>
          </a:p>
          <a:p>
            <a:pPr lvl="0" algn="just"/>
            <a:r>
              <a:rPr lang="ar-IQ" sz="2000" b="1" dirty="0"/>
              <a:t>سلع ضرورية والتي هي اساسية للحياة </a:t>
            </a:r>
            <a:r>
              <a:rPr lang="ar-IQ" sz="2000" b="1" dirty="0" smtClean="0"/>
              <a:t>سلع </a:t>
            </a:r>
            <a:r>
              <a:rPr lang="ar-IQ" sz="2000" b="1" dirty="0"/>
              <a:t>كمالية  هي التي يمكن الاستغناء عنها ووسط </a:t>
            </a:r>
            <a:r>
              <a:rPr lang="ar-IQ" sz="2000" b="1" dirty="0" smtClean="0"/>
              <a:t>بينهما فالسلع </a:t>
            </a:r>
            <a:r>
              <a:rPr lang="ar-IQ" sz="2000" b="1" dirty="0"/>
              <a:t>الضرورية تكون مرونة الطلب عليها منخفضة الطلب عليها غير مرن وذلك لأن المستهلك يطلبها لضرورتها ولعدم وجود خيار لديه في الاستغناء عنها بغض النظر عن سعرها اي ان الكمية المطلوبة منها لا تتأُثر كثيراً عند تغير أسعارها</a:t>
            </a:r>
            <a:endParaRPr kumimoji="0" lang="ar-IQ"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ChangeArrowheads="1"/>
          </p:cNvSpPr>
          <p:nvPr/>
        </p:nvSpPr>
        <p:spPr bwMode="auto">
          <a:xfrm>
            <a:off x="467544" y="-98231"/>
            <a:ext cx="8460432"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ar-IQ" sz="2000" b="1" u="sng" dirty="0">
                <a:solidFill>
                  <a:schemeClr val="accent2">
                    <a:lumMod val="75000"/>
                  </a:schemeClr>
                </a:solidFill>
              </a:rPr>
              <a:t>نسبة الانفاق على </a:t>
            </a:r>
            <a:r>
              <a:rPr lang="ar-IQ" sz="2000" b="1" u="sng" dirty="0" err="1">
                <a:solidFill>
                  <a:schemeClr val="accent2">
                    <a:lumMod val="75000"/>
                  </a:schemeClr>
                </a:solidFill>
              </a:rPr>
              <a:t>السلعة:</a:t>
            </a:r>
            <a:r>
              <a:rPr lang="ar-IQ" sz="2000" b="1" u="sng" dirty="0">
                <a:solidFill>
                  <a:schemeClr val="accent2">
                    <a:lumMod val="75000"/>
                  </a:schemeClr>
                </a:solidFill>
              </a:rPr>
              <a:t> </a:t>
            </a:r>
            <a:endParaRPr lang="ar-IQ" sz="2000" b="1" u="sng" dirty="0" smtClean="0">
              <a:solidFill>
                <a:schemeClr val="accent2">
                  <a:lumMod val="75000"/>
                </a:schemeClr>
              </a:solidFill>
            </a:endParaRPr>
          </a:p>
          <a:p>
            <a:pPr marL="0" marR="0" lvl="0" indent="0" algn="r" defTabSz="914400" rtl="1" eaLnBrk="1" fontAlgn="base" latinLnBrk="0" hangingPunct="1">
              <a:lnSpc>
                <a:spcPct val="100000"/>
              </a:lnSpc>
              <a:spcBef>
                <a:spcPct val="0"/>
              </a:spcBef>
              <a:spcAft>
                <a:spcPct val="0"/>
              </a:spcAft>
              <a:buClrTx/>
              <a:buSzTx/>
              <a:buFontTx/>
              <a:buNone/>
              <a:tabLst/>
            </a:pPr>
            <a:endParaRPr lang="en-US" sz="1400" b="1" u="sng" dirty="0">
              <a:solidFill>
                <a:schemeClr val="accent2">
                  <a:lumMod val="75000"/>
                </a:schemeClr>
              </a:solidFill>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إذا كان الانفاق على السلعة </a:t>
            </a:r>
            <a:r>
              <a:rPr kumimoji="0" lang="ar-IQ" sz="24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لايشكل</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سوى نسبة ضئيلة من دخل المستهلك فإن الطلب عليها يكون غير مرن عادة لأن المستهلكين عادة </a:t>
            </a:r>
            <a:r>
              <a:rPr kumimoji="0" lang="ar-IQ" sz="24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لايهتمون</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بالتغيرات في اسعارها  مثال هذه </a:t>
            </a:r>
            <a:r>
              <a:rPr kumimoji="0" lang="ar-IQ" sz="24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السلع </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ar-IQ" sz="24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الشخاط</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اما السلع  التي يكون الانفاق عليها نسبة كبيرة من دخل المستهلك فإن الطلب عليها يكون مرناً مثل السيارات والتلفزيونات والأثاث وما إلى </a:t>
            </a:r>
            <a:r>
              <a:rPr kumimoji="0" lang="ar-IQ" sz="24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ذلك .</a:t>
            </a:r>
            <a:endPar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fontAlgn="base">
              <a:spcBef>
                <a:spcPct val="0"/>
              </a:spcBef>
              <a:spcAft>
                <a:spcPct val="0"/>
              </a:spcAft>
            </a:pPr>
            <a:r>
              <a:rPr lang="ar-IQ" sz="2000" b="1" u="sng" dirty="0" err="1">
                <a:solidFill>
                  <a:schemeClr val="accent2">
                    <a:lumMod val="75000"/>
                  </a:schemeClr>
                </a:solidFill>
              </a:rPr>
              <a:t>الزمن:</a:t>
            </a:r>
            <a:r>
              <a:rPr lang="ar-IQ" sz="2000" b="1" u="sng" dirty="0">
                <a:solidFill>
                  <a:schemeClr val="accent2">
                    <a:lumMod val="75000"/>
                  </a:schemeClr>
                </a:solidFill>
              </a:rPr>
              <a:t> </a:t>
            </a:r>
            <a:endParaRPr lang="ar-IQ" sz="2000" b="1" u="sng" dirty="0" smtClean="0">
              <a:solidFill>
                <a:schemeClr val="accent2">
                  <a:lumMod val="75000"/>
                </a:schemeClr>
              </a:solidFill>
            </a:endParaRPr>
          </a:p>
          <a:p>
            <a:pPr fontAlgn="base">
              <a:spcBef>
                <a:spcPct val="0"/>
              </a:spcBef>
              <a:spcAft>
                <a:spcPct val="0"/>
              </a:spcAft>
            </a:pPr>
            <a:endParaRPr lang="en-US" sz="1400" b="1" u="sng" dirty="0">
              <a:solidFill>
                <a:schemeClr val="accent2">
                  <a:lumMod val="75000"/>
                </a:schemeClr>
              </a:solidFill>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كلما طالت الفترة الزمنية فإن من المحتمل أن يتحل الطلب غير المرن الى طلب أكثر مرونة لأن بمرور الزمن يستطيع المستهلك تعديل نمط استهلاكه والبحث عن سلع بديلة أرخص نسبياً الطلب على النفط حاليا غير مرن من المتوقع في المستقبل أن يكون هذا الطلب اكثر مرونة بسبب الاقتصاد في استعماله واكتشاف البدائل </a:t>
            </a:r>
            <a:r>
              <a:rPr kumimoji="0" lang="ar-IQ" sz="24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له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611560" y="75983"/>
            <a:ext cx="8100392"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ar-IQ" sz="2000" b="1" u="sng" dirty="0">
                <a:solidFill>
                  <a:srgbClr val="9933FF"/>
                </a:solidFill>
              </a:rPr>
              <a:t>أهمية المرونة </a:t>
            </a:r>
            <a:r>
              <a:rPr lang="ar-IQ" sz="2000" b="1" u="sng" dirty="0" err="1">
                <a:solidFill>
                  <a:srgbClr val="9933FF"/>
                </a:solidFill>
              </a:rPr>
              <a:t>واستخداماتها:</a:t>
            </a:r>
            <a:r>
              <a:rPr lang="ar-IQ" sz="2000" b="1" u="sng" dirty="0">
                <a:solidFill>
                  <a:srgbClr val="9933FF"/>
                </a:solidFill>
              </a:rPr>
              <a:t>  </a:t>
            </a:r>
            <a:endParaRPr lang="ar-IQ" sz="2000" b="1" u="sng" dirty="0" smtClean="0">
              <a:solidFill>
                <a:srgbClr val="9933FF"/>
              </a:solidFill>
            </a:endParaRPr>
          </a:p>
          <a:p>
            <a:pPr marL="0" marR="0" lvl="0" indent="0" algn="r" defTabSz="914400" rtl="1" eaLnBrk="1" fontAlgn="base" latinLnBrk="0" hangingPunct="1">
              <a:lnSpc>
                <a:spcPct val="100000"/>
              </a:lnSpc>
              <a:spcBef>
                <a:spcPct val="0"/>
              </a:spcBef>
              <a:spcAft>
                <a:spcPct val="0"/>
              </a:spcAft>
              <a:buClrTx/>
              <a:buSzTx/>
              <a:buFontTx/>
              <a:buNone/>
              <a:tabLst/>
            </a:pPr>
            <a:endParaRPr lang="en-US" sz="1400" b="1" u="sng" dirty="0">
              <a:solidFill>
                <a:srgbClr val="9933FF"/>
              </a:solidFill>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تحتل المرونة أهمية خاصة في الدراسات الاقتصادية وذلك بسبب تعدد مجالات استخدامها حيث ان المرونة تستخدم في:</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chemeClr val="accent3">
                    <a:lumMod val="75000"/>
                  </a:schemeClr>
                </a:solidFill>
                <a:effectLst/>
                <a:latin typeface="Simplified Arabic" pitchFamily="18" charset="-78"/>
                <a:ea typeface="Calibri" pitchFamily="34" charset="0"/>
                <a:cs typeface="Simplified Arabic" pitchFamily="18" charset="-78"/>
              </a:rPr>
              <a:t>السياسات الاقتصادية</a:t>
            </a:r>
            <a:endParaRPr kumimoji="0" lang="en-US" sz="2400" b="0" i="0" u="none" strike="noStrike" cap="none" normalizeH="0" baseline="0" dirty="0" smtClean="0">
              <a:ln>
                <a:noFill/>
              </a:ln>
              <a:solidFill>
                <a:schemeClr val="accent3">
                  <a:lumMod val="75000"/>
                </a:schemeClr>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chemeClr val="accent3">
                    <a:lumMod val="75000"/>
                  </a:schemeClr>
                </a:solidFill>
                <a:effectLst/>
                <a:latin typeface="Simplified Arabic" pitchFamily="18" charset="-78"/>
                <a:ea typeface="Calibri" pitchFamily="34" charset="0"/>
                <a:cs typeface="Simplified Arabic" pitchFamily="18" charset="-78"/>
              </a:rPr>
              <a:t>التخطيط</a:t>
            </a:r>
            <a:endParaRPr kumimoji="0" lang="en-US" sz="2400" b="0" i="0" u="none" strike="noStrike" cap="none" normalizeH="0" baseline="0" dirty="0" smtClean="0">
              <a:ln>
                <a:noFill/>
              </a:ln>
              <a:solidFill>
                <a:schemeClr val="accent3">
                  <a:lumMod val="75000"/>
                </a:schemeClr>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chemeClr val="accent3">
                    <a:lumMod val="75000"/>
                  </a:schemeClr>
                </a:solidFill>
                <a:effectLst/>
                <a:latin typeface="Simplified Arabic" pitchFamily="18" charset="-78"/>
                <a:ea typeface="Calibri" pitchFamily="34" charset="0"/>
                <a:cs typeface="Simplified Arabic" pitchFamily="18" charset="-78"/>
              </a:rPr>
              <a:t>التمييز الاحتكاري</a:t>
            </a:r>
          </a:p>
          <a:p>
            <a:pPr marL="0" marR="0" lvl="0" indent="0" algn="r" defTabSz="914400" rtl="1" eaLnBrk="0" fontAlgn="base" latinLnBrk="0" hangingPunct="0">
              <a:lnSpc>
                <a:spcPct val="100000"/>
              </a:lnSpc>
              <a:spcBef>
                <a:spcPct val="0"/>
              </a:spcBef>
              <a:spcAft>
                <a:spcPct val="0"/>
              </a:spcAft>
              <a:buClrTx/>
              <a:buSzTx/>
              <a:tabLst/>
            </a:pPr>
            <a:endParaRPr kumimoji="0" lang="en-US" sz="1600" b="0" i="0" u="none" strike="noStrike" cap="none" normalizeH="0" baseline="0" dirty="0" smtClean="0">
              <a:ln>
                <a:noFill/>
              </a:ln>
              <a:solidFill>
                <a:schemeClr val="accent3">
                  <a:lumMod val="75000"/>
                </a:schemeClr>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lang="ar-IQ" sz="2000" b="1" u="sng" dirty="0">
                <a:solidFill>
                  <a:srgbClr val="669900"/>
                </a:solidFill>
              </a:rPr>
              <a:t>السياسات </a:t>
            </a:r>
            <a:r>
              <a:rPr lang="ar-IQ" sz="2000" b="1" u="sng" dirty="0" err="1">
                <a:solidFill>
                  <a:srgbClr val="669900"/>
                </a:solidFill>
              </a:rPr>
              <a:t>الاقتصادية </a:t>
            </a:r>
            <a:r>
              <a:rPr lang="ar-IQ" sz="2000" b="1" u="sng" dirty="0" err="1" smtClean="0">
                <a:solidFill>
                  <a:srgbClr val="669900"/>
                </a:solidFill>
              </a:rPr>
              <a:t>:</a:t>
            </a:r>
            <a:endParaRPr lang="ar-IQ" sz="2000" b="1" u="sng" dirty="0" smtClean="0">
              <a:solidFill>
                <a:srgbClr val="669900"/>
              </a:solidFill>
            </a:endParaRPr>
          </a:p>
          <a:p>
            <a:pPr marL="0" marR="0" lvl="0" indent="0" algn="r" defTabSz="914400" rtl="1" eaLnBrk="0" fontAlgn="base" latinLnBrk="0" hangingPunct="0">
              <a:lnSpc>
                <a:spcPct val="100000"/>
              </a:lnSpc>
              <a:spcBef>
                <a:spcPct val="0"/>
              </a:spcBef>
              <a:spcAft>
                <a:spcPct val="0"/>
              </a:spcAft>
              <a:buClrTx/>
              <a:buSzTx/>
              <a:buFontTx/>
              <a:buNone/>
              <a:tabLst/>
            </a:pPr>
            <a:endParaRPr lang="en-US" sz="1200" b="1" u="sng" dirty="0">
              <a:solidFill>
                <a:srgbClr val="669900"/>
              </a:solidFill>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تستخدم المرونة في السياسة المالية والسياسة النقدية والسياسة التجارية عند فرض ضريبة معينة  إذا كان الهدف من فرض الضريبة هو الحصول على إيراد ضريبي أكبر  فإن من الضروري التعرف على مرونة الطلب على السلعة التي  ستفرض الضريبة عليها  إذا كان الطلب على هذه السلعة مرناً فإن فرض الضريبة في هذه الحالة </a:t>
            </a:r>
            <a:r>
              <a:rPr kumimoji="0" lang="ar-IQ" sz="24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لايحقق</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هدفه بزيادة الإيراد  لأن الإيراد الكلي سينقص بدلاً من أن يزداد أما اذا كان الطلب على هذه  السلعة غير مرن فإن فرض الضريبة سيحقق </a:t>
            </a:r>
            <a:r>
              <a:rPr kumimoji="0" lang="ar-IQ" sz="24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أهدافه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467544" y="143055"/>
            <a:ext cx="8172400" cy="5786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ar-IQ" sz="2000" b="1" u="sng" dirty="0" err="1">
                <a:solidFill>
                  <a:srgbClr val="669900"/>
                </a:solidFill>
              </a:rPr>
              <a:t>التخطيط</a:t>
            </a:r>
            <a:r>
              <a:rPr lang="ar-IQ" sz="2000" b="1" u="sng" dirty="0" err="1" smtClean="0">
                <a:solidFill>
                  <a:srgbClr val="669900"/>
                </a:solidFill>
              </a:rPr>
              <a:t>:</a:t>
            </a:r>
            <a:endParaRPr lang="ar-IQ" sz="2000" b="1" u="sng" dirty="0" smtClean="0">
              <a:solidFill>
                <a:srgbClr val="669900"/>
              </a:solidFill>
            </a:endParaRPr>
          </a:p>
          <a:p>
            <a:pPr marL="0" marR="0" lvl="0" indent="0" algn="r" defTabSz="914400" rtl="1" eaLnBrk="1" fontAlgn="base" latinLnBrk="0" hangingPunct="1">
              <a:lnSpc>
                <a:spcPct val="100000"/>
              </a:lnSpc>
              <a:spcBef>
                <a:spcPct val="0"/>
              </a:spcBef>
              <a:spcAft>
                <a:spcPct val="0"/>
              </a:spcAft>
              <a:buClrTx/>
              <a:buSzTx/>
              <a:buFontTx/>
              <a:buNone/>
              <a:tabLst/>
            </a:pPr>
            <a:endParaRPr lang="en-US" sz="1100" b="1" u="sng" dirty="0">
              <a:solidFill>
                <a:srgbClr val="669900"/>
              </a:solidFill>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تستخدم المرونة في التخطيط إذا كانت الخطة تهدف الى رفع الدخل الفردي فإن هذا يعني أن الطلب على السلع سيزداد بنسب متفاوتة وهذا يتطلب الاستعداد لزيادة الانتاج أو زيادة الاستيراد من هذا النوع من السلع ان دراسة المرونة تجنب المخططين ظاهرة انشاء او توسيع مشاريع فائضة عن </a:t>
            </a:r>
            <a:r>
              <a:rPr kumimoji="0" lang="ar-IQ" sz="28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الحاجة .</a:t>
            </a:r>
            <a:endPar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fontAlgn="base">
              <a:spcBef>
                <a:spcPct val="0"/>
              </a:spcBef>
              <a:spcAft>
                <a:spcPct val="0"/>
              </a:spcAft>
            </a:pPr>
            <a:r>
              <a:rPr lang="ar-IQ" sz="2000" b="1" u="sng" dirty="0">
                <a:solidFill>
                  <a:srgbClr val="669900"/>
                </a:solidFill>
              </a:rPr>
              <a:t>التمييز </a:t>
            </a:r>
            <a:r>
              <a:rPr lang="ar-IQ" sz="2000" b="1" u="sng" dirty="0" err="1">
                <a:solidFill>
                  <a:srgbClr val="669900"/>
                </a:solidFill>
              </a:rPr>
              <a:t>الاحتكاري</a:t>
            </a:r>
            <a:r>
              <a:rPr lang="ar-IQ" sz="2000" b="1" u="sng" dirty="0" err="1" smtClean="0">
                <a:solidFill>
                  <a:srgbClr val="669900"/>
                </a:solidFill>
              </a:rPr>
              <a:t>:</a:t>
            </a:r>
            <a:endParaRPr lang="ar-IQ" sz="2000" b="1" u="sng" dirty="0" smtClean="0">
              <a:solidFill>
                <a:srgbClr val="669900"/>
              </a:solidFill>
            </a:endParaRPr>
          </a:p>
          <a:p>
            <a:pPr fontAlgn="base">
              <a:spcBef>
                <a:spcPct val="0"/>
              </a:spcBef>
              <a:spcAft>
                <a:spcPct val="0"/>
              </a:spcAft>
            </a:pPr>
            <a:endParaRPr lang="en-US" sz="1100" b="1" u="sng" dirty="0">
              <a:solidFill>
                <a:srgbClr val="669900"/>
              </a:solidFill>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lang="ar-IQ" sz="2800" b="1" dirty="0">
                <a:latin typeface="Simplified Arabic" pitchFamily="18" charset="-78"/>
                <a:ea typeface="Calibri" pitchFamily="34" charset="0"/>
                <a:cs typeface="Simplified Arabic" pitchFamily="18" charset="-78"/>
              </a:rPr>
              <a:t>تستخدم المرونة من قبل المحتكرين الذين </a:t>
            </a:r>
            <a:r>
              <a:rPr lang="ar-IQ" sz="2800" b="1" dirty="0" err="1">
                <a:latin typeface="Simplified Arabic" pitchFamily="18" charset="-78"/>
                <a:ea typeface="Calibri" pitchFamily="34" charset="0"/>
                <a:cs typeface="Simplified Arabic" pitchFamily="18" charset="-78"/>
              </a:rPr>
              <a:t>يلجأون</a:t>
            </a:r>
            <a:r>
              <a:rPr lang="ar-IQ" sz="2800" b="1" dirty="0">
                <a:latin typeface="Simplified Arabic" pitchFamily="18" charset="-78"/>
                <a:ea typeface="Calibri" pitchFamily="34" charset="0"/>
                <a:cs typeface="Simplified Arabic" pitchFamily="18" charset="-78"/>
              </a:rPr>
              <a:t> من أجل زيادة ارباحهم للتمييز بين الاسواق يفرض المحتكرون اسعاراً عالية في الاسواق التي تكون مرونة الطلب فيها منخفضة  وأسعاراً أقل في الأسواق ذات المرونة الكبيرة وعليه فان المحتكرين لايستطيعون التمييز بين هذه الأسواق إلا إذا اختلفت مرونة الطلب على </a:t>
            </a:r>
            <a:r>
              <a:rPr lang="ar-IQ" sz="2800" b="1" dirty="0" err="1">
                <a:latin typeface="Simplified Arabic" pitchFamily="18" charset="-78"/>
                <a:ea typeface="Calibri" pitchFamily="34" charset="0"/>
                <a:cs typeface="Simplified Arabic" pitchFamily="18" charset="-78"/>
              </a:rPr>
              <a:t>السلعة .</a:t>
            </a:r>
            <a:endParaRPr lang="ar-IQ" sz="2800" b="1" dirty="0">
              <a:latin typeface="Simplified Arabic" pitchFamily="18" charset="-78"/>
              <a:ea typeface="Calibri" pitchFamily="34" charset="0"/>
              <a:cs typeface="Simplified Arabic" pitchFamily="18"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ChangeArrowheads="1"/>
          </p:cNvSpPr>
          <p:nvPr/>
        </p:nvSpPr>
        <p:spPr bwMode="auto">
          <a:xfrm>
            <a:off x="1115616" y="1567316"/>
            <a:ext cx="7308304" cy="24314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IQ" sz="6600" b="1" i="0" u="none" strike="noStrike" cap="none" normalizeH="0" baseline="0" dirty="0" smtClean="0">
                <a:ln>
                  <a:noFill/>
                </a:ln>
                <a:solidFill>
                  <a:schemeClr val="accent3">
                    <a:lumMod val="75000"/>
                  </a:schemeClr>
                </a:solidFill>
                <a:effectLst/>
                <a:latin typeface="Simplified Arabic" pitchFamily="18" charset="-78"/>
                <a:ea typeface="Calibri" pitchFamily="34" charset="0"/>
                <a:cs typeface="Simplified Arabic" pitchFamily="18" charset="-78"/>
              </a:rPr>
              <a:t>شكرا جزيلا وفي       امان الله وحفظه</a:t>
            </a:r>
            <a:endParaRPr kumimoji="0" lang="ar-IQ" sz="6600" b="0" i="0" u="none" strike="noStrike" cap="none" normalizeH="0" baseline="0" dirty="0" smtClean="0">
              <a:ln>
                <a:noFill/>
              </a:ln>
              <a:solidFill>
                <a:schemeClr val="accent3">
                  <a:lumMod val="75000"/>
                </a:schemeClr>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1"/>
          <p:cNvSpPr>
            <a:spLocks noChangeArrowheads="1"/>
          </p:cNvSpPr>
          <p:nvPr/>
        </p:nvSpPr>
        <p:spPr bwMode="auto">
          <a:xfrm>
            <a:off x="971600" y="285036"/>
            <a:ext cx="7884368" cy="43088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3200" b="1" i="0" u="none" strike="noStrike" cap="none" normalizeH="0" baseline="0" dirty="0" smtClean="0">
                <a:ln>
                  <a:noFill/>
                </a:ln>
                <a:solidFill>
                  <a:srgbClr val="E36C0A"/>
                </a:solidFill>
                <a:effectLst/>
                <a:latin typeface="Simplified Arabic" pitchFamily="18" charset="-78"/>
                <a:ea typeface="Calibri" pitchFamily="34" charset="0"/>
                <a:cs typeface="Simplified Arabic" pitchFamily="18" charset="-78"/>
              </a:rPr>
              <a:t>ومن اجل التعرف اكثر على الطلب وعلاقته بالسعر  لابد من دراسة كل مما </a:t>
            </a:r>
            <a:r>
              <a:rPr kumimoji="0" lang="ar-IQ" sz="3200" b="1" i="0" u="none" strike="noStrike" cap="none" normalizeH="0" baseline="0" dirty="0" err="1" smtClean="0">
                <a:ln>
                  <a:noFill/>
                </a:ln>
                <a:solidFill>
                  <a:srgbClr val="E36C0A"/>
                </a:solidFill>
                <a:effectLst/>
                <a:latin typeface="Simplified Arabic" pitchFamily="18" charset="-78"/>
                <a:ea typeface="Calibri" pitchFamily="34" charset="0"/>
                <a:cs typeface="Simplified Arabic" pitchFamily="18" charset="-78"/>
              </a:rPr>
              <a:t>ياتي:-</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lang="ar-IQ" sz="2400" b="1" dirty="0">
                <a:solidFill>
                  <a:srgbClr val="CC0099"/>
                </a:solidFill>
              </a:rPr>
              <a:t> </a:t>
            </a:r>
            <a:r>
              <a:rPr lang="ar-IQ" sz="2400" b="1" u="sng" dirty="0">
                <a:solidFill>
                  <a:srgbClr val="9933FF"/>
                </a:solidFill>
              </a:rPr>
              <a:t>1- قانون </a:t>
            </a:r>
            <a:r>
              <a:rPr lang="ar-IQ" sz="2400" b="1" u="sng" dirty="0" err="1">
                <a:solidFill>
                  <a:srgbClr val="9933FF"/>
                </a:solidFill>
              </a:rPr>
              <a:t>الطلب (</a:t>
            </a:r>
            <a:r>
              <a:rPr lang="en-US" sz="2400" b="1" u="sng" dirty="0">
                <a:solidFill>
                  <a:srgbClr val="9933FF"/>
                </a:solidFill>
              </a:rPr>
              <a:t>The law of Demand</a:t>
            </a:r>
            <a:r>
              <a:rPr lang="ar-IQ" sz="2400" b="1" u="sng" dirty="0" err="1">
                <a:solidFill>
                  <a:srgbClr val="9933FF"/>
                </a:solidFill>
              </a:rPr>
              <a:t>) </a:t>
            </a:r>
            <a:r>
              <a:rPr lang="ar-IQ" sz="2400" b="1" u="sng" dirty="0" smtClean="0">
                <a:solidFill>
                  <a:srgbClr val="9933FF"/>
                </a:solidFill>
              </a:rPr>
              <a:t>: </a:t>
            </a:r>
            <a:r>
              <a:rPr kumimoji="0" lang="ar-IQ"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يمثل قانون الطلب العلاقة بين الكمية المطلوبة والسعر الخاص بها فقط مع بقاء المتغيرات الاخرى على حالها، ويكون السعر متغيرا مستقلا بينما تكون الكمية المطلوبة متغيرا تابعا، فيؤثر السعر على الكمية المطلوبة  وتكون العلاقة بينهم علاقة عكسية وهذه العلاقة هي ما تسمى بقانون الطلب.</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1187624" y="3356992"/>
          <a:ext cx="6334292" cy="3080383"/>
        </p:xfrm>
        <a:graphic>
          <a:graphicData uri="http://schemas.openxmlformats.org/drawingml/2006/table">
            <a:tbl>
              <a:tblPr rtl="1"/>
              <a:tblGrid>
                <a:gridCol w="2925278"/>
                <a:gridCol w="3409014"/>
              </a:tblGrid>
              <a:tr h="1038267">
                <a:tc>
                  <a:txBody>
                    <a:bodyPr/>
                    <a:lstStyle/>
                    <a:p>
                      <a:pPr algn="r" rtl="1">
                        <a:lnSpc>
                          <a:spcPct val="115000"/>
                        </a:lnSpc>
                        <a:spcAft>
                          <a:spcPts val="0"/>
                        </a:spcAft>
                      </a:pPr>
                      <a:r>
                        <a:rPr lang="ar-IQ" sz="2800" b="1" dirty="0">
                          <a:solidFill>
                            <a:srgbClr val="FFFF00"/>
                          </a:solidFill>
                          <a:highlight>
                            <a:srgbClr val="C0C0C0"/>
                          </a:highlight>
                          <a:latin typeface="Calibri"/>
                          <a:ea typeface="Calibri"/>
                          <a:cs typeface="Simplified Arabic"/>
                        </a:rPr>
                        <a:t>   سعر </a:t>
                      </a:r>
                      <a:r>
                        <a:rPr lang="ar-IQ" sz="2800" b="1" dirty="0" err="1">
                          <a:solidFill>
                            <a:srgbClr val="FFFF00"/>
                          </a:solidFill>
                          <a:highlight>
                            <a:srgbClr val="C0C0C0"/>
                          </a:highlight>
                          <a:latin typeface="Calibri"/>
                          <a:ea typeface="Calibri"/>
                          <a:cs typeface="Simplified Arabic"/>
                        </a:rPr>
                        <a:t>السلعة (</a:t>
                      </a:r>
                      <a:r>
                        <a:rPr lang="en-US" sz="2800" b="1" dirty="0">
                          <a:solidFill>
                            <a:srgbClr val="FFFF00"/>
                          </a:solidFill>
                          <a:highlight>
                            <a:srgbClr val="C0C0C0"/>
                          </a:highlight>
                          <a:latin typeface="Simplified Arabic"/>
                          <a:ea typeface="Calibri"/>
                          <a:cs typeface="Arial"/>
                        </a:rPr>
                        <a:t>P</a:t>
                      </a:r>
                      <a:r>
                        <a:rPr lang="ar-IQ" sz="2800" b="1" dirty="0" err="1">
                          <a:solidFill>
                            <a:srgbClr val="FFFF00"/>
                          </a:solidFill>
                          <a:highlight>
                            <a:srgbClr val="C0C0C0"/>
                          </a:highlight>
                          <a:latin typeface="Calibri"/>
                          <a:ea typeface="Calibri"/>
                          <a:cs typeface="Simplified Arabic"/>
                        </a:rPr>
                        <a:t>)</a:t>
                      </a:r>
                      <a:endParaRPr lang="en-US" sz="2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2800" b="1" dirty="0">
                          <a:solidFill>
                            <a:srgbClr val="FFFF00"/>
                          </a:solidFill>
                          <a:highlight>
                            <a:srgbClr val="C0C0C0"/>
                          </a:highlight>
                          <a:latin typeface="Calibri"/>
                          <a:ea typeface="Calibri"/>
                          <a:cs typeface="Simplified Arabic"/>
                        </a:rPr>
                        <a:t>الكمية المطلوبة</a:t>
                      </a:r>
                      <a:r>
                        <a:rPr lang="ar-IQ" sz="2800" b="1" dirty="0" err="1">
                          <a:solidFill>
                            <a:srgbClr val="FFFF00"/>
                          </a:solidFill>
                          <a:highlight>
                            <a:srgbClr val="C0C0C0"/>
                          </a:highlight>
                          <a:latin typeface="Calibri"/>
                          <a:ea typeface="Calibri"/>
                          <a:cs typeface="Simplified Arabic"/>
                        </a:rPr>
                        <a:t>(</a:t>
                      </a:r>
                      <a:r>
                        <a:rPr lang="en-US" sz="2800" b="1" dirty="0">
                          <a:solidFill>
                            <a:srgbClr val="FFFF00"/>
                          </a:solidFill>
                          <a:highlight>
                            <a:srgbClr val="C0C0C0"/>
                          </a:highlight>
                          <a:latin typeface="Simplified Arabic"/>
                          <a:ea typeface="Calibri"/>
                          <a:cs typeface="Arial"/>
                        </a:rPr>
                        <a:t>Q</a:t>
                      </a:r>
                      <a:r>
                        <a:rPr lang="ar-IQ" sz="2800" b="1" dirty="0" err="1">
                          <a:solidFill>
                            <a:srgbClr val="FFFF00"/>
                          </a:solidFill>
                          <a:highlight>
                            <a:srgbClr val="C0C0C0"/>
                          </a:highlight>
                          <a:latin typeface="Calibri"/>
                          <a:ea typeface="Calibri"/>
                          <a:cs typeface="Simplified Arabic"/>
                        </a:rPr>
                        <a:t>)</a:t>
                      </a:r>
                      <a:endParaRPr lang="en-US" sz="2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529">
                <a:tc>
                  <a:txBody>
                    <a:bodyPr/>
                    <a:lstStyle/>
                    <a:p>
                      <a:pPr algn="ctr" rtl="1">
                        <a:lnSpc>
                          <a:spcPct val="115000"/>
                        </a:lnSpc>
                        <a:spcAft>
                          <a:spcPts val="0"/>
                        </a:spcAft>
                      </a:pPr>
                      <a:r>
                        <a:rPr lang="ar-IQ" sz="2800" b="1" dirty="0">
                          <a:latin typeface="Calibri"/>
                          <a:ea typeface="Calibri"/>
                          <a:cs typeface="Simplified Arabic"/>
                        </a:rPr>
                        <a:t>1</a:t>
                      </a:r>
                      <a:endParaRPr lang="en-US" sz="2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2800" b="1">
                          <a:latin typeface="Calibri"/>
                          <a:ea typeface="Calibri"/>
                          <a:cs typeface="Simplified Arabic"/>
                        </a:rPr>
                        <a:t>1500</a:t>
                      </a:r>
                      <a:endParaRPr lang="en-US" sz="2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529">
                <a:tc>
                  <a:txBody>
                    <a:bodyPr/>
                    <a:lstStyle/>
                    <a:p>
                      <a:pPr algn="ctr" rtl="1">
                        <a:lnSpc>
                          <a:spcPct val="115000"/>
                        </a:lnSpc>
                        <a:spcAft>
                          <a:spcPts val="0"/>
                        </a:spcAft>
                      </a:pPr>
                      <a:r>
                        <a:rPr lang="ar-IQ" sz="2800" b="1" dirty="0">
                          <a:latin typeface="Calibri"/>
                          <a:ea typeface="Calibri"/>
                          <a:cs typeface="Simplified Arabic"/>
                        </a:rPr>
                        <a:t>2</a:t>
                      </a:r>
                      <a:endParaRPr lang="en-US" sz="2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2800" b="1">
                          <a:latin typeface="Calibri"/>
                          <a:ea typeface="Calibri"/>
                          <a:cs typeface="Simplified Arabic"/>
                        </a:rPr>
                        <a:t>1000</a:t>
                      </a:r>
                      <a:endParaRPr lang="en-US" sz="2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529">
                <a:tc>
                  <a:txBody>
                    <a:bodyPr/>
                    <a:lstStyle/>
                    <a:p>
                      <a:pPr algn="ctr" rtl="1">
                        <a:lnSpc>
                          <a:spcPct val="115000"/>
                        </a:lnSpc>
                        <a:spcAft>
                          <a:spcPts val="0"/>
                        </a:spcAft>
                      </a:pPr>
                      <a:r>
                        <a:rPr lang="ar-IQ" sz="2800" b="1">
                          <a:latin typeface="Calibri"/>
                          <a:ea typeface="Calibri"/>
                          <a:cs typeface="Simplified Arabic"/>
                        </a:rPr>
                        <a:t>3</a:t>
                      </a:r>
                      <a:endParaRPr lang="en-US" sz="2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2800" b="1" dirty="0">
                          <a:latin typeface="Calibri"/>
                          <a:ea typeface="Calibri"/>
                          <a:cs typeface="Simplified Arabic"/>
                        </a:rPr>
                        <a:t>750</a:t>
                      </a:r>
                      <a:endParaRPr lang="en-US" sz="2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529">
                <a:tc>
                  <a:txBody>
                    <a:bodyPr/>
                    <a:lstStyle/>
                    <a:p>
                      <a:pPr algn="ctr" rtl="1">
                        <a:lnSpc>
                          <a:spcPct val="115000"/>
                        </a:lnSpc>
                        <a:spcAft>
                          <a:spcPts val="0"/>
                        </a:spcAft>
                      </a:pPr>
                      <a:r>
                        <a:rPr lang="ar-IQ" sz="2800" b="1">
                          <a:latin typeface="Calibri"/>
                          <a:ea typeface="Calibri"/>
                          <a:cs typeface="Simplified Arabic"/>
                        </a:rPr>
                        <a:t>4</a:t>
                      </a:r>
                      <a:endParaRPr lang="en-US" sz="2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2800" b="1" dirty="0">
                          <a:latin typeface="Calibri"/>
                          <a:ea typeface="Calibri"/>
                          <a:cs typeface="Simplified Arabic"/>
                        </a:rPr>
                        <a:t>600</a:t>
                      </a:r>
                      <a:endParaRPr lang="en-US" sz="2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3969" name="Rectangle 1"/>
          <p:cNvSpPr>
            <a:spLocks noChangeArrowheads="1"/>
          </p:cNvSpPr>
          <p:nvPr/>
        </p:nvSpPr>
        <p:spPr bwMode="auto">
          <a:xfrm>
            <a:off x="467544" y="332656"/>
            <a:ext cx="8208912"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lang="ar-IQ" sz="2400" b="1" u="sng" dirty="0">
                <a:solidFill>
                  <a:srgbClr val="9933FF"/>
                </a:solidFill>
              </a:rPr>
              <a:t>2- جدول </a:t>
            </a:r>
            <a:r>
              <a:rPr lang="ar-IQ" sz="2400" b="1" u="sng" dirty="0" err="1">
                <a:solidFill>
                  <a:srgbClr val="9933FF"/>
                </a:solidFill>
              </a:rPr>
              <a:t>الطلب (</a:t>
            </a:r>
            <a:r>
              <a:rPr lang="en-US" sz="2400" b="1" u="sng" dirty="0">
                <a:solidFill>
                  <a:srgbClr val="9933FF"/>
                </a:solidFill>
              </a:rPr>
              <a:t>  :(Demand Schedule</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يمثل جدول الطلب تفسيرا بالأرقام لقانون </a:t>
            </a:r>
            <a:r>
              <a:rPr kumimoji="0" lang="ar-IQ" sz="28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الطلب </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فيظهر من خلال الارقام العلاقة العكسية بين الكمية المطلوبة </a:t>
            </a:r>
            <a:r>
              <a:rPr kumimoji="0" lang="ar-IQ" sz="28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والسعر </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والجدول البياني التالي يوضح </a:t>
            </a:r>
            <a:r>
              <a:rPr kumimoji="0" lang="ar-IQ" sz="28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ذلك:-</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ومن الجدول اعلاه نلاحظ انه عندما السعر(1) فان الكمية ترتفع الى(1500)  </a:t>
            </a:r>
            <a:r>
              <a:rPr kumimoji="0" lang="ar-IQ" sz="28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وحدة </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بينما اذا ارتفع السعر </a:t>
            </a:r>
            <a:r>
              <a:rPr kumimoji="0" lang="ar-IQ" sz="28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الى </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(2) فان الكمية المطلوبة تنخفض الى(1000) وحدة يعني هذا ان المستهلك يقلل شرائه من هذه السلعة بسبب ارتفاع سعرها.</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53"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82954" name="Rectangle 10"/>
          <p:cNvSpPr>
            <a:spLocks noChangeArrowheads="1"/>
          </p:cNvSpPr>
          <p:nvPr/>
        </p:nvSpPr>
        <p:spPr bwMode="auto">
          <a:xfrm rot="10800000" flipV="1">
            <a:off x="539552" y="476672"/>
            <a:ext cx="7992888"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lang="ar-IQ" sz="2400" b="1" u="sng" dirty="0">
                <a:solidFill>
                  <a:srgbClr val="9933FF"/>
                </a:solidFill>
              </a:rPr>
              <a:t>3-منحنى </a:t>
            </a:r>
            <a:r>
              <a:rPr lang="ar-IQ" sz="2400" b="1" u="sng" dirty="0" err="1">
                <a:solidFill>
                  <a:srgbClr val="9933FF"/>
                </a:solidFill>
              </a:rPr>
              <a:t>الطلب (</a:t>
            </a:r>
            <a:r>
              <a:rPr lang="en-US" sz="2400" b="1" u="sng" dirty="0">
                <a:solidFill>
                  <a:srgbClr val="9933FF"/>
                </a:solidFill>
              </a:rPr>
              <a:t>The Demand Curve</a:t>
            </a:r>
            <a:r>
              <a:rPr lang="ar-IQ" sz="2400" b="1" u="sng" dirty="0" smtClean="0">
                <a:solidFill>
                  <a:srgbClr val="9933FF"/>
                </a:solidFill>
              </a:rPr>
              <a:t>): </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هو بناء افتراضي </a:t>
            </a:r>
            <a:r>
              <a:rPr kumimoji="0" lang="en-US"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hypothetical construction</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يبين كم هو عدد الوحدات من سلعة معينة التي يرغب المستهلك بشرائها خلال فترة زمنية معينة بكل الاسعار مع بقاء الاسعار الاخرى والدخل النقدي على حالها، والشكل البياني يمثل منحنى الطلب</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2955" name="Picture 11"/>
          <p:cNvPicPr>
            <a:picLocks noChangeAspect="1" noChangeArrowheads="1"/>
          </p:cNvPicPr>
          <p:nvPr/>
        </p:nvPicPr>
        <p:blipFill>
          <a:blip r:embed="rId2" cstate="print"/>
          <a:srcRect/>
          <a:stretch>
            <a:fillRect/>
          </a:stretch>
        </p:blipFill>
        <p:spPr bwMode="auto">
          <a:xfrm>
            <a:off x="1619672" y="2486025"/>
            <a:ext cx="5616623" cy="1885950"/>
          </a:xfrm>
          <a:prstGeom prst="rect">
            <a:avLst/>
          </a:prstGeom>
          <a:noFill/>
          <a:ln w="9525">
            <a:noFill/>
            <a:miter lim="800000"/>
            <a:headEnd/>
            <a:tailEnd/>
          </a:ln>
        </p:spPr>
      </p:pic>
      <p:sp>
        <p:nvSpPr>
          <p:cNvPr id="13" name="مستطيل 12"/>
          <p:cNvSpPr/>
          <p:nvPr/>
        </p:nvSpPr>
        <p:spPr>
          <a:xfrm>
            <a:off x="467544" y="4581128"/>
            <a:ext cx="7920880" cy="646331"/>
          </a:xfrm>
          <a:prstGeom prst="rect">
            <a:avLst/>
          </a:prstGeom>
        </p:spPr>
        <p:txBody>
          <a:bodyPr wrap="square">
            <a:spAutoFit/>
          </a:bodyPr>
          <a:lstStyle/>
          <a:p>
            <a:r>
              <a:rPr lang="ar-IQ" b="1" dirty="0">
                <a:solidFill>
                  <a:srgbClr val="FF0000"/>
                </a:solidFill>
              </a:rPr>
              <a:t>والسؤال المهم الذي يمكن طرحه هو(لماذا يتخذ منحنى الطلب الشكل اعلاه</a:t>
            </a:r>
            <a:r>
              <a:rPr lang="ar-IQ" b="1" dirty="0" err="1">
                <a:solidFill>
                  <a:srgbClr val="FF0000"/>
                </a:solidFill>
              </a:rPr>
              <a:t>)؟</a:t>
            </a:r>
            <a:endParaRPr lang="ar-IQ"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7"/>
          <p:cNvGraphicFramePr/>
          <p:nvPr/>
        </p:nvGraphicFramePr>
        <p:xfrm>
          <a:off x="1901757" y="2232498"/>
          <a:ext cx="5982611" cy="2393004"/>
        </p:xfrm>
        <a:graphic>
          <a:graphicData uri="http://schemas.openxmlformats.org/drawingml/2006/chart">
            <c:chart xmlns:c="http://schemas.openxmlformats.org/drawingml/2006/chart" xmlns:r="http://schemas.openxmlformats.org/officeDocument/2006/relationships" r:id="rId2"/>
          </a:graphicData>
        </a:graphic>
      </p:graphicFrame>
      <p:sp>
        <p:nvSpPr>
          <p:cNvPr id="81921" name="Text Box 2"/>
          <p:cNvSpPr txBox="1">
            <a:spLocks noChangeArrowheads="1"/>
          </p:cNvSpPr>
          <p:nvPr/>
        </p:nvSpPr>
        <p:spPr bwMode="auto">
          <a:xfrm>
            <a:off x="6228184" y="4653136"/>
            <a:ext cx="1721445" cy="36004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IQ" b="1" i="0" u="none" strike="noStrike" cap="none" normalizeH="0" baseline="0" dirty="0" smtClean="0">
                <a:ln>
                  <a:noFill/>
                </a:ln>
                <a:solidFill>
                  <a:schemeClr val="tx1"/>
                </a:solidFill>
                <a:effectLst/>
                <a:latin typeface="Arial" pitchFamily="34" charset="0"/>
                <a:ea typeface="Arial" pitchFamily="34" charset="0"/>
                <a:cs typeface="Arial" pitchFamily="34" charset="0"/>
              </a:rPr>
              <a:t>الكمية المطلوبة </a:t>
            </a:r>
            <a:r>
              <a:rPr lang="en-US" b="1" dirty="0" smtClean="0">
                <a:latin typeface="Arial" pitchFamily="34" charset="0"/>
                <a:ea typeface="Arial" pitchFamily="34" charset="0"/>
                <a:cs typeface="Arial" pitchFamily="34" charset="0"/>
              </a:rPr>
              <a:t>Q</a:t>
            </a:r>
            <a:endParaRPr kumimoji="0" lang="en-US" b="0"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مربع نص 3"/>
          <p:cNvSpPr txBox="1"/>
          <p:nvPr/>
        </p:nvSpPr>
        <p:spPr>
          <a:xfrm>
            <a:off x="2627784" y="1412776"/>
            <a:ext cx="5328592" cy="369332"/>
          </a:xfrm>
          <a:prstGeom prst="rect">
            <a:avLst/>
          </a:prstGeom>
          <a:noFill/>
        </p:spPr>
        <p:txBody>
          <a:bodyPr wrap="square" rtlCol="1">
            <a:spAutoFit/>
          </a:bodyPr>
          <a:lstStyle/>
          <a:p>
            <a:r>
              <a:rPr lang="ar-IQ" b="1" dirty="0" smtClean="0"/>
              <a:t>وبالإمكان رسم منحنى الطلب  بهذا الشكل</a:t>
            </a:r>
            <a:endParaRPr lang="ar-IQ"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1"/>
          <p:cNvSpPr>
            <a:spLocks noChangeArrowheads="1"/>
          </p:cNvSpPr>
          <p:nvPr/>
        </p:nvSpPr>
        <p:spPr bwMode="auto">
          <a:xfrm>
            <a:off x="0" y="117694"/>
            <a:ext cx="8892480" cy="69557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2247900" algn="l"/>
              </a:tabLst>
            </a:pPr>
            <a:r>
              <a:rPr lang="ar-IQ" sz="2400" b="1" u="sng" dirty="0">
                <a:solidFill>
                  <a:srgbClr val="CC0099"/>
                </a:solidFill>
              </a:rPr>
              <a:t>ثانيا-العوامل المحددة </a:t>
            </a:r>
            <a:r>
              <a:rPr lang="ar-IQ" sz="2400" b="1" u="sng" dirty="0" err="1">
                <a:solidFill>
                  <a:srgbClr val="CC0099"/>
                </a:solidFill>
              </a:rPr>
              <a:t>للطلب:-</a:t>
            </a:r>
            <a:endParaRPr lang="en-US" sz="2400" b="1" u="sng" dirty="0">
              <a:solidFill>
                <a:srgbClr val="CC0099"/>
              </a:solidFill>
            </a:endParaRPr>
          </a:p>
          <a:p>
            <a:pPr marL="0" marR="0" lvl="0" indent="0" algn="r" defTabSz="914400" rtl="1" eaLnBrk="0" fontAlgn="base" latinLnBrk="0" hangingPunct="0">
              <a:lnSpc>
                <a:spcPct val="100000"/>
              </a:lnSpc>
              <a:spcBef>
                <a:spcPct val="0"/>
              </a:spcBef>
              <a:spcAft>
                <a:spcPct val="0"/>
              </a:spcAft>
              <a:buClrTx/>
              <a:buSzTx/>
              <a:buFontTx/>
              <a:buNone/>
              <a:tabLst>
                <a:tab pos="2247900" algn="l"/>
              </a:tabLst>
            </a:pPr>
            <a:r>
              <a:rPr lang="ar-IQ" sz="2000" b="1" dirty="0"/>
              <a:t>ليس فقط اسعار السلعة نفسها هي التي تتأثر فيها الكمية المطلوبة  بل هناك عوامل </a:t>
            </a:r>
            <a:r>
              <a:rPr lang="ar-IQ" sz="2000" b="1" dirty="0" err="1"/>
              <a:t>اخرى:-</a:t>
            </a:r>
            <a:endParaRPr lang="en-US" sz="2000" b="1" dirty="0"/>
          </a:p>
          <a:p>
            <a:pPr marL="0" marR="0" lvl="0" indent="0" algn="r" defTabSz="914400" rtl="1" eaLnBrk="0" fontAlgn="base" latinLnBrk="0" hangingPunct="0">
              <a:lnSpc>
                <a:spcPct val="100000"/>
              </a:lnSpc>
              <a:spcBef>
                <a:spcPct val="0"/>
              </a:spcBef>
              <a:spcAft>
                <a:spcPct val="0"/>
              </a:spcAft>
              <a:buClrTx/>
              <a:buSzTx/>
              <a:buFontTx/>
              <a:buNone/>
              <a:tabLst>
                <a:tab pos="2247900" algn="l"/>
              </a:tabLst>
            </a:pPr>
            <a:r>
              <a:rPr lang="ar-IQ" sz="2000" b="1" dirty="0">
                <a:solidFill>
                  <a:srgbClr val="FF0000"/>
                </a:solidFill>
              </a:rPr>
              <a:t>1- الاسعار وتضم( سعر السلعة نفسها، اسعار السلعة المكملة، اسعار السلعة البديلة، التوقعات في الاسعار</a:t>
            </a:r>
            <a:r>
              <a:rPr lang="ar-IQ" sz="2000" b="1" dirty="0" err="1">
                <a:solidFill>
                  <a:srgbClr val="FF0000"/>
                </a:solidFill>
              </a:rPr>
              <a:t>).</a:t>
            </a:r>
            <a:endParaRPr lang="en-US" sz="2000" b="1" dirty="0">
              <a:solidFill>
                <a:srgbClr val="FF0000"/>
              </a:solidFill>
            </a:endParaRPr>
          </a:p>
          <a:p>
            <a:pPr marL="0" marR="0" lvl="0" indent="0" algn="r" defTabSz="914400" rtl="1" eaLnBrk="0" fontAlgn="base" latinLnBrk="0" hangingPunct="0">
              <a:lnSpc>
                <a:spcPct val="100000"/>
              </a:lnSpc>
              <a:spcBef>
                <a:spcPct val="0"/>
              </a:spcBef>
              <a:spcAft>
                <a:spcPct val="0"/>
              </a:spcAft>
              <a:buClrTx/>
              <a:buSzTx/>
              <a:buFontTx/>
              <a:buNone/>
              <a:tabLst>
                <a:tab pos="2247900" algn="l"/>
              </a:tabLst>
            </a:pPr>
            <a:r>
              <a:rPr lang="ar-IQ" sz="2000" b="1" dirty="0">
                <a:solidFill>
                  <a:srgbClr val="FF0000"/>
                </a:solidFill>
              </a:rPr>
              <a:t>2- الدخل.</a:t>
            </a:r>
            <a:endParaRPr lang="en-US" sz="2000" b="1" dirty="0">
              <a:solidFill>
                <a:srgbClr val="FF0000"/>
              </a:solidFill>
            </a:endParaRPr>
          </a:p>
          <a:p>
            <a:pPr marL="0" marR="0" lvl="0" indent="0" algn="r" defTabSz="914400" rtl="1" eaLnBrk="0" fontAlgn="base" latinLnBrk="0" hangingPunct="0">
              <a:lnSpc>
                <a:spcPct val="100000"/>
              </a:lnSpc>
              <a:spcBef>
                <a:spcPct val="0"/>
              </a:spcBef>
              <a:spcAft>
                <a:spcPct val="0"/>
              </a:spcAft>
              <a:buClrTx/>
              <a:buSzTx/>
              <a:buFontTx/>
              <a:buNone/>
              <a:tabLst>
                <a:tab pos="2247900" algn="l"/>
              </a:tabLst>
            </a:pPr>
            <a:r>
              <a:rPr lang="ar-IQ" sz="2000" b="1" dirty="0">
                <a:solidFill>
                  <a:srgbClr val="FF0000"/>
                </a:solidFill>
              </a:rPr>
              <a:t>3- تغير ذوق المستهلك</a:t>
            </a:r>
            <a:r>
              <a:rPr kumimoji="0" 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p>
          <a:p>
            <a:r>
              <a:rPr lang="ar-IQ" sz="2400" b="1" u="sng" dirty="0">
                <a:solidFill>
                  <a:srgbClr val="CC0099"/>
                </a:solidFill>
              </a:rPr>
              <a:t>ثالثا-انواع </a:t>
            </a:r>
            <a:r>
              <a:rPr lang="ar-IQ" sz="2400" b="1" u="sng" dirty="0" err="1">
                <a:solidFill>
                  <a:srgbClr val="CC0099"/>
                </a:solidFill>
              </a:rPr>
              <a:t>الطلب:-</a:t>
            </a:r>
            <a:r>
              <a:rPr lang="ar-IQ" sz="2400" b="1" u="sng" dirty="0">
                <a:solidFill>
                  <a:srgbClr val="CC0099"/>
                </a:solidFill>
              </a:rPr>
              <a:t> </a:t>
            </a:r>
            <a:endParaRPr lang="en-US" sz="2400" b="1" u="sng" dirty="0">
              <a:solidFill>
                <a:srgbClr val="CC0099"/>
              </a:solidFill>
            </a:endParaRPr>
          </a:p>
          <a:p>
            <a:r>
              <a:rPr lang="ar-IQ" sz="2000" b="1" dirty="0"/>
              <a:t>كذلك الطلب يقسم حسب الزاوية التي ينظر </a:t>
            </a:r>
            <a:r>
              <a:rPr lang="ar-IQ" sz="2000" b="1" dirty="0" err="1"/>
              <a:t>اليها </a:t>
            </a:r>
            <a:r>
              <a:rPr lang="ar-IQ" sz="2000" b="1" dirty="0"/>
              <a:t>، فقد يقسم الطلب على المستوى الاقتصاد الجزئي الى:</a:t>
            </a:r>
            <a:endParaRPr lang="en-US" sz="2000" b="1" dirty="0"/>
          </a:p>
          <a:p>
            <a:r>
              <a:rPr lang="ar-IQ" sz="2000" b="1" dirty="0"/>
              <a:t>1- </a:t>
            </a:r>
            <a:r>
              <a:rPr lang="ar-IQ" sz="2000" b="1" dirty="0">
                <a:solidFill>
                  <a:schemeClr val="accent5">
                    <a:lumMod val="75000"/>
                  </a:schemeClr>
                </a:solidFill>
              </a:rPr>
              <a:t>الطلب الفردي وهو يمثل طلب الفرد نفسه.</a:t>
            </a:r>
            <a:endParaRPr lang="en-US" sz="2000" b="1" dirty="0">
              <a:solidFill>
                <a:schemeClr val="accent5">
                  <a:lumMod val="75000"/>
                </a:schemeClr>
              </a:solidFill>
            </a:endParaRPr>
          </a:p>
          <a:p>
            <a:r>
              <a:rPr lang="ar-IQ" sz="2000" b="1" dirty="0">
                <a:solidFill>
                  <a:schemeClr val="accent5">
                    <a:lumMod val="75000"/>
                  </a:schemeClr>
                </a:solidFill>
              </a:rPr>
              <a:t>2- الطلب </a:t>
            </a:r>
            <a:r>
              <a:rPr lang="ar-IQ" sz="2000" b="1" dirty="0" err="1">
                <a:solidFill>
                  <a:schemeClr val="accent5">
                    <a:lumMod val="75000"/>
                  </a:schemeClr>
                </a:solidFill>
              </a:rPr>
              <a:t>الكلي </a:t>
            </a:r>
            <a:r>
              <a:rPr lang="ar-IQ" sz="2000" b="1" dirty="0">
                <a:solidFill>
                  <a:schemeClr val="accent5">
                    <a:lumMod val="75000"/>
                  </a:schemeClr>
                </a:solidFill>
              </a:rPr>
              <a:t>(طلب السوق) ويتكون من مجموع الطلبات الفردية على سلعة معينة</a:t>
            </a:r>
            <a:r>
              <a:rPr lang="ar-IQ" sz="2000" b="1" dirty="0"/>
              <a:t>.</a:t>
            </a:r>
            <a:endParaRPr lang="en-US" sz="2000" b="1" dirty="0"/>
          </a:p>
          <a:p>
            <a:r>
              <a:rPr lang="ar-IQ" sz="2000" b="1" dirty="0"/>
              <a:t>وهناك انواع اخرى للطلب ينظر اليها من زاوية اخرى </a:t>
            </a:r>
            <a:r>
              <a:rPr lang="ar-IQ" sz="2000" b="1" dirty="0" err="1"/>
              <a:t>هي:-</a:t>
            </a:r>
            <a:endParaRPr lang="en-US" sz="2000" b="1" dirty="0"/>
          </a:p>
          <a:p>
            <a:r>
              <a:rPr lang="ar-IQ" sz="2000" b="1" dirty="0"/>
              <a:t>1- </a:t>
            </a:r>
            <a:r>
              <a:rPr lang="ar-IQ" sz="2000" b="1" dirty="0">
                <a:solidFill>
                  <a:schemeClr val="accent2">
                    <a:lumMod val="75000"/>
                  </a:schemeClr>
                </a:solidFill>
              </a:rPr>
              <a:t>الطلب المشتق </a:t>
            </a:r>
            <a:r>
              <a:rPr lang="ar-IQ" sz="2000" b="1" dirty="0"/>
              <a:t>وهو الطلب على سلعة نتيجة الطلب على سلعة اخرى.مثل طلب الطحين هو طلب مشتق من طلب اشباع الحاجة من الخبز.</a:t>
            </a:r>
            <a:endParaRPr lang="en-US" sz="2000" b="1" dirty="0"/>
          </a:p>
          <a:p>
            <a:r>
              <a:rPr lang="ar-IQ" sz="2000" b="1" dirty="0"/>
              <a:t>2- </a:t>
            </a:r>
            <a:r>
              <a:rPr lang="ar-IQ" sz="2000" b="1" dirty="0">
                <a:solidFill>
                  <a:schemeClr val="accent2">
                    <a:lumMod val="75000"/>
                  </a:schemeClr>
                </a:solidFill>
              </a:rPr>
              <a:t>الطلب المشترك </a:t>
            </a:r>
            <a:r>
              <a:rPr lang="ar-IQ" sz="2000" b="1" dirty="0"/>
              <a:t>هو الطلب على سلعتان او اكثر في نفس الوقت.مثل طلب الاسمنت والرمل والحصى لعمل </a:t>
            </a:r>
            <a:r>
              <a:rPr lang="ar-IQ" sz="2000" b="1" dirty="0" err="1"/>
              <a:t>الخرسانه.</a:t>
            </a:r>
            <a:endParaRPr lang="en-US" sz="2000" b="1" dirty="0"/>
          </a:p>
          <a:p>
            <a:r>
              <a:rPr lang="ar-IQ" sz="2000" b="1" dirty="0"/>
              <a:t>3- ا</a:t>
            </a:r>
            <a:r>
              <a:rPr lang="ar-IQ" sz="2000" b="1" dirty="0">
                <a:solidFill>
                  <a:schemeClr val="accent2">
                    <a:lumMod val="75000"/>
                  </a:schemeClr>
                </a:solidFill>
              </a:rPr>
              <a:t>لطلب المركب </a:t>
            </a:r>
            <a:r>
              <a:rPr lang="ar-IQ" sz="2000" b="1" dirty="0"/>
              <a:t>ويعني الطلب الكلي على سلعة واحدة تستخدم لعدة اغراض.مثل طلب الفحم الذي يستخدم للتدفئة و توليد الطاقة الكهربائية </a:t>
            </a:r>
            <a:r>
              <a:rPr lang="ar-IQ" sz="2000" b="1" dirty="0" err="1"/>
              <a:t>والنقل </a:t>
            </a:r>
            <a:r>
              <a:rPr lang="ar-IQ" sz="2000" b="1" dirty="0"/>
              <a:t>...........الخ.</a:t>
            </a:r>
            <a:endParaRPr lang="en-US" sz="2000" b="1" dirty="0"/>
          </a:p>
          <a:p>
            <a:pPr marL="0" marR="0" lvl="0" indent="0" algn="r" defTabSz="914400" rtl="1" eaLnBrk="0" fontAlgn="base" latinLnBrk="0" hangingPunct="0">
              <a:lnSpc>
                <a:spcPct val="100000"/>
              </a:lnSpc>
              <a:spcBef>
                <a:spcPct val="0"/>
              </a:spcBef>
              <a:spcAft>
                <a:spcPct val="0"/>
              </a:spcAft>
              <a:buClrTx/>
              <a:buSzTx/>
              <a:buFontTx/>
              <a:buNone/>
              <a:tabLst>
                <a:tab pos="2247900" algn="l"/>
              </a:tabLst>
            </a:pP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95536" y="260648"/>
            <a:ext cx="8568952"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2247900" algn="l"/>
              </a:tabLst>
            </a:pPr>
            <a:r>
              <a:rPr lang="ar-IQ" sz="2400" b="1" u="sng" dirty="0">
                <a:solidFill>
                  <a:srgbClr val="CC0099"/>
                </a:solidFill>
              </a:rPr>
              <a:t>رابعا-مرونة الطلب</a:t>
            </a:r>
            <a:r>
              <a:rPr lang="ar-IQ" sz="2400" b="1" u="sng" dirty="0" err="1">
                <a:solidFill>
                  <a:srgbClr val="CC0099"/>
                </a:solidFill>
              </a:rPr>
              <a:t>(</a:t>
            </a:r>
            <a:r>
              <a:rPr lang="en-US" sz="2400" b="1" u="sng" dirty="0">
                <a:solidFill>
                  <a:srgbClr val="CC0099"/>
                </a:solidFill>
              </a:rPr>
              <a:t>Elasticity of Demand</a:t>
            </a:r>
            <a:r>
              <a:rPr lang="ar-IQ" sz="2400" b="1" u="sng" dirty="0" err="1" smtClean="0">
                <a:solidFill>
                  <a:srgbClr val="CC0099"/>
                </a:solidFill>
              </a:rPr>
              <a:t>)</a:t>
            </a:r>
            <a:endParaRPr lang="ar-IQ" sz="2400" b="1" u="sng" dirty="0" smtClean="0">
              <a:solidFill>
                <a:srgbClr val="CC0099"/>
              </a:solidFill>
            </a:endParaRPr>
          </a:p>
          <a:p>
            <a:pPr fontAlgn="base">
              <a:spcBef>
                <a:spcPct val="0"/>
              </a:spcBef>
              <a:spcAft>
                <a:spcPct val="0"/>
              </a:spcAft>
              <a:tabLst>
                <a:tab pos="2247900" algn="l"/>
              </a:tabLst>
            </a:pPr>
            <a:endParaRPr lang="en-US" sz="2000" b="1" u="sng" dirty="0">
              <a:solidFill>
                <a:srgbClr val="CC0099"/>
              </a:solidFill>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قبل </a:t>
            </a:r>
            <a:r>
              <a:rPr kumimoji="0" lang="ar-IQ" sz="28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البدأ</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في التعرف على مرونة الطلب لابد من دراسة المرونة بمعناها العام ويقصد بها درجة استجابة المتغير التابع للتغير الحاصل في المتغير المستقل.</a:t>
            </a:r>
          </a:p>
          <a:p>
            <a:pPr marL="0" marR="0" lvl="0" indent="0"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ومرونة </a:t>
            </a:r>
            <a:r>
              <a:rPr kumimoji="0" lang="ar-IQ" sz="28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الطلب  </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sz="2800" b="1" i="0" u="none" strike="noStrike" cap="none" normalizeH="0" baseline="0" dirty="0" smtClean="0">
                <a:ln>
                  <a:noFill/>
                </a:ln>
                <a:solidFill>
                  <a:srgbClr val="31849B"/>
                </a:solidFill>
                <a:effectLst/>
                <a:latin typeface="Simplified Arabic" pitchFamily="18" charset="-78"/>
                <a:ea typeface="Calibri" pitchFamily="34" charset="0"/>
                <a:cs typeface="Simplified Arabic" pitchFamily="18" charset="-78"/>
              </a:rPr>
              <a:t>تعرف </a:t>
            </a:r>
            <a:r>
              <a:rPr kumimoji="0" lang="ar-IQ" sz="2800" b="1" i="0" u="none" strike="noStrike" cap="none" normalizeH="0" baseline="0" dirty="0" err="1" smtClean="0">
                <a:ln>
                  <a:noFill/>
                </a:ln>
                <a:solidFill>
                  <a:srgbClr val="31849B"/>
                </a:solidFill>
                <a:effectLst/>
                <a:latin typeface="Simplified Arabic" pitchFamily="18" charset="-78"/>
                <a:ea typeface="Calibri" pitchFamily="34" charset="0"/>
                <a:cs typeface="Simplified Arabic" pitchFamily="18" charset="-78"/>
              </a:rPr>
              <a:t>بانها</a:t>
            </a:r>
            <a:r>
              <a:rPr kumimoji="0" lang="ar-IQ" sz="2800" b="1" i="0" u="none" strike="noStrike" cap="none" normalizeH="0" baseline="0" dirty="0" smtClean="0">
                <a:ln>
                  <a:noFill/>
                </a:ln>
                <a:solidFill>
                  <a:srgbClr val="31849B"/>
                </a:solidFill>
                <a:effectLst/>
                <a:latin typeface="Simplified Arabic" pitchFamily="18" charset="-78"/>
                <a:ea typeface="Calibri" pitchFamily="34" charset="0"/>
                <a:cs typeface="Simplified Arabic" pitchFamily="18" charset="-78"/>
              </a:rPr>
              <a:t>  درجة استجابة الكمية المطلوبة من سلعة معينة للتغير في المتغيرات المستقلة والمتمثلة ب( السعر او الدخل او اسعار السلع الاخرى</a:t>
            </a:r>
            <a:r>
              <a:rPr kumimoji="0" lang="ar-IQ" sz="2800" b="1" i="0" u="none" strike="noStrike" cap="none" normalizeH="0" baseline="0" dirty="0" err="1" smtClean="0">
                <a:ln>
                  <a:noFill/>
                </a:ln>
                <a:solidFill>
                  <a:srgbClr val="31849B"/>
                </a:solidFill>
                <a:effectLst/>
                <a:latin typeface="Simplified Arabic" pitchFamily="18" charset="-78"/>
                <a:ea typeface="Calibri" pitchFamily="34" charset="0"/>
                <a:cs typeface="Simplified Arabic" pitchFamily="18" charset="-78"/>
              </a:rPr>
              <a:t>).</a:t>
            </a:r>
            <a:endParaRPr kumimoji="0" lang="ar-IQ" sz="2800" b="1" i="0" u="none" strike="noStrike" cap="none" normalizeH="0" baseline="0" dirty="0" smtClean="0">
              <a:ln>
                <a:noFill/>
              </a:ln>
              <a:solidFill>
                <a:srgbClr val="31849B"/>
              </a:solidFill>
              <a:effectLst/>
              <a:latin typeface="Simplified Arabic" pitchFamily="18" charset="-78"/>
              <a:ea typeface="Calibri" pitchFamily="34" charset="0"/>
              <a:cs typeface="Simplified Arabic" pitchFamily="18" charset="-78"/>
            </a:endParaRPr>
          </a:p>
          <a:p>
            <a:pPr marL="0" marR="0" lvl="0" indent="0"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sng" strike="noStrike" cap="none" normalizeH="0" baseline="0" dirty="0" smtClean="0">
                <a:ln>
                  <a:noFill/>
                </a:ln>
                <a:solidFill>
                  <a:srgbClr val="C00000"/>
                </a:solidFill>
                <a:effectLst/>
                <a:latin typeface="Simplified Arabic" pitchFamily="18" charset="-78"/>
                <a:ea typeface="Calibri" pitchFamily="34" charset="0"/>
                <a:cs typeface="Simplified Arabic" pitchFamily="18" charset="-78"/>
              </a:rPr>
              <a:t>هناك ثلاثة انواع لمرونة الطلب هي:</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 مرونة الطلب </a:t>
            </a:r>
            <a:r>
              <a:rPr kumimoji="0" lang="ar-IQ" sz="28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السعرية</a:t>
            </a:r>
            <a:r>
              <a:rPr kumimoji="0" lang="en-US"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Price elasticity of demand </a:t>
            </a:r>
            <a:r>
              <a:rPr kumimoji="0" lang="ar-IQ" sz="28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2- مرونة الطلب </a:t>
            </a:r>
            <a:r>
              <a:rPr kumimoji="0" lang="ar-IQ" sz="28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الدخلية</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en-US"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Income elasticity of demand</a:t>
            </a:r>
            <a:r>
              <a:rPr kumimoji="0" lang="ar-IQ" sz="28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a:t>
            </a:r>
            <a:endPar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defTabSz="914400" eaLnBrk="0" fontAlgn="base" latinLnBrk="0" hangingPunct="0">
              <a:lnSpc>
                <a:spcPct val="100000"/>
              </a:lnSpc>
              <a:spcBef>
                <a:spcPct val="0"/>
              </a:spcBef>
              <a:spcAft>
                <a:spcPct val="0"/>
              </a:spcAft>
              <a:buClrTx/>
              <a:buSzTx/>
              <a:buFontTx/>
              <a:buNone/>
              <a:tabLst/>
            </a:pPr>
            <a:r>
              <a:rPr lang="ar-IQ" sz="2800" b="1" dirty="0">
                <a:latin typeface="Simplified Arabic" pitchFamily="18" charset="-78"/>
                <a:ea typeface="Calibri" pitchFamily="34" charset="0"/>
                <a:cs typeface="Simplified Arabic" pitchFamily="18" charset="-78"/>
              </a:rPr>
              <a:t>3- مرونة الطلب التقاطعية( التبادلية</a:t>
            </a:r>
            <a:r>
              <a:rPr lang="ar-IQ" sz="2800" b="1" dirty="0" err="1">
                <a:latin typeface="Simplified Arabic" pitchFamily="18" charset="-78"/>
                <a:ea typeface="Calibri" pitchFamily="34" charset="0"/>
                <a:cs typeface="Simplified Arabic" pitchFamily="18" charset="-78"/>
              </a:rPr>
              <a:t>)</a:t>
            </a:r>
            <a:r>
              <a:rPr lang="ar-IQ" sz="2800" b="1" dirty="0">
                <a:latin typeface="Simplified Arabic" pitchFamily="18" charset="-78"/>
                <a:ea typeface="Calibri" pitchFamily="34" charset="0"/>
                <a:cs typeface="Simplified Arabic" pitchFamily="18" charset="-78"/>
              </a:rPr>
              <a:t> </a:t>
            </a:r>
            <a:r>
              <a:rPr lang="en-US" sz="2800" b="1" dirty="0">
                <a:latin typeface="Simplified Arabic" pitchFamily="18" charset="-78"/>
                <a:ea typeface="Calibri" pitchFamily="34" charset="0"/>
                <a:cs typeface="Simplified Arabic" pitchFamily="18" charset="-78"/>
              </a:rPr>
              <a:t>Cross elasticity of demand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1"/>
          <p:cNvSpPr>
            <a:spLocks noChangeArrowheads="1"/>
          </p:cNvSpPr>
          <p:nvPr/>
        </p:nvSpPr>
        <p:spPr bwMode="auto">
          <a:xfrm>
            <a:off x="467544" y="260648"/>
            <a:ext cx="8388424" cy="60631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ويمكن ان نستعرض معادلة مرونة الطلب </a:t>
            </a:r>
            <a:r>
              <a:rPr kumimoji="0" lang="ar-IQ" sz="28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السعرية</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والتي يتم الاعتماد عليها في حل الامثلة الخاصة بالموضوع.</a:t>
            </a:r>
          </a:p>
          <a:p>
            <a:pPr marL="0" marR="0" lvl="0" indent="0" algn="r" defTabSz="914400" rtl="1" eaLnBrk="1" fontAlgn="base" latinLnBrk="0" hangingPunct="1">
              <a:lnSpc>
                <a:spcPct val="100000"/>
              </a:lnSpc>
              <a:spcBef>
                <a:spcPct val="0"/>
              </a:spcBef>
              <a:spcAft>
                <a:spcPct val="0"/>
              </a:spcAft>
              <a:buClrTx/>
              <a:buSzTx/>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مرونة الطلب </a:t>
            </a:r>
            <a:r>
              <a:rPr kumimoji="0" lang="ar-IQ" sz="28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السعرية</a:t>
            </a:r>
            <a:r>
              <a:rPr kumimoji="0" lang="ar-IQ"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IQ" sz="2800" b="1"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التغير النسبي في الكمية المطلوبة</a:t>
            </a:r>
            <a:r>
              <a:rPr kumimoji="0" lang="ar-IQ"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التغير النسبي في السعر</a:t>
            </a: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
            </a:r>
            <a:br>
              <a:rPr kumimoji="0" lang="ar-IQ" sz="28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br>
            <a:r>
              <a:rPr kumimoji="0" lang="ar-IQ" sz="2800" b="1" i="0" u="none" strike="noStrike" cap="none" normalizeH="0" baseline="0" dirty="0" smtClean="0">
                <a:ln>
                  <a:noFill/>
                </a:ln>
                <a:solidFill>
                  <a:srgbClr val="B9299E"/>
                </a:solidFill>
                <a:effectLst/>
                <a:latin typeface="Simplified Arabic" pitchFamily="18" charset="-78"/>
                <a:ea typeface="Calibri" pitchFamily="34" charset="0"/>
                <a:cs typeface="Simplified Arabic" pitchFamily="18" charset="-78"/>
              </a:rPr>
              <a:t>وهذه المعادلة تستخدم في حالة ايجاد العلاقة بين الكمية المطلوبة وسعر السلعة</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548DD4"/>
                </a:solidFill>
                <a:effectLst/>
                <a:latin typeface="Simplified Arabic" pitchFamily="18" charset="-78"/>
                <a:ea typeface="Calibri" pitchFamily="34" charset="0"/>
                <a:cs typeface="Simplified Arabic" pitchFamily="18" charset="-78"/>
              </a:rPr>
              <a:t>اما مرونة الطلب </a:t>
            </a:r>
            <a:r>
              <a:rPr kumimoji="0" lang="ar-IQ" sz="2800" b="1" i="0" u="none" strike="noStrike" cap="none" normalizeH="0" baseline="0" dirty="0" err="1" smtClean="0">
                <a:ln>
                  <a:noFill/>
                </a:ln>
                <a:solidFill>
                  <a:srgbClr val="548DD4"/>
                </a:solidFill>
                <a:effectLst/>
                <a:latin typeface="Simplified Arabic" pitchFamily="18" charset="-78"/>
                <a:ea typeface="Calibri" pitchFamily="34" charset="0"/>
                <a:cs typeface="Simplified Arabic" pitchFamily="18" charset="-78"/>
              </a:rPr>
              <a:t>الدخلية</a:t>
            </a:r>
            <a:r>
              <a:rPr kumimoji="0" lang="ar-IQ" sz="2800" b="1" i="0" u="none" strike="noStrike" cap="none" normalizeH="0" baseline="0" dirty="0" smtClean="0">
                <a:ln>
                  <a:noFill/>
                </a:ln>
                <a:solidFill>
                  <a:srgbClr val="548DD4"/>
                </a:solidFill>
                <a:effectLst/>
                <a:latin typeface="Simplified Arabic" pitchFamily="18" charset="-78"/>
                <a:ea typeface="Calibri" pitchFamily="34" charset="0"/>
                <a:cs typeface="Simplified Arabic" pitchFamily="18" charset="-78"/>
              </a:rPr>
              <a:t> فتستخدم نفس المعادلة ماعدا التغير يكون في الدخل والكمية </a:t>
            </a:r>
            <a:r>
              <a:rPr kumimoji="0" lang="ar-IQ" sz="2800" b="1" i="0" u="none" strike="noStrike" cap="none" normalizeH="0" baseline="0" dirty="0" err="1" smtClean="0">
                <a:ln>
                  <a:noFill/>
                </a:ln>
                <a:solidFill>
                  <a:srgbClr val="548DD4"/>
                </a:solidFill>
                <a:effectLst/>
                <a:latin typeface="Simplified Arabic" pitchFamily="18" charset="-78"/>
                <a:ea typeface="Calibri" pitchFamily="34" charset="0"/>
                <a:cs typeface="Simplified Arabic" pitchFamily="18" charset="-78"/>
              </a:rPr>
              <a:t>المطلوبة .</a:t>
            </a:r>
            <a:endParaRPr kumimoji="0" lang="ar-IQ" sz="2800" b="1" i="0" u="none" strike="noStrike" cap="none" normalizeH="0" baseline="0" dirty="0" smtClean="0">
              <a:ln>
                <a:noFill/>
              </a:ln>
              <a:solidFill>
                <a:srgbClr val="548DD4"/>
              </a:solidFill>
              <a:effectLst/>
              <a:latin typeface="Simplified Arabic" pitchFamily="18" charset="-78"/>
              <a:ea typeface="Calibri" pitchFamily="34" charset="0"/>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E36C0A"/>
                </a:solidFill>
                <a:effectLst/>
                <a:latin typeface="Simplified Arabic" pitchFamily="18" charset="-78"/>
                <a:ea typeface="Calibri" pitchFamily="34" charset="0"/>
                <a:cs typeface="Simplified Arabic" pitchFamily="18" charset="-78"/>
              </a:rPr>
              <a:t> اما المتقاطعة فنستخدم الكمية المطلوبة من سلعة ما نسبة الى التغير النسبي في سعر سلعة اخرى.</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1"/>
          <p:cNvSpPr>
            <a:spLocks noChangeArrowheads="1"/>
          </p:cNvSpPr>
          <p:nvPr/>
        </p:nvSpPr>
        <p:spPr bwMode="auto">
          <a:xfrm>
            <a:off x="251520" y="-108684"/>
            <a:ext cx="867645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ar-IQ" sz="2400" b="1" u="sng" dirty="0">
                <a:solidFill>
                  <a:srgbClr val="669900"/>
                </a:solidFill>
              </a:rPr>
              <a:t>درجات مرونة الطلب </a:t>
            </a:r>
            <a:r>
              <a:rPr lang="ar-IQ" sz="2400" b="1" u="sng" dirty="0" err="1">
                <a:solidFill>
                  <a:srgbClr val="669900"/>
                </a:solidFill>
              </a:rPr>
              <a:t>السعرية</a:t>
            </a:r>
            <a:r>
              <a:rPr lang="ar-IQ" sz="2400" b="1" u="sng" dirty="0" err="1" smtClean="0">
                <a:solidFill>
                  <a:srgbClr val="669900"/>
                </a:solidFill>
              </a:rPr>
              <a:t>:-</a:t>
            </a:r>
            <a:endParaRPr lang="ar-IQ" sz="2400" b="1" u="sng" dirty="0" smtClean="0">
              <a:solidFill>
                <a:srgbClr val="669900"/>
              </a:solidFill>
            </a:endParaRPr>
          </a:p>
          <a:p>
            <a:pPr marL="0" marR="0" lvl="0" indent="0" algn="r" defTabSz="914400" rtl="1" eaLnBrk="1" fontAlgn="base" latinLnBrk="0" hangingPunct="1">
              <a:lnSpc>
                <a:spcPct val="100000"/>
              </a:lnSpc>
              <a:spcBef>
                <a:spcPct val="0"/>
              </a:spcBef>
              <a:spcAft>
                <a:spcPct val="0"/>
              </a:spcAft>
              <a:buClrTx/>
              <a:buSzTx/>
              <a:buFontTx/>
              <a:buNone/>
              <a:tabLst/>
            </a:pPr>
            <a:endParaRPr lang="en-US" sz="2400" b="1" u="sng" dirty="0">
              <a:solidFill>
                <a:srgbClr val="669900"/>
              </a:solidFill>
            </a:endParaRPr>
          </a:p>
          <a:p>
            <a:pPr marL="0" marR="0" lvl="0" indent="0" algn="r" defTabSz="914400" rtl="1" eaLnBrk="0" fontAlgn="base" latinLnBrk="0" hangingPunct="0">
              <a:lnSpc>
                <a:spcPct val="100000"/>
              </a:lnSpc>
              <a:spcBef>
                <a:spcPct val="0"/>
              </a:spcBef>
              <a:spcAft>
                <a:spcPct val="0"/>
              </a:spcAft>
              <a:buClrTx/>
              <a:buSzTx/>
              <a:buFontTx/>
              <a:buNone/>
              <a:tabLst/>
            </a:pPr>
            <a:r>
              <a:rPr lang="ar-IQ" sz="2400" b="1" dirty="0"/>
              <a:t>1-</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sz="2400" b="1" i="0" u="none" strike="noStrike" cap="none" normalizeH="0" baseline="0" dirty="0" smtClean="0">
                <a:ln>
                  <a:noFill/>
                </a:ln>
                <a:solidFill>
                  <a:srgbClr val="0066FF"/>
                </a:solidFill>
                <a:effectLst/>
                <a:latin typeface="Simplified Arabic" pitchFamily="18" charset="-78"/>
                <a:ea typeface="Calibri" pitchFamily="34" charset="0"/>
                <a:cs typeface="Simplified Arabic" pitchFamily="18" charset="-78"/>
              </a:rPr>
              <a:t>الطلب المرن</a:t>
            </a:r>
            <a:r>
              <a:rPr kumimoji="0" lang="ar-IQ" sz="2400" b="1" i="0" u="none" strike="noStrike" cap="none" normalizeH="0" baseline="0" dirty="0" err="1" smtClean="0">
                <a:ln>
                  <a:noFill/>
                </a:ln>
                <a:solidFill>
                  <a:srgbClr val="0066FF"/>
                </a:solidFill>
                <a:effectLst/>
                <a:latin typeface="Simplified Arabic" pitchFamily="18" charset="-78"/>
                <a:ea typeface="Calibri" pitchFamily="34" charset="0"/>
                <a:cs typeface="Simplified Arabic" pitchFamily="18" charset="-78"/>
              </a:rPr>
              <a:t>(</a:t>
            </a:r>
            <a:r>
              <a:rPr kumimoji="0" lang="ar-IQ" sz="2400" b="1" i="0" u="none" strike="noStrike" cap="none" normalizeH="0" baseline="0" dirty="0" smtClean="0">
                <a:ln>
                  <a:noFill/>
                </a:ln>
                <a:solidFill>
                  <a:srgbClr val="0066FF"/>
                </a:solidFill>
                <a:effectLst/>
                <a:latin typeface="Simplified Arabic" pitchFamily="18" charset="-78"/>
                <a:ea typeface="Calibri" pitchFamily="34" charset="0"/>
                <a:cs typeface="Simplified Arabic" pitchFamily="18" charset="-78"/>
              </a:rPr>
              <a:t> </a:t>
            </a:r>
            <a:r>
              <a:rPr kumimoji="0" lang="en-US" sz="2400" b="1" i="0" u="none" strike="noStrike" cap="none" normalizeH="0" baseline="0" dirty="0" smtClean="0">
                <a:ln>
                  <a:noFill/>
                </a:ln>
                <a:solidFill>
                  <a:srgbClr val="0066FF"/>
                </a:solidFill>
                <a:effectLst/>
                <a:latin typeface="Simplified Arabic" pitchFamily="18" charset="-78"/>
                <a:ea typeface="Calibri" pitchFamily="34" charset="0"/>
                <a:cs typeface="Simplified Arabic" pitchFamily="18" charset="-78"/>
              </a:rPr>
              <a:t> Elastic demand</a:t>
            </a:r>
            <a:r>
              <a:rPr kumimoji="0" lang="ar-IQ" sz="2400" b="1" i="0" u="none" strike="noStrike" cap="none" normalizeH="0" baseline="0" dirty="0" smtClean="0">
                <a:ln>
                  <a:noFill/>
                </a:ln>
                <a:solidFill>
                  <a:srgbClr val="0066FF"/>
                </a:solidFill>
                <a:effectLst/>
                <a:latin typeface="Simplified Arabic" pitchFamily="18" charset="-78"/>
                <a:ea typeface="Calibri" pitchFamily="34" charset="0"/>
                <a:cs typeface="Simplified Arabic" pitchFamily="18" charset="-78"/>
              </a:rPr>
              <a:t>) </a:t>
            </a:r>
            <a:r>
              <a:rPr lang="ar-IQ" sz="2400" b="1" dirty="0"/>
              <a:t>ويكون الطلب مرن اذا كان التغير النسبي  في الكمية المطلوبة اكبر من التغير النسبي في السعر</a:t>
            </a:r>
            <a:r>
              <a:rPr lang="ar-IQ" sz="2400" b="1" dirty="0" err="1"/>
              <a:t>(</a:t>
            </a:r>
            <a:r>
              <a:rPr lang="en-US" sz="2400" b="1" dirty="0"/>
              <a:t>1&lt;e&lt;∞</a:t>
            </a:r>
            <a:r>
              <a:rPr lang="ar-IQ" sz="2400" b="1" dirty="0" err="1"/>
              <a:t>).</a:t>
            </a:r>
            <a:endParaRPr lang="en-US" sz="2400" b="1" dirty="0"/>
          </a:p>
          <a:p>
            <a:pPr marL="0" marR="0" lvl="0" indent="0" algn="r" defTabSz="914400" rtl="1" eaLnBrk="0" fontAlgn="base" latinLnBrk="0" hangingPunct="0">
              <a:lnSpc>
                <a:spcPct val="100000"/>
              </a:lnSpc>
              <a:spcBef>
                <a:spcPct val="0"/>
              </a:spcBef>
              <a:spcAft>
                <a:spcPct val="0"/>
              </a:spcAft>
              <a:buClrTx/>
              <a:buSzTx/>
              <a:buFontTx/>
              <a:buNone/>
              <a:tabLst/>
            </a:pPr>
            <a:r>
              <a:rPr lang="ar-IQ" sz="2400" b="1" dirty="0"/>
              <a:t>2-</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lang="ar-IQ" sz="2400" b="1" dirty="0">
                <a:solidFill>
                  <a:srgbClr val="0066FF"/>
                </a:solidFill>
                <a:latin typeface="Simplified Arabic" pitchFamily="18" charset="-78"/>
                <a:ea typeface="Calibri" pitchFamily="34" charset="0"/>
                <a:cs typeface="Simplified Arabic" pitchFamily="18" charset="-78"/>
              </a:rPr>
              <a:t>الطلب غير المرن</a:t>
            </a:r>
            <a:r>
              <a:rPr lang="ar-IQ" sz="2400" b="1" dirty="0" err="1">
                <a:solidFill>
                  <a:srgbClr val="0066FF"/>
                </a:solidFill>
                <a:latin typeface="Simplified Arabic" pitchFamily="18" charset="-78"/>
                <a:ea typeface="Calibri" pitchFamily="34" charset="0"/>
                <a:cs typeface="Simplified Arabic" pitchFamily="18" charset="-78"/>
              </a:rPr>
              <a:t>(</a:t>
            </a:r>
            <a:r>
              <a:rPr lang="en-US" sz="2400" b="1" dirty="0">
                <a:solidFill>
                  <a:srgbClr val="0066FF"/>
                </a:solidFill>
                <a:latin typeface="Simplified Arabic" pitchFamily="18" charset="-78"/>
                <a:ea typeface="Calibri" pitchFamily="34" charset="0"/>
                <a:cs typeface="Simplified Arabic" pitchFamily="18" charset="-78"/>
              </a:rPr>
              <a:t>Inelastic demand</a:t>
            </a:r>
            <a:r>
              <a:rPr lang="ar-IQ" sz="2400" b="1" dirty="0">
                <a:solidFill>
                  <a:srgbClr val="0066FF"/>
                </a:solidFill>
                <a:latin typeface="Simplified Arabic" pitchFamily="18" charset="-78"/>
                <a:ea typeface="Calibri" pitchFamily="34" charset="0"/>
                <a:cs typeface="Simplified Arabic" pitchFamily="18" charset="-78"/>
              </a:rPr>
              <a:t>) </a:t>
            </a:r>
            <a:r>
              <a:rPr lang="ar-IQ" sz="2400" b="1" dirty="0"/>
              <a:t>ويكون التغير النسبي في الكمية المطلوبة اقل من التغير النسبي في </a:t>
            </a:r>
            <a:r>
              <a:rPr lang="ar-IQ" sz="2400" b="1" dirty="0" err="1"/>
              <a:t>السعر (</a:t>
            </a:r>
            <a:r>
              <a:rPr lang="en-US" sz="2400" b="1" dirty="0"/>
              <a:t>0&lt;e&lt;1</a:t>
            </a:r>
            <a:r>
              <a:rPr lang="ar-IQ" sz="2400" b="1" dirty="0" err="1"/>
              <a:t>).</a:t>
            </a:r>
            <a:endParaRPr lang="en-US" sz="2400" b="1" dirty="0"/>
          </a:p>
          <a:p>
            <a:pPr marL="0" marR="0" lvl="0" indent="0" algn="r" defTabSz="914400" rtl="1" eaLnBrk="0" fontAlgn="base" latinLnBrk="0" hangingPunct="0">
              <a:lnSpc>
                <a:spcPct val="100000"/>
              </a:lnSpc>
              <a:spcBef>
                <a:spcPct val="0"/>
              </a:spcBef>
              <a:spcAft>
                <a:spcPct val="0"/>
              </a:spcAft>
              <a:buClrTx/>
              <a:buSzTx/>
              <a:buFontTx/>
              <a:buNone/>
              <a:tabLst/>
            </a:pPr>
            <a:r>
              <a:rPr lang="ar-IQ" sz="2400" b="1" dirty="0"/>
              <a:t>3-</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lang="ar-IQ" sz="2400" b="1" dirty="0">
                <a:solidFill>
                  <a:srgbClr val="0066FF"/>
                </a:solidFill>
                <a:latin typeface="Simplified Arabic" pitchFamily="18" charset="-78"/>
                <a:ea typeface="Calibri" pitchFamily="34" charset="0"/>
                <a:cs typeface="Simplified Arabic" pitchFamily="18" charset="-78"/>
              </a:rPr>
              <a:t>الطلب أحادي المرونة</a:t>
            </a:r>
            <a:r>
              <a:rPr lang="ar-IQ" sz="2400" b="1" dirty="0" err="1">
                <a:solidFill>
                  <a:srgbClr val="0066FF"/>
                </a:solidFill>
                <a:latin typeface="Simplified Arabic" pitchFamily="18" charset="-78"/>
                <a:ea typeface="Calibri" pitchFamily="34" charset="0"/>
                <a:cs typeface="Simplified Arabic" pitchFamily="18" charset="-78"/>
              </a:rPr>
              <a:t>(</a:t>
            </a:r>
            <a:r>
              <a:rPr lang="en-US" sz="2400" b="1" dirty="0">
                <a:solidFill>
                  <a:srgbClr val="0066FF"/>
                </a:solidFill>
                <a:latin typeface="Simplified Arabic" pitchFamily="18" charset="-78"/>
                <a:ea typeface="Calibri" pitchFamily="34" charset="0"/>
                <a:cs typeface="Simplified Arabic" pitchFamily="18" charset="-78"/>
              </a:rPr>
              <a:t>Unit elasticity demand</a:t>
            </a:r>
            <a:r>
              <a:rPr lang="ar-IQ" sz="2400" b="1" dirty="0">
                <a:solidFill>
                  <a:srgbClr val="0066FF"/>
                </a:solidFill>
                <a:latin typeface="Simplified Arabic" pitchFamily="18" charset="-78"/>
                <a:ea typeface="Calibri" pitchFamily="34" charset="0"/>
                <a:cs typeface="Simplified Arabic" pitchFamily="18" charset="-78"/>
              </a:rPr>
              <a:t>) </a:t>
            </a:r>
            <a:r>
              <a:rPr lang="ar-IQ" sz="2400" b="1" dirty="0"/>
              <a:t>يكون الطلب أحادي </a:t>
            </a:r>
            <a:r>
              <a:rPr lang="ar-IQ" sz="2400" b="1" dirty="0" err="1"/>
              <a:t>المرونة </a:t>
            </a:r>
            <a:r>
              <a:rPr lang="ar-IQ" sz="2400" b="1" dirty="0"/>
              <a:t>(متكافئ المرونة) اذا كان التغير النسبي للكمية المطلوبة مساويا للتغير النسبي في السعر</a:t>
            </a:r>
            <a:r>
              <a:rPr lang="ar-IQ" sz="2400" b="1" dirty="0" err="1"/>
              <a:t>(</a:t>
            </a:r>
            <a:r>
              <a:rPr lang="en-US" sz="2400" b="1" dirty="0"/>
              <a:t>e=1</a:t>
            </a:r>
            <a:r>
              <a:rPr lang="ar-IQ" sz="2400" b="1" dirty="0" err="1"/>
              <a:t>).</a:t>
            </a:r>
            <a:endParaRPr lang="en-US" sz="2400" b="1" dirty="0"/>
          </a:p>
          <a:p>
            <a:pPr marL="0" marR="0" lvl="0" indent="0" algn="r" defTabSz="914400" rtl="1" eaLnBrk="0" fontAlgn="base" latinLnBrk="0" hangingPunct="0">
              <a:lnSpc>
                <a:spcPct val="100000"/>
              </a:lnSpc>
              <a:spcBef>
                <a:spcPct val="0"/>
              </a:spcBef>
              <a:spcAft>
                <a:spcPct val="0"/>
              </a:spcAft>
              <a:buClrTx/>
              <a:buSzTx/>
              <a:buFontTx/>
              <a:buNone/>
              <a:tabLst/>
            </a:pPr>
            <a:r>
              <a:rPr lang="ar-IQ" sz="2400" b="1" dirty="0"/>
              <a:t>4-</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lang="ar-IQ" sz="2400" b="1" dirty="0">
                <a:solidFill>
                  <a:srgbClr val="0066FF"/>
                </a:solidFill>
                <a:latin typeface="Simplified Arabic" pitchFamily="18" charset="-78"/>
                <a:ea typeface="Calibri" pitchFamily="34" charset="0"/>
                <a:cs typeface="Simplified Arabic" pitchFamily="18" charset="-78"/>
              </a:rPr>
              <a:t>الطلب عديم المرونة</a:t>
            </a:r>
            <a:r>
              <a:rPr lang="ar-IQ" sz="2400" b="1" dirty="0" err="1">
                <a:solidFill>
                  <a:srgbClr val="0066FF"/>
                </a:solidFill>
                <a:latin typeface="Simplified Arabic" pitchFamily="18" charset="-78"/>
                <a:ea typeface="Calibri" pitchFamily="34" charset="0"/>
                <a:cs typeface="Simplified Arabic" pitchFamily="18" charset="-78"/>
              </a:rPr>
              <a:t>(</a:t>
            </a:r>
            <a:r>
              <a:rPr lang="en-US" sz="2400" b="1" dirty="0">
                <a:solidFill>
                  <a:srgbClr val="0066FF"/>
                </a:solidFill>
                <a:latin typeface="Simplified Arabic" pitchFamily="18" charset="-78"/>
                <a:ea typeface="Calibri" pitchFamily="34" charset="0"/>
                <a:cs typeface="Simplified Arabic" pitchFamily="18" charset="-78"/>
              </a:rPr>
              <a:t> Perfectly Inelastic</a:t>
            </a:r>
            <a:r>
              <a:rPr lang="ar-IQ" sz="2400" b="1" dirty="0">
                <a:solidFill>
                  <a:srgbClr val="0066FF"/>
                </a:solidFill>
                <a:latin typeface="Simplified Arabic" pitchFamily="18" charset="-78"/>
                <a:ea typeface="Calibri" pitchFamily="34" charset="0"/>
                <a:cs typeface="Simplified Arabic" pitchFamily="18" charset="-78"/>
              </a:rPr>
              <a:t>) </a:t>
            </a:r>
            <a:r>
              <a:rPr lang="ar-IQ" sz="2400" b="1" dirty="0"/>
              <a:t>ان التغير النسبي في السعر لن يؤدي الى اي تغير في الكمية </a:t>
            </a:r>
            <a:r>
              <a:rPr lang="ar-IQ" sz="2400" b="1" dirty="0" err="1"/>
              <a:t>المطلوبة (</a:t>
            </a:r>
            <a:r>
              <a:rPr lang="en-US" sz="2400" b="1" dirty="0"/>
              <a:t>e=0</a:t>
            </a:r>
            <a:r>
              <a:rPr lang="ar-IQ" sz="2400" b="1" dirty="0" err="1"/>
              <a:t>).</a:t>
            </a:r>
            <a:endParaRPr lang="ar-IQ" sz="2400" b="1" dirty="0"/>
          </a:p>
          <a:p>
            <a:pPr lvl="0" eaLnBrk="0" fontAlgn="base" hangingPunct="0">
              <a:spcBef>
                <a:spcPct val="0"/>
              </a:spcBef>
              <a:spcAft>
                <a:spcPct val="0"/>
              </a:spcAft>
            </a:pPr>
            <a:r>
              <a:rPr lang="ar-IQ" sz="2400" b="1" dirty="0" smtClean="0"/>
              <a:t>5- </a:t>
            </a:r>
            <a:r>
              <a:rPr lang="ar-IQ" sz="2400" b="1" dirty="0">
                <a:solidFill>
                  <a:srgbClr val="0066FF"/>
                </a:solidFill>
                <a:latin typeface="Simplified Arabic" pitchFamily="18" charset="-78"/>
                <a:ea typeface="Calibri" pitchFamily="34" charset="0"/>
                <a:cs typeface="Simplified Arabic" pitchFamily="18" charset="-78"/>
              </a:rPr>
              <a:t>الطلب لانهائي المرونة</a:t>
            </a:r>
            <a:r>
              <a:rPr lang="ar-IQ" sz="2400" b="1" dirty="0" err="1">
                <a:solidFill>
                  <a:srgbClr val="0066FF"/>
                </a:solidFill>
                <a:latin typeface="Simplified Arabic" pitchFamily="18" charset="-78"/>
                <a:ea typeface="Calibri" pitchFamily="34" charset="0"/>
                <a:cs typeface="Simplified Arabic" pitchFamily="18" charset="-78"/>
              </a:rPr>
              <a:t>(</a:t>
            </a:r>
            <a:r>
              <a:rPr lang="en-US" sz="2400" b="1" dirty="0">
                <a:solidFill>
                  <a:srgbClr val="0066FF"/>
                </a:solidFill>
                <a:latin typeface="Simplified Arabic" pitchFamily="18" charset="-78"/>
                <a:ea typeface="Calibri" pitchFamily="34" charset="0"/>
                <a:cs typeface="Simplified Arabic" pitchFamily="18" charset="-78"/>
              </a:rPr>
              <a:t> Perfectly elastic</a:t>
            </a:r>
            <a:r>
              <a:rPr lang="ar-IQ" sz="2400" b="1" dirty="0">
                <a:solidFill>
                  <a:srgbClr val="0066FF"/>
                </a:solidFill>
                <a:latin typeface="Simplified Arabic" pitchFamily="18" charset="-78"/>
                <a:ea typeface="Calibri" pitchFamily="34" charset="0"/>
                <a:cs typeface="Simplified Arabic" pitchFamily="18" charset="-78"/>
              </a:rPr>
              <a:t>) </a:t>
            </a:r>
            <a:r>
              <a:rPr lang="ar-IQ" sz="2400" b="1" dirty="0"/>
              <a:t>ان التغير في السعر يكون تغيرا طفيفا ويؤدي الى تغير لانهائي في الكمية </a:t>
            </a:r>
            <a:r>
              <a:rPr lang="ar-IQ" sz="2400" b="1" dirty="0" err="1"/>
              <a:t>المطلوبة (</a:t>
            </a:r>
            <a:r>
              <a:rPr lang="en-US" sz="2400" b="1" dirty="0"/>
              <a:t>e=∞</a:t>
            </a:r>
            <a:r>
              <a:rPr lang="ar-IQ" sz="2400" b="1" dirty="0" err="1"/>
              <a:t>).</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وحدة نمطية">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1348</TotalTime>
  <Words>1381</Words>
  <Application>Microsoft Office PowerPoint</Application>
  <PresentationFormat>عرض على الشاشة (3:4)‏</PresentationFormat>
  <Paragraphs>117</Paragraphs>
  <Slides>15</Slides>
  <Notes>0</Notes>
  <HiddenSlides>0</HiddenSlides>
  <MMClips>0</MMClips>
  <ScaleCrop>false</ScaleCrop>
  <HeadingPairs>
    <vt:vector size="4" baseType="variant">
      <vt:variant>
        <vt:lpstr>سمة</vt:lpstr>
      </vt:variant>
      <vt:variant>
        <vt:i4>1</vt:i4>
      </vt:variant>
      <vt:variant>
        <vt:lpstr>عناوين الشرائح</vt:lpstr>
      </vt:variant>
      <vt:variant>
        <vt:i4>15</vt:i4>
      </vt:variant>
    </vt:vector>
  </HeadingPairs>
  <TitlesOfParts>
    <vt:vector size="16" baseType="lpstr">
      <vt:lpstr>رحلة</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omar</dc:creator>
  <cp:lastModifiedBy>omar</cp:lastModifiedBy>
  <cp:revision>21</cp:revision>
  <dcterms:created xsi:type="dcterms:W3CDTF">2020-04-01T08:03:25Z</dcterms:created>
  <dcterms:modified xsi:type="dcterms:W3CDTF">2020-04-02T08:00:39Z</dcterms:modified>
</cp:coreProperties>
</file>