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5"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ar-A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1" d="100"/>
          <a:sy n="71" d="100"/>
        </p:scale>
        <p:origin x="-102"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4A3D3F1D-93BB-B944-B7DF-BEE0AB000392}"/>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ar-AE"/>
          </a:p>
        </p:txBody>
      </p:sp>
      <p:sp>
        <p:nvSpPr>
          <p:cNvPr id="3" name="عنوان فرعي 2">
            <a:extLst>
              <a:ext uri="{FF2B5EF4-FFF2-40B4-BE49-F238E27FC236}">
                <a16:creationId xmlns:a16="http://schemas.microsoft.com/office/drawing/2014/main" xmlns="" id="{414B41AA-C625-994F-A7B3-D8BE4D345E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ar-AE"/>
          </a:p>
        </p:txBody>
      </p:sp>
      <p:sp>
        <p:nvSpPr>
          <p:cNvPr id="4" name="عنصر نائب للتاريخ 3">
            <a:extLst>
              <a:ext uri="{FF2B5EF4-FFF2-40B4-BE49-F238E27FC236}">
                <a16:creationId xmlns:a16="http://schemas.microsoft.com/office/drawing/2014/main" xmlns="" id="{49F29846-935C-8A40-BFCF-5359AF65F4AD}"/>
              </a:ext>
            </a:extLst>
          </p:cNvPr>
          <p:cNvSpPr>
            <a:spLocks noGrp="1"/>
          </p:cNvSpPr>
          <p:nvPr>
            <p:ph type="dt" sz="half" idx="10"/>
          </p:nvPr>
        </p:nvSpPr>
        <p:spPr/>
        <p:txBody>
          <a:bodyPr/>
          <a:lstStyle/>
          <a:p>
            <a:fld id="{7836D436-56A9-7145-BD60-67C046DD9155}" type="datetimeFigureOut">
              <a:rPr lang="ar-AE" smtClean="0"/>
              <a:t>23/09/1442</a:t>
            </a:fld>
            <a:endParaRPr lang="ar-AE"/>
          </a:p>
        </p:txBody>
      </p:sp>
      <p:sp>
        <p:nvSpPr>
          <p:cNvPr id="5" name="عنصر نائب للتذييل 4">
            <a:extLst>
              <a:ext uri="{FF2B5EF4-FFF2-40B4-BE49-F238E27FC236}">
                <a16:creationId xmlns:a16="http://schemas.microsoft.com/office/drawing/2014/main" xmlns="" id="{A51D187C-73D9-4240-BF3A-2B7F11CD4312}"/>
              </a:ext>
            </a:extLst>
          </p:cNvPr>
          <p:cNvSpPr>
            <a:spLocks noGrp="1"/>
          </p:cNvSpPr>
          <p:nvPr>
            <p:ph type="ftr" sz="quarter" idx="11"/>
          </p:nvPr>
        </p:nvSpPr>
        <p:spPr/>
        <p:txBody>
          <a:bodyPr/>
          <a:lstStyle/>
          <a:p>
            <a:endParaRPr lang="ar-AE"/>
          </a:p>
        </p:txBody>
      </p:sp>
      <p:sp>
        <p:nvSpPr>
          <p:cNvPr id="6" name="عنصر نائب لرقم الشريحة 5">
            <a:extLst>
              <a:ext uri="{FF2B5EF4-FFF2-40B4-BE49-F238E27FC236}">
                <a16:creationId xmlns:a16="http://schemas.microsoft.com/office/drawing/2014/main" xmlns="" id="{DB8D95CF-4D07-5446-A53F-4E48299AB59F}"/>
              </a:ext>
            </a:extLst>
          </p:cNvPr>
          <p:cNvSpPr>
            <a:spLocks noGrp="1"/>
          </p:cNvSpPr>
          <p:nvPr>
            <p:ph type="sldNum" sz="quarter" idx="12"/>
          </p:nvPr>
        </p:nvSpPr>
        <p:spPr/>
        <p:txBody>
          <a:bodyPr/>
          <a:lstStyle/>
          <a:p>
            <a:fld id="{2C5D8171-2113-1E49-8E74-0B94DEA89323}" type="slidenum">
              <a:rPr lang="ar-AE" smtClean="0"/>
              <a:t>‹#›</a:t>
            </a:fld>
            <a:endParaRPr lang="ar-AE"/>
          </a:p>
        </p:txBody>
      </p:sp>
    </p:spTree>
    <p:extLst>
      <p:ext uri="{BB962C8B-B14F-4D97-AF65-F5344CB8AC3E}">
        <p14:creationId xmlns:p14="http://schemas.microsoft.com/office/powerpoint/2010/main" val="788518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5DE91510-0190-7049-BD0F-52D1D4A6DBC8}"/>
              </a:ext>
            </a:extLst>
          </p:cNvPr>
          <p:cNvSpPr>
            <a:spLocks noGrp="1"/>
          </p:cNvSpPr>
          <p:nvPr>
            <p:ph type="title"/>
          </p:nvPr>
        </p:nvSpPr>
        <p:spPr/>
        <p:txBody>
          <a:bodyPr/>
          <a:lstStyle/>
          <a:p>
            <a:r>
              <a:rPr lang="ar-SA"/>
              <a:t>انقر لتحرير نمط عنوان الشكل الرئيسي</a:t>
            </a:r>
            <a:endParaRPr lang="ar-AE"/>
          </a:p>
        </p:txBody>
      </p:sp>
      <p:sp>
        <p:nvSpPr>
          <p:cNvPr id="3" name="عنصر نائب للعنوان العمودي 2">
            <a:extLst>
              <a:ext uri="{FF2B5EF4-FFF2-40B4-BE49-F238E27FC236}">
                <a16:creationId xmlns:a16="http://schemas.microsoft.com/office/drawing/2014/main" xmlns="" id="{FC5E6AA8-CF08-7F44-BD39-4639D7DCDAFB}"/>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4" name="عنصر نائب للتاريخ 3">
            <a:extLst>
              <a:ext uri="{FF2B5EF4-FFF2-40B4-BE49-F238E27FC236}">
                <a16:creationId xmlns:a16="http://schemas.microsoft.com/office/drawing/2014/main" xmlns="" id="{7BF8997B-4547-EA4E-B0F4-3E735D0759CE}"/>
              </a:ext>
            </a:extLst>
          </p:cNvPr>
          <p:cNvSpPr>
            <a:spLocks noGrp="1"/>
          </p:cNvSpPr>
          <p:nvPr>
            <p:ph type="dt" sz="half" idx="10"/>
          </p:nvPr>
        </p:nvSpPr>
        <p:spPr/>
        <p:txBody>
          <a:bodyPr/>
          <a:lstStyle/>
          <a:p>
            <a:fld id="{7836D436-56A9-7145-BD60-67C046DD9155}" type="datetimeFigureOut">
              <a:rPr lang="ar-AE" smtClean="0"/>
              <a:t>23/09/1442</a:t>
            </a:fld>
            <a:endParaRPr lang="ar-AE"/>
          </a:p>
        </p:txBody>
      </p:sp>
      <p:sp>
        <p:nvSpPr>
          <p:cNvPr id="5" name="عنصر نائب للتذييل 4">
            <a:extLst>
              <a:ext uri="{FF2B5EF4-FFF2-40B4-BE49-F238E27FC236}">
                <a16:creationId xmlns:a16="http://schemas.microsoft.com/office/drawing/2014/main" xmlns="" id="{9C5A8AEE-7227-D14F-ADA6-583C605FB349}"/>
              </a:ext>
            </a:extLst>
          </p:cNvPr>
          <p:cNvSpPr>
            <a:spLocks noGrp="1"/>
          </p:cNvSpPr>
          <p:nvPr>
            <p:ph type="ftr" sz="quarter" idx="11"/>
          </p:nvPr>
        </p:nvSpPr>
        <p:spPr/>
        <p:txBody>
          <a:bodyPr/>
          <a:lstStyle/>
          <a:p>
            <a:endParaRPr lang="ar-AE"/>
          </a:p>
        </p:txBody>
      </p:sp>
      <p:sp>
        <p:nvSpPr>
          <p:cNvPr id="6" name="عنصر نائب لرقم الشريحة 5">
            <a:extLst>
              <a:ext uri="{FF2B5EF4-FFF2-40B4-BE49-F238E27FC236}">
                <a16:creationId xmlns:a16="http://schemas.microsoft.com/office/drawing/2014/main" xmlns="" id="{42B41BF3-AA5C-2640-846D-B62B7A87B1A1}"/>
              </a:ext>
            </a:extLst>
          </p:cNvPr>
          <p:cNvSpPr>
            <a:spLocks noGrp="1"/>
          </p:cNvSpPr>
          <p:nvPr>
            <p:ph type="sldNum" sz="quarter" idx="12"/>
          </p:nvPr>
        </p:nvSpPr>
        <p:spPr/>
        <p:txBody>
          <a:bodyPr/>
          <a:lstStyle/>
          <a:p>
            <a:fld id="{2C5D8171-2113-1E49-8E74-0B94DEA89323}" type="slidenum">
              <a:rPr lang="ar-AE" smtClean="0"/>
              <a:t>‹#›</a:t>
            </a:fld>
            <a:endParaRPr lang="ar-AE"/>
          </a:p>
        </p:txBody>
      </p:sp>
    </p:spTree>
    <p:extLst>
      <p:ext uri="{BB962C8B-B14F-4D97-AF65-F5344CB8AC3E}">
        <p14:creationId xmlns:p14="http://schemas.microsoft.com/office/powerpoint/2010/main" val="4263964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xmlns="" id="{5F8D1134-05C8-A44A-8BFE-266F20B6F427}"/>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ar-AE"/>
          </a:p>
        </p:txBody>
      </p:sp>
      <p:sp>
        <p:nvSpPr>
          <p:cNvPr id="3" name="عنصر نائب للعنوان العمودي 2">
            <a:extLst>
              <a:ext uri="{FF2B5EF4-FFF2-40B4-BE49-F238E27FC236}">
                <a16:creationId xmlns:a16="http://schemas.microsoft.com/office/drawing/2014/main" xmlns="" id="{91A519F6-D0EE-024A-BF94-CBDE16876706}"/>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4" name="عنصر نائب للتاريخ 3">
            <a:extLst>
              <a:ext uri="{FF2B5EF4-FFF2-40B4-BE49-F238E27FC236}">
                <a16:creationId xmlns:a16="http://schemas.microsoft.com/office/drawing/2014/main" xmlns="" id="{E8213D06-AAA2-714F-B272-CCF9509A542E}"/>
              </a:ext>
            </a:extLst>
          </p:cNvPr>
          <p:cNvSpPr>
            <a:spLocks noGrp="1"/>
          </p:cNvSpPr>
          <p:nvPr>
            <p:ph type="dt" sz="half" idx="10"/>
          </p:nvPr>
        </p:nvSpPr>
        <p:spPr/>
        <p:txBody>
          <a:bodyPr/>
          <a:lstStyle/>
          <a:p>
            <a:fld id="{7836D436-56A9-7145-BD60-67C046DD9155}" type="datetimeFigureOut">
              <a:rPr lang="ar-AE" smtClean="0"/>
              <a:t>23/09/1442</a:t>
            </a:fld>
            <a:endParaRPr lang="ar-AE"/>
          </a:p>
        </p:txBody>
      </p:sp>
      <p:sp>
        <p:nvSpPr>
          <p:cNvPr id="5" name="عنصر نائب للتذييل 4">
            <a:extLst>
              <a:ext uri="{FF2B5EF4-FFF2-40B4-BE49-F238E27FC236}">
                <a16:creationId xmlns:a16="http://schemas.microsoft.com/office/drawing/2014/main" xmlns="" id="{C29C15E9-F48A-8344-A716-C80775ACA420}"/>
              </a:ext>
            </a:extLst>
          </p:cNvPr>
          <p:cNvSpPr>
            <a:spLocks noGrp="1"/>
          </p:cNvSpPr>
          <p:nvPr>
            <p:ph type="ftr" sz="quarter" idx="11"/>
          </p:nvPr>
        </p:nvSpPr>
        <p:spPr/>
        <p:txBody>
          <a:bodyPr/>
          <a:lstStyle/>
          <a:p>
            <a:endParaRPr lang="ar-AE"/>
          </a:p>
        </p:txBody>
      </p:sp>
      <p:sp>
        <p:nvSpPr>
          <p:cNvPr id="6" name="عنصر نائب لرقم الشريحة 5">
            <a:extLst>
              <a:ext uri="{FF2B5EF4-FFF2-40B4-BE49-F238E27FC236}">
                <a16:creationId xmlns:a16="http://schemas.microsoft.com/office/drawing/2014/main" xmlns="" id="{0BCA7C8F-2642-C343-B0AA-E093F808C12A}"/>
              </a:ext>
            </a:extLst>
          </p:cNvPr>
          <p:cNvSpPr>
            <a:spLocks noGrp="1"/>
          </p:cNvSpPr>
          <p:nvPr>
            <p:ph type="sldNum" sz="quarter" idx="12"/>
          </p:nvPr>
        </p:nvSpPr>
        <p:spPr/>
        <p:txBody>
          <a:bodyPr/>
          <a:lstStyle/>
          <a:p>
            <a:fld id="{2C5D8171-2113-1E49-8E74-0B94DEA89323}" type="slidenum">
              <a:rPr lang="ar-AE" smtClean="0"/>
              <a:t>‹#›</a:t>
            </a:fld>
            <a:endParaRPr lang="ar-AE"/>
          </a:p>
        </p:txBody>
      </p:sp>
    </p:spTree>
    <p:extLst>
      <p:ext uri="{BB962C8B-B14F-4D97-AF65-F5344CB8AC3E}">
        <p14:creationId xmlns:p14="http://schemas.microsoft.com/office/powerpoint/2010/main" val="157913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0C209E2A-8EAB-5F46-AB65-B38F24CBE1EC}"/>
              </a:ext>
            </a:extLst>
          </p:cNvPr>
          <p:cNvSpPr>
            <a:spLocks noGrp="1"/>
          </p:cNvSpPr>
          <p:nvPr>
            <p:ph type="title"/>
          </p:nvPr>
        </p:nvSpPr>
        <p:spPr/>
        <p:txBody>
          <a:bodyPr/>
          <a:lstStyle/>
          <a:p>
            <a:r>
              <a:rPr lang="ar-SA"/>
              <a:t>انقر لتحرير نمط عنوان الشكل الرئيسي</a:t>
            </a:r>
            <a:endParaRPr lang="ar-AE"/>
          </a:p>
        </p:txBody>
      </p:sp>
      <p:sp>
        <p:nvSpPr>
          <p:cNvPr id="3" name="عنصر نائب للمحتوى 2">
            <a:extLst>
              <a:ext uri="{FF2B5EF4-FFF2-40B4-BE49-F238E27FC236}">
                <a16:creationId xmlns:a16="http://schemas.microsoft.com/office/drawing/2014/main" xmlns="" id="{122EE08C-DEC9-864C-9B9B-067493D8C174}"/>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4" name="عنصر نائب للتاريخ 3">
            <a:extLst>
              <a:ext uri="{FF2B5EF4-FFF2-40B4-BE49-F238E27FC236}">
                <a16:creationId xmlns:a16="http://schemas.microsoft.com/office/drawing/2014/main" xmlns="" id="{82697246-DE88-5B40-A828-7B7E730E5475}"/>
              </a:ext>
            </a:extLst>
          </p:cNvPr>
          <p:cNvSpPr>
            <a:spLocks noGrp="1"/>
          </p:cNvSpPr>
          <p:nvPr>
            <p:ph type="dt" sz="half" idx="10"/>
          </p:nvPr>
        </p:nvSpPr>
        <p:spPr/>
        <p:txBody>
          <a:bodyPr/>
          <a:lstStyle/>
          <a:p>
            <a:fld id="{7836D436-56A9-7145-BD60-67C046DD9155}" type="datetimeFigureOut">
              <a:rPr lang="ar-AE" smtClean="0"/>
              <a:t>23/09/1442</a:t>
            </a:fld>
            <a:endParaRPr lang="ar-AE"/>
          </a:p>
        </p:txBody>
      </p:sp>
      <p:sp>
        <p:nvSpPr>
          <p:cNvPr id="5" name="عنصر نائب للتذييل 4">
            <a:extLst>
              <a:ext uri="{FF2B5EF4-FFF2-40B4-BE49-F238E27FC236}">
                <a16:creationId xmlns:a16="http://schemas.microsoft.com/office/drawing/2014/main" xmlns="" id="{E3578A9F-3530-6248-AE96-FAF5D4983BDE}"/>
              </a:ext>
            </a:extLst>
          </p:cNvPr>
          <p:cNvSpPr>
            <a:spLocks noGrp="1"/>
          </p:cNvSpPr>
          <p:nvPr>
            <p:ph type="ftr" sz="quarter" idx="11"/>
          </p:nvPr>
        </p:nvSpPr>
        <p:spPr/>
        <p:txBody>
          <a:bodyPr/>
          <a:lstStyle/>
          <a:p>
            <a:endParaRPr lang="ar-AE"/>
          </a:p>
        </p:txBody>
      </p:sp>
      <p:sp>
        <p:nvSpPr>
          <p:cNvPr id="6" name="عنصر نائب لرقم الشريحة 5">
            <a:extLst>
              <a:ext uri="{FF2B5EF4-FFF2-40B4-BE49-F238E27FC236}">
                <a16:creationId xmlns:a16="http://schemas.microsoft.com/office/drawing/2014/main" xmlns="" id="{7CDE92B8-E36B-084D-B688-A4A297F5DC59}"/>
              </a:ext>
            </a:extLst>
          </p:cNvPr>
          <p:cNvSpPr>
            <a:spLocks noGrp="1"/>
          </p:cNvSpPr>
          <p:nvPr>
            <p:ph type="sldNum" sz="quarter" idx="12"/>
          </p:nvPr>
        </p:nvSpPr>
        <p:spPr/>
        <p:txBody>
          <a:bodyPr/>
          <a:lstStyle/>
          <a:p>
            <a:fld id="{2C5D8171-2113-1E49-8E74-0B94DEA89323}" type="slidenum">
              <a:rPr lang="ar-AE" smtClean="0"/>
              <a:t>‹#›</a:t>
            </a:fld>
            <a:endParaRPr lang="ar-AE"/>
          </a:p>
        </p:txBody>
      </p:sp>
    </p:spTree>
    <p:extLst>
      <p:ext uri="{BB962C8B-B14F-4D97-AF65-F5344CB8AC3E}">
        <p14:creationId xmlns:p14="http://schemas.microsoft.com/office/powerpoint/2010/main" val="2435442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68F4A527-2C3F-9141-B73E-C76D9E749733}"/>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ar-AE"/>
          </a:p>
        </p:txBody>
      </p:sp>
      <p:sp>
        <p:nvSpPr>
          <p:cNvPr id="3" name="عنصر نائب للنص 2">
            <a:extLst>
              <a:ext uri="{FF2B5EF4-FFF2-40B4-BE49-F238E27FC236}">
                <a16:creationId xmlns:a16="http://schemas.microsoft.com/office/drawing/2014/main" xmlns="" id="{DDB818EF-3DCE-6C40-B153-9822D40DAA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xmlns="" id="{EA7D0E61-79CF-ED40-860C-F0C1097A2061}"/>
              </a:ext>
            </a:extLst>
          </p:cNvPr>
          <p:cNvSpPr>
            <a:spLocks noGrp="1"/>
          </p:cNvSpPr>
          <p:nvPr>
            <p:ph type="dt" sz="half" idx="10"/>
          </p:nvPr>
        </p:nvSpPr>
        <p:spPr/>
        <p:txBody>
          <a:bodyPr/>
          <a:lstStyle/>
          <a:p>
            <a:fld id="{7836D436-56A9-7145-BD60-67C046DD9155}" type="datetimeFigureOut">
              <a:rPr lang="ar-AE" smtClean="0"/>
              <a:t>23/09/1442</a:t>
            </a:fld>
            <a:endParaRPr lang="ar-AE"/>
          </a:p>
        </p:txBody>
      </p:sp>
      <p:sp>
        <p:nvSpPr>
          <p:cNvPr id="5" name="عنصر نائب للتذييل 4">
            <a:extLst>
              <a:ext uri="{FF2B5EF4-FFF2-40B4-BE49-F238E27FC236}">
                <a16:creationId xmlns:a16="http://schemas.microsoft.com/office/drawing/2014/main" xmlns="" id="{1B5930E5-72CC-0648-A2E6-A1C93415F22D}"/>
              </a:ext>
            </a:extLst>
          </p:cNvPr>
          <p:cNvSpPr>
            <a:spLocks noGrp="1"/>
          </p:cNvSpPr>
          <p:nvPr>
            <p:ph type="ftr" sz="quarter" idx="11"/>
          </p:nvPr>
        </p:nvSpPr>
        <p:spPr/>
        <p:txBody>
          <a:bodyPr/>
          <a:lstStyle/>
          <a:p>
            <a:endParaRPr lang="ar-AE"/>
          </a:p>
        </p:txBody>
      </p:sp>
      <p:sp>
        <p:nvSpPr>
          <p:cNvPr id="6" name="عنصر نائب لرقم الشريحة 5">
            <a:extLst>
              <a:ext uri="{FF2B5EF4-FFF2-40B4-BE49-F238E27FC236}">
                <a16:creationId xmlns:a16="http://schemas.microsoft.com/office/drawing/2014/main" xmlns="" id="{D5466B6C-BD86-284E-B8B4-C44ED62B937A}"/>
              </a:ext>
            </a:extLst>
          </p:cNvPr>
          <p:cNvSpPr>
            <a:spLocks noGrp="1"/>
          </p:cNvSpPr>
          <p:nvPr>
            <p:ph type="sldNum" sz="quarter" idx="12"/>
          </p:nvPr>
        </p:nvSpPr>
        <p:spPr/>
        <p:txBody>
          <a:bodyPr/>
          <a:lstStyle/>
          <a:p>
            <a:fld id="{2C5D8171-2113-1E49-8E74-0B94DEA89323}" type="slidenum">
              <a:rPr lang="ar-AE" smtClean="0"/>
              <a:t>‹#›</a:t>
            </a:fld>
            <a:endParaRPr lang="ar-AE"/>
          </a:p>
        </p:txBody>
      </p:sp>
    </p:spTree>
    <p:extLst>
      <p:ext uri="{BB962C8B-B14F-4D97-AF65-F5344CB8AC3E}">
        <p14:creationId xmlns:p14="http://schemas.microsoft.com/office/powerpoint/2010/main" val="1613813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950EEAFD-03A6-344E-9171-87D1DF2C48FD}"/>
              </a:ext>
            </a:extLst>
          </p:cNvPr>
          <p:cNvSpPr>
            <a:spLocks noGrp="1"/>
          </p:cNvSpPr>
          <p:nvPr>
            <p:ph type="title"/>
          </p:nvPr>
        </p:nvSpPr>
        <p:spPr/>
        <p:txBody>
          <a:bodyPr/>
          <a:lstStyle/>
          <a:p>
            <a:r>
              <a:rPr lang="ar-SA"/>
              <a:t>انقر لتحرير نمط عنوان الشكل الرئيسي</a:t>
            </a:r>
            <a:endParaRPr lang="ar-AE"/>
          </a:p>
        </p:txBody>
      </p:sp>
      <p:sp>
        <p:nvSpPr>
          <p:cNvPr id="3" name="عنصر نائب للمحتوى 2">
            <a:extLst>
              <a:ext uri="{FF2B5EF4-FFF2-40B4-BE49-F238E27FC236}">
                <a16:creationId xmlns:a16="http://schemas.microsoft.com/office/drawing/2014/main" xmlns="" id="{1275994A-78EA-5448-99D2-94EF7F3AC40A}"/>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4" name="عنصر نائب للمحتوى 3">
            <a:extLst>
              <a:ext uri="{FF2B5EF4-FFF2-40B4-BE49-F238E27FC236}">
                <a16:creationId xmlns:a16="http://schemas.microsoft.com/office/drawing/2014/main" xmlns="" id="{19617DF3-6A87-8745-87CF-106E02AD4A7D}"/>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5" name="عنصر نائب للتاريخ 4">
            <a:extLst>
              <a:ext uri="{FF2B5EF4-FFF2-40B4-BE49-F238E27FC236}">
                <a16:creationId xmlns:a16="http://schemas.microsoft.com/office/drawing/2014/main" xmlns="" id="{D12445AF-EE5C-2B40-BDAE-BCB6F5FC5615}"/>
              </a:ext>
            </a:extLst>
          </p:cNvPr>
          <p:cNvSpPr>
            <a:spLocks noGrp="1"/>
          </p:cNvSpPr>
          <p:nvPr>
            <p:ph type="dt" sz="half" idx="10"/>
          </p:nvPr>
        </p:nvSpPr>
        <p:spPr/>
        <p:txBody>
          <a:bodyPr/>
          <a:lstStyle/>
          <a:p>
            <a:fld id="{7836D436-56A9-7145-BD60-67C046DD9155}" type="datetimeFigureOut">
              <a:rPr lang="ar-AE" smtClean="0"/>
              <a:t>23/09/1442</a:t>
            </a:fld>
            <a:endParaRPr lang="ar-AE"/>
          </a:p>
        </p:txBody>
      </p:sp>
      <p:sp>
        <p:nvSpPr>
          <p:cNvPr id="6" name="عنصر نائب للتذييل 5">
            <a:extLst>
              <a:ext uri="{FF2B5EF4-FFF2-40B4-BE49-F238E27FC236}">
                <a16:creationId xmlns:a16="http://schemas.microsoft.com/office/drawing/2014/main" xmlns="" id="{C9AC3465-74A9-FC48-BE8F-71346AC0408B}"/>
              </a:ext>
            </a:extLst>
          </p:cNvPr>
          <p:cNvSpPr>
            <a:spLocks noGrp="1"/>
          </p:cNvSpPr>
          <p:nvPr>
            <p:ph type="ftr" sz="quarter" idx="11"/>
          </p:nvPr>
        </p:nvSpPr>
        <p:spPr/>
        <p:txBody>
          <a:bodyPr/>
          <a:lstStyle/>
          <a:p>
            <a:endParaRPr lang="ar-AE"/>
          </a:p>
        </p:txBody>
      </p:sp>
      <p:sp>
        <p:nvSpPr>
          <p:cNvPr id="7" name="عنصر نائب لرقم الشريحة 6">
            <a:extLst>
              <a:ext uri="{FF2B5EF4-FFF2-40B4-BE49-F238E27FC236}">
                <a16:creationId xmlns:a16="http://schemas.microsoft.com/office/drawing/2014/main" xmlns="" id="{0438FC72-6A55-D744-BDBE-05F9313DE4D7}"/>
              </a:ext>
            </a:extLst>
          </p:cNvPr>
          <p:cNvSpPr>
            <a:spLocks noGrp="1"/>
          </p:cNvSpPr>
          <p:nvPr>
            <p:ph type="sldNum" sz="quarter" idx="12"/>
          </p:nvPr>
        </p:nvSpPr>
        <p:spPr/>
        <p:txBody>
          <a:bodyPr/>
          <a:lstStyle/>
          <a:p>
            <a:fld id="{2C5D8171-2113-1E49-8E74-0B94DEA89323}" type="slidenum">
              <a:rPr lang="ar-AE" smtClean="0"/>
              <a:t>‹#›</a:t>
            </a:fld>
            <a:endParaRPr lang="ar-AE"/>
          </a:p>
        </p:txBody>
      </p:sp>
    </p:spTree>
    <p:extLst>
      <p:ext uri="{BB962C8B-B14F-4D97-AF65-F5344CB8AC3E}">
        <p14:creationId xmlns:p14="http://schemas.microsoft.com/office/powerpoint/2010/main" val="160822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CD7B07D2-3BE9-164D-B4C8-C72AB7CA29A8}"/>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ar-AE"/>
          </a:p>
        </p:txBody>
      </p:sp>
      <p:sp>
        <p:nvSpPr>
          <p:cNvPr id="3" name="عنصر نائب للنص 2">
            <a:extLst>
              <a:ext uri="{FF2B5EF4-FFF2-40B4-BE49-F238E27FC236}">
                <a16:creationId xmlns:a16="http://schemas.microsoft.com/office/drawing/2014/main" xmlns="" id="{B95B75B7-C295-C744-9054-D7A8900D0A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xmlns="" id="{224B5C6C-F0EB-A24F-9F9B-0B3187D3BA0D}"/>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5" name="عنصر نائب للنص 4">
            <a:extLst>
              <a:ext uri="{FF2B5EF4-FFF2-40B4-BE49-F238E27FC236}">
                <a16:creationId xmlns:a16="http://schemas.microsoft.com/office/drawing/2014/main" xmlns="" id="{1C8DD764-59DF-BC49-B5E1-2388AC0AE2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xmlns="" id="{4CB2ECFB-DA12-4C41-B568-2C6B28B12F8B}"/>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7" name="عنصر نائب للتاريخ 6">
            <a:extLst>
              <a:ext uri="{FF2B5EF4-FFF2-40B4-BE49-F238E27FC236}">
                <a16:creationId xmlns:a16="http://schemas.microsoft.com/office/drawing/2014/main" xmlns="" id="{026D9881-F1C3-2442-9A7A-533C90BE219F}"/>
              </a:ext>
            </a:extLst>
          </p:cNvPr>
          <p:cNvSpPr>
            <a:spLocks noGrp="1"/>
          </p:cNvSpPr>
          <p:nvPr>
            <p:ph type="dt" sz="half" idx="10"/>
          </p:nvPr>
        </p:nvSpPr>
        <p:spPr/>
        <p:txBody>
          <a:bodyPr/>
          <a:lstStyle/>
          <a:p>
            <a:fld id="{7836D436-56A9-7145-BD60-67C046DD9155}" type="datetimeFigureOut">
              <a:rPr lang="ar-AE" smtClean="0"/>
              <a:t>23/09/1442</a:t>
            </a:fld>
            <a:endParaRPr lang="ar-AE"/>
          </a:p>
        </p:txBody>
      </p:sp>
      <p:sp>
        <p:nvSpPr>
          <p:cNvPr id="8" name="عنصر نائب للتذييل 7">
            <a:extLst>
              <a:ext uri="{FF2B5EF4-FFF2-40B4-BE49-F238E27FC236}">
                <a16:creationId xmlns:a16="http://schemas.microsoft.com/office/drawing/2014/main" xmlns="" id="{6BDB65E0-9EAB-9448-A7DC-DCDC818E9E34}"/>
              </a:ext>
            </a:extLst>
          </p:cNvPr>
          <p:cNvSpPr>
            <a:spLocks noGrp="1"/>
          </p:cNvSpPr>
          <p:nvPr>
            <p:ph type="ftr" sz="quarter" idx="11"/>
          </p:nvPr>
        </p:nvSpPr>
        <p:spPr/>
        <p:txBody>
          <a:bodyPr/>
          <a:lstStyle/>
          <a:p>
            <a:endParaRPr lang="ar-AE"/>
          </a:p>
        </p:txBody>
      </p:sp>
      <p:sp>
        <p:nvSpPr>
          <p:cNvPr id="9" name="عنصر نائب لرقم الشريحة 8">
            <a:extLst>
              <a:ext uri="{FF2B5EF4-FFF2-40B4-BE49-F238E27FC236}">
                <a16:creationId xmlns:a16="http://schemas.microsoft.com/office/drawing/2014/main" xmlns="" id="{BB75DA12-6994-0D47-94BD-2BC3C349E829}"/>
              </a:ext>
            </a:extLst>
          </p:cNvPr>
          <p:cNvSpPr>
            <a:spLocks noGrp="1"/>
          </p:cNvSpPr>
          <p:nvPr>
            <p:ph type="sldNum" sz="quarter" idx="12"/>
          </p:nvPr>
        </p:nvSpPr>
        <p:spPr/>
        <p:txBody>
          <a:bodyPr/>
          <a:lstStyle/>
          <a:p>
            <a:fld id="{2C5D8171-2113-1E49-8E74-0B94DEA89323}" type="slidenum">
              <a:rPr lang="ar-AE" smtClean="0"/>
              <a:t>‹#›</a:t>
            </a:fld>
            <a:endParaRPr lang="ar-AE"/>
          </a:p>
        </p:txBody>
      </p:sp>
    </p:spTree>
    <p:extLst>
      <p:ext uri="{BB962C8B-B14F-4D97-AF65-F5344CB8AC3E}">
        <p14:creationId xmlns:p14="http://schemas.microsoft.com/office/powerpoint/2010/main" val="418446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A712891F-C88B-614B-8913-1A6E170B635F}"/>
              </a:ext>
            </a:extLst>
          </p:cNvPr>
          <p:cNvSpPr>
            <a:spLocks noGrp="1"/>
          </p:cNvSpPr>
          <p:nvPr>
            <p:ph type="title"/>
          </p:nvPr>
        </p:nvSpPr>
        <p:spPr/>
        <p:txBody>
          <a:bodyPr/>
          <a:lstStyle/>
          <a:p>
            <a:r>
              <a:rPr lang="ar-SA"/>
              <a:t>انقر لتحرير نمط عنوان الشكل الرئيسي</a:t>
            </a:r>
            <a:endParaRPr lang="ar-AE"/>
          </a:p>
        </p:txBody>
      </p:sp>
      <p:sp>
        <p:nvSpPr>
          <p:cNvPr id="3" name="عنصر نائب للتاريخ 2">
            <a:extLst>
              <a:ext uri="{FF2B5EF4-FFF2-40B4-BE49-F238E27FC236}">
                <a16:creationId xmlns:a16="http://schemas.microsoft.com/office/drawing/2014/main" xmlns="" id="{D4CAEF7B-5639-8C42-A582-8111048EB040}"/>
              </a:ext>
            </a:extLst>
          </p:cNvPr>
          <p:cNvSpPr>
            <a:spLocks noGrp="1"/>
          </p:cNvSpPr>
          <p:nvPr>
            <p:ph type="dt" sz="half" idx="10"/>
          </p:nvPr>
        </p:nvSpPr>
        <p:spPr/>
        <p:txBody>
          <a:bodyPr/>
          <a:lstStyle/>
          <a:p>
            <a:fld id="{7836D436-56A9-7145-BD60-67C046DD9155}" type="datetimeFigureOut">
              <a:rPr lang="ar-AE" smtClean="0"/>
              <a:t>23/09/1442</a:t>
            </a:fld>
            <a:endParaRPr lang="ar-AE"/>
          </a:p>
        </p:txBody>
      </p:sp>
      <p:sp>
        <p:nvSpPr>
          <p:cNvPr id="4" name="عنصر نائب للتذييل 3">
            <a:extLst>
              <a:ext uri="{FF2B5EF4-FFF2-40B4-BE49-F238E27FC236}">
                <a16:creationId xmlns:a16="http://schemas.microsoft.com/office/drawing/2014/main" xmlns="" id="{582C8310-8921-0542-82D3-C9E71F8B2B8D}"/>
              </a:ext>
            </a:extLst>
          </p:cNvPr>
          <p:cNvSpPr>
            <a:spLocks noGrp="1"/>
          </p:cNvSpPr>
          <p:nvPr>
            <p:ph type="ftr" sz="quarter" idx="11"/>
          </p:nvPr>
        </p:nvSpPr>
        <p:spPr/>
        <p:txBody>
          <a:bodyPr/>
          <a:lstStyle/>
          <a:p>
            <a:endParaRPr lang="ar-AE"/>
          </a:p>
        </p:txBody>
      </p:sp>
      <p:sp>
        <p:nvSpPr>
          <p:cNvPr id="5" name="عنصر نائب لرقم الشريحة 4">
            <a:extLst>
              <a:ext uri="{FF2B5EF4-FFF2-40B4-BE49-F238E27FC236}">
                <a16:creationId xmlns:a16="http://schemas.microsoft.com/office/drawing/2014/main" xmlns="" id="{D22BC903-AAC1-9445-804D-D0B902988F75}"/>
              </a:ext>
            </a:extLst>
          </p:cNvPr>
          <p:cNvSpPr>
            <a:spLocks noGrp="1"/>
          </p:cNvSpPr>
          <p:nvPr>
            <p:ph type="sldNum" sz="quarter" idx="12"/>
          </p:nvPr>
        </p:nvSpPr>
        <p:spPr/>
        <p:txBody>
          <a:bodyPr/>
          <a:lstStyle/>
          <a:p>
            <a:fld id="{2C5D8171-2113-1E49-8E74-0B94DEA89323}" type="slidenum">
              <a:rPr lang="ar-AE" smtClean="0"/>
              <a:t>‹#›</a:t>
            </a:fld>
            <a:endParaRPr lang="ar-AE"/>
          </a:p>
        </p:txBody>
      </p:sp>
    </p:spTree>
    <p:extLst>
      <p:ext uri="{BB962C8B-B14F-4D97-AF65-F5344CB8AC3E}">
        <p14:creationId xmlns:p14="http://schemas.microsoft.com/office/powerpoint/2010/main" val="4178556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xmlns="" id="{38C09558-12C8-4948-ABAE-B2E4E5F73981}"/>
              </a:ext>
            </a:extLst>
          </p:cNvPr>
          <p:cNvSpPr>
            <a:spLocks noGrp="1"/>
          </p:cNvSpPr>
          <p:nvPr>
            <p:ph type="dt" sz="half" idx="10"/>
          </p:nvPr>
        </p:nvSpPr>
        <p:spPr/>
        <p:txBody>
          <a:bodyPr/>
          <a:lstStyle/>
          <a:p>
            <a:fld id="{7836D436-56A9-7145-BD60-67C046DD9155}" type="datetimeFigureOut">
              <a:rPr lang="ar-AE" smtClean="0"/>
              <a:t>23/09/1442</a:t>
            </a:fld>
            <a:endParaRPr lang="ar-AE"/>
          </a:p>
        </p:txBody>
      </p:sp>
      <p:sp>
        <p:nvSpPr>
          <p:cNvPr id="3" name="عنصر نائب للتذييل 2">
            <a:extLst>
              <a:ext uri="{FF2B5EF4-FFF2-40B4-BE49-F238E27FC236}">
                <a16:creationId xmlns:a16="http://schemas.microsoft.com/office/drawing/2014/main" xmlns="" id="{F88989D1-23AF-F840-AFEC-9F014343289F}"/>
              </a:ext>
            </a:extLst>
          </p:cNvPr>
          <p:cNvSpPr>
            <a:spLocks noGrp="1"/>
          </p:cNvSpPr>
          <p:nvPr>
            <p:ph type="ftr" sz="quarter" idx="11"/>
          </p:nvPr>
        </p:nvSpPr>
        <p:spPr/>
        <p:txBody>
          <a:bodyPr/>
          <a:lstStyle/>
          <a:p>
            <a:endParaRPr lang="ar-AE"/>
          </a:p>
        </p:txBody>
      </p:sp>
      <p:sp>
        <p:nvSpPr>
          <p:cNvPr id="4" name="عنصر نائب لرقم الشريحة 3">
            <a:extLst>
              <a:ext uri="{FF2B5EF4-FFF2-40B4-BE49-F238E27FC236}">
                <a16:creationId xmlns:a16="http://schemas.microsoft.com/office/drawing/2014/main" xmlns="" id="{EC160377-367B-BE44-8CBC-6BE719A88FF1}"/>
              </a:ext>
            </a:extLst>
          </p:cNvPr>
          <p:cNvSpPr>
            <a:spLocks noGrp="1"/>
          </p:cNvSpPr>
          <p:nvPr>
            <p:ph type="sldNum" sz="quarter" idx="12"/>
          </p:nvPr>
        </p:nvSpPr>
        <p:spPr/>
        <p:txBody>
          <a:bodyPr/>
          <a:lstStyle/>
          <a:p>
            <a:fld id="{2C5D8171-2113-1E49-8E74-0B94DEA89323}" type="slidenum">
              <a:rPr lang="ar-AE" smtClean="0"/>
              <a:t>‹#›</a:t>
            </a:fld>
            <a:endParaRPr lang="ar-AE"/>
          </a:p>
        </p:txBody>
      </p:sp>
    </p:spTree>
    <p:extLst>
      <p:ext uri="{BB962C8B-B14F-4D97-AF65-F5344CB8AC3E}">
        <p14:creationId xmlns:p14="http://schemas.microsoft.com/office/powerpoint/2010/main" val="2197770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3A2126C8-4A49-B144-8F3A-0A50C32D87E3}"/>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AE"/>
          </a:p>
        </p:txBody>
      </p:sp>
      <p:sp>
        <p:nvSpPr>
          <p:cNvPr id="3" name="عنصر نائب للمحتوى 2">
            <a:extLst>
              <a:ext uri="{FF2B5EF4-FFF2-40B4-BE49-F238E27FC236}">
                <a16:creationId xmlns:a16="http://schemas.microsoft.com/office/drawing/2014/main" xmlns="" id="{43B7083A-4FDA-1C48-8D6C-2726DFE324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4" name="عنصر نائب للنص 3">
            <a:extLst>
              <a:ext uri="{FF2B5EF4-FFF2-40B4-BE49-F238E27FC236}">
                <a16:creationId xmlns:a16="http://schemas.microsoft.com/office/drawing/2014/main" xmlns="" id="{85082737-989B-7744-BD7D-69F8966E0E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xmlns="" id="{253A6332-7C08-8145-B916-C9A5EB06CD2A}"/>
              </a:ext>
            </a:extLst>
          </p:cNvPr>
          <p:cNvSpPr>
            <a:spLocks noGrp="1"/>
          </p:cNvSpPr>
          <p:nvPr>
            <p:ph type="dt" sz="half" idx="10"/>
          </p:nvPr>
        </p:nvSpPr>
        <p:spPr/>
        <p:txBody>
          <a:bodyPr/>
          <a:lstStyle/>
          <a:p>
            <a:fld id="{7836D436-56A9-7145-BD60-67C046DD9155}" type="datetimeFigureOut">
              <a:rPr lang="ar-AE" smtClean="0"/>
              <a:t>23/09/1442</a:t>
            </a:fld>
            <a:endParaRPr lang="ar-AE"/>
          </a:p>
        </p:txBody>
      </p:sp>
      <p:sp>
        <p:nvSpPr>
          <p:cNvPr id="6" name="عنصر نائب للتذييل 5">
            <a:extLst>
              <a:ext uri="{FF2B5EF4-FFF2-40B4-BE49-F238E27FC236}">
                <a16:creationId xmlns:a16="http://schemas.microsoft.com/office/drawing/2014/main" xmlns="" id="{85108053-BA54-B245-B208-CE22B71AA97D}"/>
              </a:ext>
            </a:extLst>
          </p:cNvPr>
          <p:cNvSpPr>
            <a:spLocks noGrp="1"/>
          </p:cNvSpPr>
          <p:nvPr>
            <p:ph type="ftr" sz="quarter" idx="11"/>
          </p:nvPr>
        </p:nvSpPr>
        <p:spPr/>
        <p:txBody>
          <a:bodyPr/>
          <a:lstStyle/>
          <a:p>
            <a:endParaRPr lang="ar-AE"/>
          </a:p>
        </p:txBody>
      </p:sp>
      <p:sp>
        <p:nvSpPr>
          <p:cNvPr id="7" name="عنصر نائب لرقم الشريحة 6">
            <a:extLst>
              <a:ext uri="{FF2B5EF4-FFF2-40B4-BE49-F238E27FC236}">
                <a16:creationId xmlns:a16="http://schemas.microsoft.com/office/drawing/2014/main" xmlns="" id="{DC1D4C4A-4620-DE43-8177-E66C0FFB1A20}"/>
              </a:ext>
            </a:extLst>
          </p:cNvPr>
          <p:cNvSpPr>
            <a:spLocks noGrp="1"/>
          </p:cNvSpPr>
          <p:nvPr>
            <p:ph type="sldNum" sz="quarter" idx="12"/>
          </p:nvPr>
        </p:nvSpPr>
        <p:spPr/>
        <p:txBody>
          <a:bodyPr/>
          <a:lstStyle/>
          <a:p>
            <a:fld id="{2C5D8171-2113-1E49-8E74-0B94DEA89323}" type="slidenum">
              <a:rPr lang="ar-AE" smtClean="0"/>
              <a:t>‹#›</a:t>
            </a:fld>
            <a:endParaRPr lang="ar-AE"/>
          </a:p>
        </p:txBody>
      </p:sp>
    </p:spTree>
    <p:extLst>
      <p:ext uri="{BB962C8B-B14F-4D97-AF65-F5344CB8AC3E}">
        <p14:creationId xmlns:p14="http://schemas.microsoft.com/office/powerpoint/2010/main" val="585290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A326BBDE-6C37-8F46-B2C5-E90B4D37DABF}"/>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AE"/>
          </a:p>
        </p:txBody>
      </p:sp>
      <p:sp>
        <p:nvSpPr>
          <p:cNvPr id="3" name="عنصر نائب للصورة 2">
            <a:extLst>
              <a:ext uri="{FF2B5EF4-FFF2-40B4-BE49-F238E27FC236}">
                <a16:creationId xmlns:a16="http://schemas.microsoft.com/office/drawing/2014/main" xmlns="" id="{C5DE2A14-E74B-D347-B3E5-9F66641D4D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AE"/>
          </a:p>
        </p:txBody>
      </p:sp>
      <p:sp>
        <p:nvSpPr>
          <p:cNvPr id="4" name="عنصر نائب للنص 3">
            <a:extLst>
              <a:ext uri="{FF2B5EF4-FFF2-40B4-BE49-F238E27FC236}">
                <a16:creationId xmlns:a16="http://schemas.microsoft.com/office/drawing/2014/main" xmlns="" id="{13118225-45B7-1A48-BE62-388D5B06A1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xmlns="" id="{48F1F286-0982-5749-846B-6879EC6CD164}"/>
              </a:ext>
            </a:extLst>
          </p:cNvPr>
          <p:cNvSpPr>
            <a:spLocks noGrp="1"/>
          </p:cNvSpPr>
          <p:nvPr>
            <p:ph type="dt" sz="half" idx="10"/>
          </p:nvPr>
        </p:nvSpPr>
        <p:spPr/>
        <p:txBody>
          <a:bodyPr/>
          <a:lstStyle/>
          <a:p>
            <a:fld id="{7836D436-56A9-7145-BD60-67C046DD9155}" type="datetimeFigureOut">
              <a:rPr lang="ar-AE" smtClean="0"/>
              <a:t>23/09/1442</a:t>
            </a:fld>
            <a:endParaRPr lang="ar-AE"/>
          </a:p>
        </p:txBody>
      </p:sp>
      <p:sp>
        <p:nvSpPr>
          <p:cNvPr id="6" name="عنصر نائب للتذييل 5">
            <a:extLst>
              <a:ext uri="{FF2B5EF4-FFF2-40B4-BE49-F238E27FC236}">
                <a16:creationId xmlns:a16="http://schemas.microsoft.com/office/drawing/2014/main" xmlns="" id="{F5D745C8-DF99-C644-B51F-B4EA5A31307A}"/>
              </a:ext>
            </a:extLst>
          </p:cNvPr>
          <p:cNvSpPr>
            <a:spLocks noGrp="1"/>
          </p:cNvSpPr>
          <p:nvPr>
            <p:ph type="ftr" sz="quarter" idx="11"/>
          </p:nvPr>
        </p:nvSpPr>
        <p:spPr/>
        <p:txBody>
          <a:bodyPr/>
          <a:lstStyle/>
          <a:p>
            <a:endParaRPr lang="ar-AE"/>
          </a:p>
        </p:txBody>
      </p:sp>
      <p:sp>
        <p:nvSpPr>
          <p:cNvPr id="7" name="عنصر نائب لرقم الشريحة 6">
            <a:extLst>
              <a:ext uri="{FF2B5EF4-FFF2-40B4-BE49-F238E27FC236}">
                <a16:creationId xmlns:a16="http://schemas.microsoft.com/office/drawing/2014/main" xmlns="" id="{A4A366FE-8F9F-5C40-975B-DEFB1A16447F}"/>
              </a:ext>
            </a:extLst>
          </p:cNvPr>
          <p:cNvSpPr>
            <a:spLocks noGrp="1"/>
          </p:cNvSpPr>
          <p:nvPr>
            <p:ph type="sldNum" sz="quarter" idx="12"/>
          </p:nvPr>
        </p:nvSpPr>
        <p:spPr/>
        <p:txBody>
          <a:bodyPr/>
          <a:lstStyle/>
          <a:p>
            <a:fld id="{2C5D8171-2113-1E49-8E74-0B94DEA89323}" type="slidenum">
              <a:rPr lang="ar-AE" smtClean="0"/>
              <a:t>‹#›</a:t>
            </a:fld>
            <a:endParaRPr lang="ar-AE"/>
          </a:p>
        </p:txBody>
      </p:sp>
    </p:spTree>
    <p:extLst>
      <p:ext uri="{BB962C8B-B14F-4D97-AF65-F5344CB8AC3E}">
        <p14:creationId xmlns:p14="http://schemas.microsoft.com/office/powerpoint/2010/main" val="2983425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xmlns="" id="{574BA490-2535-4E48-A15C-70992C33B754}"/>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ar-AE"/>
          </a:p>
        </p:txBody>
      </p:sp>
      <p:sp>
        <p:nvSpPr>
          <p:cNvPr id="3" name="عنصر نائب للنص 2">
            <a:extLst>
              <a:ext uri="{FF2B5EF4-FFF2-40B4-BE49-F238E27FC236}">
                <a16:creationId xmlns:a16="http://schemas.microsoft.com/office/drawing/2014/main" xmlns="" id="{BB410D5B-004A-1D48-8EFD-0A1D5CCDCF43}"/>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4" name="عنصر نائب للتاريخ 3">
            <a:extLst>
              <a:ext uri="{FF2B5EF4-FFF2-40B4-BE49-F238E27FC236}">
                <a16:creationId xmlns:a16="http://schemas.microsoft.com/office/drawing/2014/main" xmlns="" id="{086DFF37-B0A0-3247-9902-F73CF4FAA84C}"/>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836D436-56A9-7145-BD60-67C046DD9155}" type="datetimeFigureOut">
              <a:rPr lang="ar-AE" smtClean="0"/>
              <a:t>23/09/1442</a:t>
            </a:fld>
            <a:endParaRPr lang="ar-AE"/>
          </a:p>
        </p:txBody>
      </p:sp>
      <p:sp>
        <p:nvSpPr>
          <p:cNvPr id="5" name="عنصر نائب للتذييل 4">
            <a:extLst>
              <a:ext uri="{FF2B5EF4-FFF2-40B4-BE49-F238E27FC236}">
                <a16:creationId xmlns:a16="http://schemas.microsoft.com/office/drawing/2014/main" xmlns="" id="{2749BBFD-4E45-6041-B861-137036F030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AE"/>
          </a:p>
        </p:txBody>
      </p:sp>
      <p:sp>
        <p:nvSpPr>
          <p:cNvPr id="6" name="عنصر نائب لرقم الشريحة 5">
            <a:extLst>
              <a:ext uri="{FF2B5EF4-FFF2-40B4-BE49-F238E27FC236}">
                <a16:creationId xmlns:a16="http://schemas.microsoft.com/office/drawing/2014/main" xmlns="" id="{B4D87301-3808-9D4F-8842-46D14439A251}"/>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C5D8171-2113-1E49-8E74-0B94DEA89323}" type="slidenum">
              <a:rPr lang="ar-AE" smtClean="0"/>
              <a:t>‹#›</a:t>
            </a:fld>
            <a:endParaRPr lang="ar-AE"/>
          </a:p>
        </p:txBody>
      </p:sp>
    </p:spTree>
    <p:extLst>
      <p:ext uri="{BB962C8B-B14F-4D97-AF65-F5344CB8AC3E}">
        <p14:creationId xmlns:p14="http://schemas.microsoft.com/office/powerpoint/2010/main" val="886036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A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a:extLst>
              <a:ext uri="{FF2B5EF4-FFF2-40B4-BE49-F238E27FC236}">
                <a16:creationId xmlns:a16="http://schemas.microsoft.com/office/drawing/2014/main" xmlns="" id="{02D10480-6948-9146-820E-7D1C5A290116}"/>
              </a:ext>
            </a:extLst>
          </p:cNvPr>
          <p:cNvSpPr>
            <a:spLocks noGrp="1"/>
          </p:cNvSpPr>
          <p:nvPr>
            <p:ph type="subTitle" idx="1"/>
          </p:nvPr>
        </p:nvSpPr>
        <p:spPr>
          <a:xfrm>
            <a:off x="708269" y="2686537"/>
            <a:ext cx="10575194" cy="3468077"/>
          </a:xfrm>
        </p:spPr>
        <p:txBody>
          <a:bodyPr>
            <a:normAutofit/>
          </a:bodyPr>
          <a:lstStyle/>
          <a:p>
            <a:r>
              <a:rPr lang="ar-SA" sz="6600" b="1">
                <a:solidFill>
                  <a:srgbClr val="FF0000"/>
                </a:solidFill>
              </a:rPr>
              <a:t>محاضرة الاولى </a:t>
            </a:r>
          </a:p>
          <a:p>
            <a:r>
              <a:rPr lang="ar-SA" sz="6600" b="1">
                <a:solidFill>
                  <a:srgbClr val="FF0000"/>
                </a:solidFill>
              </a:rPr>
              <a:t>غسيل الأموال في العراق </a:t>
            </a:r>
          </a:p>
          <a:p>
            <a:endParaRPr lang="ar-SA" sz="6600" b="1">
              <a:solidFill>
                <a:srgbClr val="FF0000"/>
              </a:solidFill>
            </a:endParaRPr>
          </a:p>
          <a:p>
            <a:endParaRPr lang="ar-AE" sz="4800" b="1">
              <a:solidFill>
                <a:srgbClr val="FF0000"/>
              </a:solidFill>
            </a:endParaRPr>
          </a:p>
        </p:txBody>
      </p:sp>
      <p:sp>
        <p:nvSpPr>
          <p:cNvPr id="5" name="عنوان 4">
            <a:extLst>
              <a:ext uri="{FF2B5EF4-FFF2-40B4-BE49-F238E27FC236}">
                <a16:creationId xmlns:a16="http://schemas.microsoft.com/office/drawing/2014/main" xmlns="" id="{2F023C0C-5E9F-6F41-8A56-020576B9526B}"/>
              </a:ext>
            </a:extLst>
          </p:cNvPr>
          <p:cNvSpPr>
            <a:spLocks noGrp="1"/>
          </p:cNvSpPr>
          <p:nvPr>
            <p:ph type="ctrTitle"/>
          </p:nvPr>
        </p:nvSpPr>
        <p:spPr>
          <a:xfrm>
            <a:off x="1572846" y="0"/>
            <a:ext cx="9144000" cy="1514231"/>
          </a:xfrm>
        </p:spPr>
        <p:txBody>
          <a:bodyPr>
            <a:normAutofit/>
          </a:bodyPr>
          <a:lstStyle/>
          <a:p>
            <a:r>
              <a:rPr lang="ar-SA" sz="8000"/>
              <a:t>العلاقات الاقتصادية الدولية </a:t>
            </a:r>
            <a:endParaRPr lang="ar-AE" sz="8000"/>
          </a:p>
        </p:txBody>
      </p:sp>
    </p:spTree>
    <p:extLst>
      <p:ext uri="{BB962C8B-B14F-4D97-AF65-F5344CB8AC3E}">
        <p14:creationId xmlns:p14="http://schemas.microsoft.com/office/powerpoint/2010/main" val="3375926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32030F14-28D9-F349-8229-168155C7B3D5}"/>
              </a:ext>
            </a:extLst>
          </p:cNvPr>
          <p:cNvSpPr>
            <a:spLocks noGrp="1"/>
          </p:cNvSpPr>
          <p:nvPr>
            <p:ph type="title"/>
          </p:nvPr>
        </p:nvSpPr>
        <p:spPr>
          <a:xfrm>
            <a:off x="1782885" y="0"/>
            <a:ext cx="9570915" cy="1825625"/>
          </a:xfrm>
        </p:spPr>
        <p:txBody>
          <a:bodyPr/>
          <a:lstStyle/>
          <a:p>
            <a:r>
              <a:rPr lang="ar-SA" b="1">
                <a:solidFill>
                  <a:srgbClr val="7030A0"/>
                </a:solidFill>
              </a:rPr>
              <a:t>اسباب فشل مكافحة غسيل الأموال في العراق </a:t>
            </a:r>
            <a:endParaRPr lang="ar-AE" b="1">
              <a:solidFill>
                <a:srgbClr val="7030A0"/>
              </a:solidFill>
            </a:endParaRPr>
          </a:p>
        </p:txBody>
      </p:sp>
      <p:sp>
        <p:nvSpPr>
          <p:cNvPr id="3" name="عنصر نائب للمحتوى 2">
            <a:extLst>
              <a:ext uri="{FF2B5EF4-FFF2-40B4-BE49-F238E27FC236}">
                <a16:creationId xmlns:a16="http://schemas.microsoft.com/office/drawing/2014/main" xmlns="" id="{BD26BA94-A3BC-9041-B0ED-B3D266FB7E92}"/>
              </a:ext>
            </a:extLst>
          </p:cNvPr>
          <p:cNvSpPr>
            <a:spLocks noGrp="1"/>
          </p:cNvSpPr>
          <p:nvPr>
            <p:ph idx="1"/>
          </p:nvPr>
        </p:nvSpPr>
        <p:spPr>
          <a:xfrm>
            <a:off x="838200" y="1318846"/>
            <a:ext cx="10515600" cy="5299809"/>
          </a:xfrm>
        </p:spPr>
        <p:txBody>
          <a:bodyPr>
            <a:normAutofit/>
          </a:bodyPr>
          <a:lstStyle/>
          <a:p>
            <a:pPr marL="0" indent="0">
              <a:buNone/>
            </a:pPr>
            <a:r>
              <a:rPr lang="ar-AE" b="1">
                <a:solidFill>
                  <a:schemeClr val="accent1">
                    <a:lumMod val="75000"/>
                  </a:schemeClr>
                </a:solidFill>
              </a:rPr>
              <a:t> ١_ عدم وجود ارادة لدى الحكومة الانتقالية برئاسة الكاظمي لفتح ملف غسيل الأموال نظرا لتورط كل القوى الداعمة او المحايدة او غير المعارضة لحكومته شيعية وسنية وكردية</a:t>
            </a:r>
            <a:endParaRPr lang="ar-SA" b="1">
              <a:solidFill>
                <a:schemeClr val="accent1">
                  <a:lumMod val="75000"/>
                </a:schemeClr>
              </a:solidFill>
            </a:endParaRPr>
          </a:p>
          <a:p>
            <a:pPr marL="0" indent="0">
              <a:buNone/>
            </a:pPr>
            <a:r>
              <a:rPr lang="ar-AE" b="1">
                <a:solidFill>
                  <a:schemeClr val="accent1">
                    <a:lumMod val="75000"/>
                  </a:schemeClr>
                </a:solidFill>
              </a:rPr>
              <a:t> ٢_ تخلف النظامين الضريبي والمصرفي في العراق ٣</a:t>
            </a:r>
            <a:endParaRPr lang="ar-SA" b="1">
              <a:solidFill>
                <a:schemeClr val="accent1">
                  <a:lumMod val="75000"/>
                </a:schemeClr>
              </a:solidFill>
            </a:endParaRPr>
          </a:p>
          <a:p>
            <a:pPr marL="0" indent="0">
              <a:buNone/>
            </a:pPr>
            <a:r>
              <a:rPr lang="ar-SA" b="1">
                <a:solidFill>
                  <a:schemeClr val="accent1">
                    <a:lumMod val="75000"/>
                  </a:schemeClr>
                </a:solidFill>
              </a:rPr>
              <a:t>٣</a:t>
            </a:r>
            <a:r>
              <a:rPr lang="ar-AE" b="1">
                <a:solidFill>
                  <a:schemeClr val="accent1">
                    <a:lumMod val="75000"/>
                  </a:schemeClr>
                </a:solidFill>
              </a:rPr>
              <a:t>_ عدم وجود غطاء قانوني لمتابعة الاشخاص التي تظهر عليهم مظاهر ثراء التي لايعرف من اين مصادر ثروتهم هذ</a:t>
            </a:r>
            <a:r>
              <a:rPr lang="ar-SA" b="1">
                <a:solidFill>
                  <a:schemeClr val="accent1">
                    <a:lumMod val="75000"/>
                  </a:schemeClr>
                </a:solidFill>
              </a:rPr>
              <a:t>ه</a:t>
            </a:r>
          </a:p>
          <a:p>
            <a:pPr marL="0" indent="0">
              <a:buNone/>
            </a:pPr>
            <a:r>
              <a:rPr lang="ar-SA" b="1">
                <a:solidFill>
                  <a:schemeClr val="accent1">
                    <a:lumMod val="75000"/>
                  </a:schemeClr>
                </a:solidFill>
              </a:rPr>
              <a:t>٤</a:t>
            </a:r>
            <a:r>
              <a:rPr lang="ar-AE" b="1">
                <a:solidFill>
                  <a:schemeClr val="accent1">
                    <a:lumMod val="75000"/>
                  </a:schemeClr>
                </a:solidFill>
              </a:rPr>
              <a:t>_ عدم وجود ضوابط واضحة للمصارف ومحلات الصيرفه  التي يتم اختيارها في مزاد العملة الصعبة</a:t>
            </a:r>
            <a:endParaRPr lang="ar-SA" b="1">
              <a:solidFill>
                <a:schemeClr val="accent1">
                  <a:lumMod val="75000"/>
                </a:schemeClr>
              </a:solidFill>
            </a:endParaRPr>
          </a:p>
          <a:p>
            <a:pPr marL="0" indent="0">
              <a:buNone/>
            </a:pPr>
            <a:r>
              <a:rPr lang="ar-AE" b="1">
                <a:solidFill>
                  <a:schemeClr val="accent1">
                    <a:lumMod val="75000"/>
                  </a:schemeClr>
                </a:solidFill>
              </a:rPr>
              <a:t> ٥_ تغاضي المؤسسات الرقابية والقضائية عن متابعة  الاسخاص الذين تظهر بيانات البنك المركزي العراقي بانهم اخرجوا مليارات الدولارات باذونات استيراد مزورة</a:t>
            </a:r>
            <a:endParaRPr lang="ar-SA" b="1">
              <a:solidFill>
                <a:schemeClr val="accent1">
                  <a:lumMod val="75000"/>
                </a:schemeClr>
              </a:solidFill>
            </a:endParaRPr>
          </a:p>
          <a:p>
            <a:pPr marL="0" indent="0">
              <a:buNone/>
            </a:pPr>
            <a:r>
              <a:rPr lang="ar-AE" b="1">
                <a:solidFill>
                  <a:schemeClr val="accent1">
                    <a:lumMod val="75000"/>
                  </a:schemeClr>
                </a:solidFill>
              </a:rPr>
              <a:t>٦_ النفوذ الكبير  الذي باتت تقوم به الفصائل الولاءية</a:t>
            </a:r>
          </a:p>
        </p:txBody>
      </p:sp>
    </p:spTree>
    <p:extLst>
      <p:ext uri="{BB962C8B-B14F-4D97-AF65-F5344CB8AC3E}">
        <p14:creationId xmlns:p14="http://schemas.microsoft.com/office/powerpoint/2010/main" val="819623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D512D5E3-083D-A241-B57A-A6D66DFB51CE}"/>
              </a:ext>
            </a:extLst>
          </p:cNvPr>
          <p:cNvSpPr>
            <a:spLocks noGrp="1"/>
          </p:cNvSpPr>
          <p:nvPr>
            <p:ph type="title"/>
          </p:nvPr>
        </p:nvSpPr>
        <p:spPr>
          <a:xfrm>
            <a:off x="3101732" y="681037"/>
            <a:ext cx="5617306" cy="833194"/>
          </a:xfrm>
        </p:spPr>
        <p:txBody>
          <a:bodyPr>
            <a:normAutofit/>
          </a:bodyPr>
          <a:lstStyle/>
          <a:p>
            <a:r>
              <a:rPr lang="ar-SA" sz="4800" b="1">
                <a:solidFill>
                  <a:srgbClr val="FF0000"/>
                </a:solidFill>
              </a:rPr>
              <a:t>مفهوم غسيل الأموال</a:t>
            </a:r>
            <a:endParaRPr lang="ar-AE" sz="4800" b="1">
              <a:solidFill>
                <a:srgbClr val="FF0000"/>
              </a:solidFill>
            </a:endParaRPr>
          </a:p>
        </p:txBody>
      </p:sp>
      <p:sp>
        <p:nvSpPr>
          <p:cNvPr id="3" name="عنصر نائب للمحتوى 2">
            <a:extLst>
              <a:ext uri="{FF2B5EF4-FFF2-40B4-BE49-F238E27FC236}">
                <a16:creationId xmlns:a16="http://schemas.microsoft.com/office/drawing/2014/main" xmlns="" id="{A1535465-71C8-994B-8847-51652F2D7310}"/>
              </a:ext>
            </a:extLst>
          </p:cNvPr>
          <p:cNvSpPr>
            <a:spLocks noGrp="1"/>
          </p:cNvSpPr>
          <p:nvPr>
            <p:ph idx="1"/>
          </p:nvPr>
        </p:nvSpPr>
        <p:spPr/>
        <p:txBody>
          <a:bodyPr/>
          <a:lstStyle/>
          <a:p>
            <a:r>
              <a:rPr lang="ar-SA" sz="2800" b="1">
                <a:solidFill>
                  <a:schemeClr val="accent1">
                    <a:lumMod val="75000"/>
                  </a:schemeClr>
                </a:solidFill>
                <a:effectLst/>
                <a:latin typeface="Calibri" panose="020F0502020204030204" pitchFamily="34" charset="0"/>
                <a:ea typeface="Times New Roman" panose="02020603050405020304" pitchFamily="18" charset="0"/>
                <a:cs typeface="Arial" panose="020B0604020202020204" pitchFamily="34" charset="0"/>
              </a:rPr>
              <a:t> تبييض الأموال او غسيل الأموال بأنه عبارة عن مجموعة من الاجراءات المالية التي يقوم بها الأشخاص الحاصلين على مبالغ مالية بطرق غير شرعية وذلك بهدف اضفاء الطابع الشرعي والقانوني على هذه الأموال واخفاء مصدرها الأصلي غير القانوني , وان كل من يساعد في هذه العملية يعتبر مخلا بالقانون ويندرج فعله تحت ما يعرف بجريمة غسيل الأموال. وأكثر الأموال التي يقوم المجرمون بغسلها تلك التي يحصلون عليها نتيجة التجارة في المخدرات الى جانب مصادر اخرى.</a:t>
            </a:r>
            <a:endParaRPr lang="en-US" sz="2800" b="1">
              <a:solidFill>
                <a:schemeClr val="accent1">
                  <a:lumMod val="75000"/>
                </a:schemeClr>
              </a:solidFill>
              <a:effectLst/>
              <a:latin typeface="Calibri" panose="020F0502020204030204" pitchFamily="34" charset="0"/>
              <a:ea typeface="Times New Roman" panose="02020603050405020304" pitchFamily="18" charset="0"/>
              <a:cs typeface="Arial" panose="020B0604020202020204" pitchFamily="34" charset="0"/>
            </a:endParaRPr>
          </a:p>
          <a:p>
            <a:endParaRPr lang="ar-AE"/>
          </a:p>
        </p:txBody>
      </p:sp>
    </p:spTree>
    <p:extLst>
      <p:ext uri="{BB962C8B-B14F-4D97-AF65-F5344CB8AC3E}">
        <p14:creationId xmlns:p14="http://schemas.microsoft.com/office/powerpoint/2010/main" val="3802057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5D19DE0F-B70C-6B48-8E65-5D1CEA8DA9D0}"/>
              </a:ext>
            </a:extLst>
          </p:cNvPr>
          <p:cNvSpPr>
            <a:spLocks noGrp="1"/>
          </p:cNvSpPr>
          <p:nvPr>
            <p:ph type="title"/>
          </p:nvPr>
        </p:nvSpPr>
        <p:spPr>
          <a:xfrm>
            <a:off x="5348654" y="389548"/>
            <a:ext cx="6005146" cy="1436077"/>
          </a:xfrm>
        </p:spPr>
        <p:txBody>
          <a:bodyPr/>
          <a:lstStyle/>
          <a:p>
            <a:r>
              <a:rPr lang="ar-SA" b="1">
                <a:solidFill>
                  <a:srgbClr val="00B050"/>
                </a:solidFill>
              </a:rPr>
              <a:t>اسباب ظاهرة غسيل الأموال </a:t>
            </a:r>
            <a:endParaRPr lang="ar-AE" b="1">
              <a:solidFill>
                <a:srgbClr val="00B050"/>
              </a:solidFill>
            </a:endParaRPr>
          </a:p>
        </p:txBody>
      </p:sp>
      <p:sp>
        <p:nvSpPr>
          <p:cNvPr id="3" name="عنصر نائب للمحتوى 2">
            <a:extLst>
              <a:ext uri="{FF2B5EF4-FFF2-40B4-BE49-F238E27FC236}">
                <a16:creationId xmlns:a16="http://schemas.microsoft.com/office/drawing/2014/main" xmlns="" id="{549E9B11-6716-5944-A74A-D44E294F4E05}"/>
              </a:ext>
            </a:extLst>
          </p:cNvPr>
          <p:cNvSpPr>
            <a:spLocks noGrp="1"/>
          </p:cNvSpPr>
          <p:nvPr>
            <p:ph idx="1"/>
          </p:nvPr>
        </p:nvSpPr>
        <p:spPr/>
        <p:txBody>
          <a:bodyPr/>
          <a:lstStyle/>
          <a:p>
            <a:pPr marL="0" indent="0" rtl="1">
              <a:buNone/>
            </a:pPr>
            <a:r>
              <a:rPr lang="ar-SA" sz="3200">
                <a:latin typeface="Calibri" panose="020F0502020204030204" pitchFamily="34" charset="0"/>
                <a:ea typeface="Times New Roman" panose="02020603050405020304" pitchFamily="18" charset="0"/>
                <a:cs typeface="Arial" panose="020B0604020202020204" pitchFamily="34" charset="0"/>
              </a:rPr>
              <a:t>١</a:t>
            </a:r>
            <a:r>
              <a:rPr lang="ar-SA" sz="3200" b="1">
                <a:effectLst/>
                <a:latin typeface="Calibri" panose="020F0502020204030204" pitchFamily="34" charset="0"/>
                <a:ea typeface="Times New Roman" panose="02020603050405020304" pitchFamily="18" charset="0"/>
                <a:cs typeface="Arial" panose="020B0604020202020204" pitchFamily="34" charset="0"/>
              </a:rPr>
              <a:t>_ ظاهرة العولمة وزيادة حجم التجارة الإلكترونية </a:t>
            </a:r>
            <a:endParaRPr lang="en-US" sz="3200">
              <a:effectLst/>
              <a:latin typeface="Calibri" panose="020F0502020204030204" pitchFamily="34" charset="0"/>
              <a:ea typeface="Times New Roman" panose="02020603050405020304" pitchFamily="18" charset="0"/>
              <a:cs typeface="Arial" panose="020B0604020202020204" pitchFamily="34" charset="0"/>
            </a:endParaRPr>
          </a:p>
          <a:p>
            <a:pPr marL="0" indent="0" rtl="1">
              <a:buNone/>
            </a:pPr>
            <a:r>
              <a:rPr lang="ar-SA" sz="3200" b="1">
                <a:latin typeface="Calibri" panose="020F0502020204030204" pitchFamily="34" charset="0"/>
                <a:ea typeface="Times New Roman" panose="02020603050405020304" pitchFamily="18" charset="0"/>
                <a:cs typeface="Arial" panose="020B0604020202020204" pitchFamily="34" charset="0"/>
              </a:rPr>
              <a:t>٢</a:t>
            </a:r>
            <a:r>
              <a:rPr lang="ar-SA" sz="3200" b="1">
                <a:effectLst/>
                <a:latin typeface="Calibri" panose="020F0502020204030204" pitchFamily="34" charset="0"/>
                <a:ea typeface="Times New Roman" panose="02020603050405020304" pitchFamily="18" charset="0"/>
                <a:cs typeface="Arial" panose="020B0604020202020204" pitchFamily="34" charset="0"/>
              </a:rPr>
              <a:t>_ قلة القيود الادارية في الكمارك والمطارات </a:t>
            </a:r>
            <a:endParaRPr lang="en-US" sz="3200">
              <a:effectLst/>
              <a:latin typeface="Calibri" panose="020F0502020204030204" pitchFamily="34" charset="0"/>
              <a:ea typeface="Times New Roman" panose="02020603050405020304" pitchFamily="18" charset="0"/>
              <a:cs typeface="Arial" panose="020B0604020202020204" pitchFamily="34" charset="0"/>
            </a:endParaRPr>
          </a:p>
          <a:p>
            <a:pPr marL="0" indent="0" rtl="1">
              <a:buNone/>
            </a:pPr>
            <a:r>
              <a:rPr lang="ar-SA" sz="3200" b="1">
                <a:effectLst/>
                <a:latin typeface="Calibri" panose="020F0502020204030204" pitchFamily="34" charset="0"/>
                <a:ea typeface="Times New Roman" panose="02020603050405020304" pitchFamily="18" charset="0"/>
                <a:cs typeface="Arial" panose="020B0604020202020204" pitchFamily="34" charset="0"/>
              </a:rPr>
              <a:t>٣_ حرية تحويل وصرف العملة تعتبر من الاغراءات التي تغري عصابات غسيل الأموال </a:t>
            </a:r>
            <a:endParaRPr lang="en-US" sz="3200">
              <a:effectLst/>
              <a:latin typeface="Calibri" panose="020F0502020204030204" pitchFamily="34" charset="0"/>
              <a:ea typeface="Times New Roman" panose="02020603050405020304" pitchFamily="18" charset="0"/>
              <a:cs typeface="Arial" panose="020B0604020202020204" pitchFamily="34" charset="0"/>
            </a:endParaRPr>
          </a:p>
          <a:p>
            <a:pPr marL="0" indent="0" rtl="1">
              <a:buNone/>
            </a:pPr>
            <a:r>
              <a:rPr lang="ar-SA" sz="3200" b="1">
                <a:latin typeface="Calibri" panose="020F0502020204030204" pitchFamily="34" charset="0"/>
                <a:ea typeface="Times New Roman" panose="02020603050405020304" pitchFamily="18" charset="0"/>
                <a:cs typeface="Arial" panose="020B0604020202020204" pitchFamily="34" charset="0"/>
              </a:rPr>
              <a:t>٤</a:t>
            </a:r>
            <a:r>
              <a:rPr lang="ar-SA" sz="3200" b="1">
                <a:effectLst/>
                <a:latin typeface="Calibri" panose="020F0502020204030204" pitchFamily="34" charset="0"/>
                <a:ea typeface="Times New Roman" panose="02020603050405020304" pitchFamily="18" charset="0"/>
                <a:cs typeface="Arial" panose="020B0604020202020204" pitchFamily="34" charset="0"/>
              </a:rPr>
              <a:t>_ انتشار المراكز المالية الحرة كجزر كايمان والمناطق الحرة والدول التي تعتمد مصارفها على السرية مثل  سويسرا وموناكو</a:t>
            </a:r>
            <a:endParaRPr lang="en-US" sz="3200">
              <a:effectLst/>
              <a:latin typeface="Calibri" panose="020F0502020204030204" pitchFamily="34" charset="0"/>
              <a:ea typeface="Times New Roman" panose="02020603050405020304" pitchFamily="18" charset="0"/>
              <a:cs typeface="Arial" panose="020B0604020202020204" pitchFamily="34" charset="0"/>
            </a:endParaRPr>
          </a:p>
          <a:p>
            <a:pPr marL="0" indent="0" rtl="1">
              <a:buNone/>
            </a:pPr>
            <a:endParaRPr lang="en-US" sz="3200">
              <a:effectLst/>
              <a:latin typeface="Calibri" panose="020F0502020204030204" pitchFamily="34" charset="0"/>
              <a:ea typeface="Times New Roman" panose="02020603050405020304" pitchFamily="18" charset="0"/>
              <a:cs typeface="Arial" panose="020B0604020202020204" pitchFamily="34" charset="0"/>
            </a:endParaRPr>
          </a:p>
          <a:p>
            <a:endParaRPr lang="ar-AE"/>
          </a:p>
        </p:txBody>
      </p:sp>
    </p:spTree>
    <p:extLst>
      <p:ext uri="{BB962C8B-B14F-4D97-AF65-F5344CB8AC3E}">
        <p14:creationId xmlns:p14="http://schemas.microsoft.com/office/powerpoint/2010/main" val="464260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4C0B88D9-7066-4142-B410-8DD45698B7DC}"/>
              </a:ext>
            </a:extLst>
          </p:cNvPr>
          <p:cNvSpPr>
            <a:spLocks noGrp="1"/>
          </p:cNvSpPr>
          <p:nvPr>
            <p:ph type="title"/>
          </p:nvPr>
        </p:nvSpPr>
        <p:spPr>
          <a:xfrm>
            <a:off x="6325576" y="365125"/>
            <a:ext cx="5028223" cy="888205"/>
          </a:xfrm>
        </p:spPr>
        <p:txBody>
          <a:bodyPr/>
          <a:lstStyle/>
          <a:p>
            <a:r>
              <a:rPr lang="ar-SA" b="1">
                <a:solidFill>
                  <a:srgbClr val="FFC000"/>
                </a:solidFill>
              </a:rPr>
              <a:t>مصادر غسيل الأموال </a:t>
            </a:r>
            <a:endParaRPr lang="ar-AE" b="1">
              <a:solidFill>
                <a:srgbClr val="FFC000"/>
              </a:solidFill>
            </a:endParaRPr>
          </a:p>
        </p:txBody>
      </p:sp>
      <p:sp>
        <p:nvSpPr>
          <p:cNvPr id="3" name="عنصر نائب للمحتوى 2">
            <a:extLst>
              <a:ext uri="{FF2B5EF4-FFF2-40B4-BE49-F238E27FC236}">
                <a16:creationId xmlns:a16="http://schemas.microsoft.com/office/drawing/2014/main" xmlns="" id="{498BF370-2BC5-4E4D-80BC-33BF84A75532}"/>
              </a:ext>
            </a:extLst>
          </p:cNvPr>
          <p:cNvSpPr>
            <a:spLocks noGrp="1"/>
          </p:cNvSpPr>
          <p:nvPr>
            <p:ph idx="1"/>
          </p:nvPr>
        </p:nvSpPr>
        <p:spPr>
          <a:xfrm>
            <a:off x="838200" y="1253330"/>
            <a:ext cx="10515600" cy="5604669"/>
          </a:xfrm>
        </p:spPr>
        <p:txBody>
          <a:bodyPr>
            <a:normAutofit fontScale="92500" lnSpcReduction="10000"/>
          </a:bodyPr>
          <a:lstStyle/>
          <a:p>
            <a:pPr marL="0" indent="0" rtl="1">
              <a:buNone/>
            </a:pPr>
            <a:endParaRPr lang="en-US" b="1">
              <a:solidFill>
                <a:srgbClr val="7030A0"/>
              </a:solidFill>
              <a:effectLst/>
              <a:latin typeface="Calibri" panose="020F0502020204030204" pitchFamily="34" charset="0"/>
              <a:ea typeface="Times New Roman" panose="02020603050405020304" pitchFamily="18" charset="0"/>
              <a:cs typeface="Arial" panose="020B0604020202020204" pitchFamily="34" charset="0"/>
            </a:endParaRPr>
          </a:p>
          <a:p>
            <a:pPr rtl="1"/>
            <a:r>
              <a:rPr lang="ar-SA" b="1">
                <a:solidFill>
                  <a:srgbClr val="7030A0"/>
                </a:solidFill>
                <a:effectLst/>
                <a:latin typeface="Calibri" panose="020F0502020204030204" pitchFamily="34" charset="0"/>
                <a:ea typeface="Times New Roman" panose="02020603050405020304" pitchFamily="18" charset="0"/>
                <a:cs typeface="Arial" panose="020B0604020202020204" pitchFamily="34" charset="0"/>
              </a:rPr>
              <a:t>١_ انشطة الاتجار بالسلع والخدمات غير المشروعة</a:t>
            </a:r>
            <a:endParaRPr lang="en-US" b="1">
              <a:solidFill>
                <a:srgbClr val="7030A0"/>
              </a:solidFill>
              <a:effectLst/>
              <a:latin typeface="Calibri" panose="020F0502020204030204" pitchFamily="34" charset="0"/>
              <a:ea typeface="Times New Roman" panose="02020603050405020304" pitchFamily="18" charset="0"/>
              <a:cs typeface="Arial" panose="020B0604020202020204" pitchFamily="34" charset="0"/>
            </a:endParaRPr>
          </a:p>
          <a:p>
            <a:pPr rtl="1"/>
            <a:r>
              <a:rPr lang="ar-SA" b="1">
                <a:solidFill>
                  <a:srgbClr val="7030A0"/>
                </a:solidFill>
                <a:effectLst/>
                <a:latin typeface="Calibri" panose="020F0502020204030204" pitchFamily="34" charset="0"/>
                <a:ea typeface="Times New Roman" panose="02020603050405020304" pitchFamily="18" charset="0"/>
                <a:cs typeface="Arial" panose="020B0604020202020204" pitchFamily="34" charset="0"/>
              </a:rPr>
              <a:t>٢_ انشطة التهريب عبر الحدود للسلع والمنتجات المستوردة دون دفع الرسوم او الضرائب </a:t>
            </a:r>
            <a:endParaRPr lang="en-US" b="1">
              <a:solidFill>
                <a:srgbClr val="7030A0"/>
              </a:solidFill>
              <a:effectLst/>
              <a:latin typeface="Calibri" panose="020F0502020204030204" pitchFamily="34" charset="0"/>
              <a:ea typeface="Times New Roman" panose="02020603050405020304" pitchFamily="18" charset="0"/>
              <a:cs typeface="Arial" panose="020B0604020202020204" pitchFamily="34" charset="0"/>
            </a:endParaRPr>
          </a:p>
          <a:p>
            <a:pPr rtl="1"/>
            <a:r>
              <a:rPr lang="ar-SA" b="1">
                <a:solidFill>
                  <a:srgbClr val="7030A0"/>
                </a:solidFill>
                <a:effectLst/>
                <a:latin typeface="Calibri" panose="020F0502020204030204" pitchFamily="34" charset="0"/>
                <a:ea typeface="Times New Roman" panose="02020603050405020304" pitchFamily="18" charset="0"/>
                <a:cs typeface="Arial" panose="020B0604020202020204" pitchFamily="34" charset="0"/>
              </a:rPr>
              <a:t>٣_ انشطة السوق السوداء مثل اباتجار بالسلع التي تعاني منها البلاد في نقص المعروض</a:t>
            </a:r>
            <a:endParaRPr lang="en-US" b="1">
              <a:solidFill>
                <a:srgbClr val="7030A0"/>
              </a:solidFill>
              <a:effectLst/>
              <a:latin typeface="Calibri" panose="020F0502020204030204" pitchFamily="34" charset="0"/>
              <a:ea typeface="Times New Roman" panose="02020603050405020304" pitchFamily="18" charset="0"/>
              <a:cs typeface="Arial" panose="020B0604020202020204" pitchFamily="34" charset="0"/>
            </a:endParaRPr>
          </a:p>
          <a:p>
            <a:pPr rtl="1"/>
            <a:r>
              <a:rPr lang="ar-SA" b="1">
                <a:solidFill>
                  <a:srgbClr val="7030A0"/>
                </a:solidFill>
                <a:effectLst/>
                <a:latin typeface="Calibri" panose="020F0502020204030204" pitchFamily="34" charset="0"/>
                <a:ea typeface="Times New Roman" panose="02020603050405020304" pitchFamily="18" charset="0"/>
                <a:cs typeface="Arial" panose="020B0604020202020204" pitchFamily="34" charset="0"/>
              </a:rPr>
              <a:t>٤_ انشطة الرشوة والاختلاس والفساد المالي والإداري </a:t>
            </a:r>
            <a:endParaRPr lang="en-US" b="1">
              <a:solidFill>
                <a:srgbClr val="7030A0"/>
              </a:solidFill>
              <a:effectLst/>
              <a:latin typeface="Calibri" panose="020F0502020204030204" pitchFamily="34" charset="0"/>
              <a:ea typeface="Times New Roman" panose="02020603050405020304" pitchFamily="18" charset="0"/>
              <a:cs typeface="Arial" panose="020B0604020202020204" pitchFamily="34" charset="0"/>
            </a:endParaRPr>
          </a:p>
          <a:p>
            <a:pPr rtl="1"/>
            <a:r>
              <a:rPr lang="ar-SA" b="1">
                <a:solidFill>
                  <a:srgbClr val="7030A0"/>
                </a:solidFill>
                <a:effectLst/>
                <a:latin typeface="Calibri" panose="020F0502020204030204" pitchFamily="34" charset="0"/>
                <a:ea typeface="Times New Roman" panose="02020603050405020304" pitchFamily="18" charset="0"/>
                <a:cs typeface="Arial" panose="020B0604020202020204" pitchFamily="34" charset="0"/>
              </a:rPr>
              <a:t>٥_ الدخول ناتجة عن تهريب الضريبي</a:t>
            </a:r>
            <a:endParaRPr lang="en-US" b="1">
              <a:solidFill>
                <a:srgbClr val="7030A0"/>
              </a:solidFill>
              <a:effectLst/>
              <a:latin typeface="Calibri" panose="020F0502020204030204" pitchFamily="34" charset="0"/>
              <a:ea typeface="Times New Roman" panose="02020603050405020304" pitchFamily="18" charset="0"/>
              <a:cs typeface="Arial" panose="020B0604020202020204" pitchFamily="34" charset="0"/>
            </a:endParaRPr>
          </a:p>
          <a:p>
            <a:pPr rtl="1"/>
            <a:r>
              <a:rPr lang="ar-SA" b="1">
                <a:solidFill>
                  <a:srgbClr val="7030A0"/>
                </a:solidFill>
                <a:effectLst/>
                <a:latin typeface="Calibri" panose="020F0502020204030204" pitchFamily="34" charset="0"/>
                <a:ea typeface="Times New Roman" panose="02020603050405020304" pitchFamily="18" charset="0"/>
                <a:cs typeface="Arial" panose="020B0604020202020204" pitchFamily="34" charset="0"/>
              </a:rPr>
              <a:t>٦_ الاقتراض من البنوك المحلية دون ضمانات كافية </a:t>
            </a:r>
            <a:endParaRPr lang="en-US" b="1">
              <a:solidFill>
                <a:srgbClr val="7030A0"/>
              </a:solidFill>
              <a:effectLst/>
              <a:latin typeface="Calibri" panose="020F0502020204030204" pitchFamily="34" charset="0"/>
              <a:ea typeface="Times New Roman" panose="02020603050405020304" pitchFamily="18" charset="0"/>
              <a:cs typeface="Arial" panose="020B0604020202020204" pitchFamily="34" charset="0"/>
            </a:endParaRPr>
          </a:p>
          <a:p>
            <a:pPr rtl="1"/>
            <a:r>
              <a:rPr lang="ar-SA" b="1">
                <a:solidFill>
                  <a:srgbClr val="7030A0"/>
                </a:solidFill>
                <a:effectLst/>
                <a:latin typeface="Calibri" panose="020F0502020204030204" pitchFamily="34" charset="0"/>
                <a:ea typeface="Times New Roman" panose="02020603050405020304" pitchFamily="18" charset="0"/>
                <a:cs typeface="Arial" panose="020B0604020202020204" pitchFamily="34" charset="0"/>
              </a:rPr>
              <a:t>٧_ جمع اموال المودعين وتهريبها الى الخارج وايداعها في البنوك الاجنبية </a:t>
            </a:r>
            <a:endParaRPr lang="en-US" b="1">
              <a:solidFill>
                <a:srgbClr val="7030A0"/>
              </a:solidFill>
              <a:effectLst/>
              <a:latin typeface="Calibri" panose="020F0502020204030204" pitchFamily="34" charset="0"/>
              <a:ea typeface="Times New Roman" panose="02020603050405020304" pitchFamily="18" charset="0"/>
              <a:cs typeface="Arial" panose="020B0604020202020204" pitchFamily="34" charset="0"/>
            </a:endParaRPr>
          </a:p>
          <a:p>
            <a:pPr rtl="1"/>
            <a:r>
              <a:rPr lang="ar-SA" b="1">
                <a:solidFill>
                  <a:srgbClr val="7030A0"/>
                </a:solidFill>
                <a:effectLst/>
                <a:latin typeface="Calibri" panose="020F0502020204030204" pitchFamily="34" charset="0"/>
                <a:ea typeface="Times New Roman" panose="02020603050405020304" pitchFamily="18" charset="0"/>
                <a:cs typeface="Arial" panose="020B0604020202020204" pitchFamily="34" charset="0"/>
              </a:rPr>
              <a:t>٨_ الدخول الناتجة عن طريق النصب والاحتيال </a:t>
            </a:r>
            <a:endParaRPr lang="en-US" b="1">
              <a:solidFill>
                <a:srgbClr val="7030A0"/>
              </a:solidFill>
              <a:effectLst/>
              <a:latin typeface="Calibri" panose="020F0502020204030204" pitchFamily="34" charset="0"/>
              <a:ea typeface="Times New Roman" panose="02020603050405020304" pitchFamily="18" charset="0"/>
              <a:cs typeface="Arial" panose="020B0604020202020204" pitchFamily="34" charset="0"/>
            </a:endParaRPr>
          </a:p>
          <a:p>
            <a:pPr rtl="1"/>
            <a:r>
              <a:rPr lang="ar-SA" b="1">
                <a:solidFill>
                  <a:srgbClr val="7030A0"/>
                </a:solidFill>
                <a:effectLst/>
                <a:latin typeface="Calibri" panose="020F0502020204030204" pitchFamily="34" charset="0"/>
                <a:ea typeface="Times New Roman" panose="02020603050405020304" pitchFamily="18" charset="0"/>
                <a:cs typeface="Arial" panose="020B0604020202020204" pitchFamily="34" charset="0"/>
              </a:rPr>
              <a:t>٩_ الاتجار بالاسلحة </a:t>
            </a:r>
            <a:endParaRPr lang="en-US" b="1">
              <a:solidFill>
                <a:srgbClr val="7030A0"/>
              </a:solidFill>
              <a:effectLst/>
              <a:latin typeface="Calibri" panose="020F0502020204030204" pitchFamily="34" charset="0"/>
              <a:ea typeface="Times New Roman" panose="02020603050405020304" pitchFamily="18" charset="0"/>
              <a:cs typeface="Arial" panose="020B0604020202020204" pitchFamily="34" charset="0"/>
            </a:endParaRPr>
          </a:p>
          <a:p>
            <a:pPr rtl="1"/>
            <a:r>
              <a:rPr lang="ar-SA" b="1">
                <a:solidFill>
                  <a:srgbClr val="7030A0"/>
                </a:solidFill>
                <a:effectLst/>
                <a:latin typeface="Calibri" panose="020F0502020204030204" pitchFamily="34" charset="0"/>
                <a:ea typeface="Times New Roman" panose="02020603050405020304" pitchFamily="18" charset="0"/>
                <a:cs typeface="Arial" panose="020B0604020202020204" pitchFamily="34" charset="0"/>
              </a:rPr>
              <a:t>١٠_ الدخول الناتجة من الغش التجاري والذي يعتمد على ادخال بضائع رديئة غير مطابقة للمواصفات</a:t>
            </a:r>
            <a:endParaRPr lang="en-US" b="1">
              <a:solidFill>
                <a:srgbClr val="7030A0"/>
              </a:solidFill>
              <a:effectLst/>
              <a:latin typeface="Calibri" panose="020F0502020204030204" pitchFamily="34" charset="0"/>
              <a:ea typeface="Times New Roman" panose="02020603050405020304" pitchFamily="18" charset="0"/>
              <a:cs typeface="Arial" panose="020B0604020202020204" pitchFamily="34" charset="0"/>
            </a:endParaRPr>
          </a:p>
          <a:p>
            <a:endParaRPr lang="ar-AE"/>
          </a:p>
        </p:txBody>
      </p:sp>
    </p:spTree>
    <p:extLst>
      <p:ext uri="{BB962C8B-B14F-4D97-AF65-F5344CB8AC3E}">
        <p14:creationId xmlns:p14="http://schemas.microsoft.com/office/powerpoint/2010/main" val="2148311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95C5C8C7-C025-DE49-9487-F8FA57030385}"/>
              </a:ext>
            </a:extLst>
          </p:cNvPr>
          <p:cNvSpPr>
            <a:spLocks noGrp="1"/>
          </p:cNvSpPr>
          <p:nvPr>
            <p:ph type="title"/>
          </p:nvPr>
        </p:nvSpPr>
        <p:spPr/>
        <p:txBody>
          <a:bodyPr/>
          <a:lstStyle/>
          <a:p>
            <a:r>
              <a:rPr lang="ar-SA" b="1"/>
              <a:t>مراحل غسيل الأموال</a:t>
            </a:r>
            <a:r>
              <a:rPr lang="ar-SA"/>
              <a:t> </a:t>
            </a:r>
            <a:endParaRPr lang="ar-AE"/>
          </a:p>
        </p:txBody>
      </p:sp>
      <p:sp>
        <p:nvSpPr>
          <p:cNvPr id="3" name="عنصر نائب للمحتوى 2">
            <a:extLst>
              <a:ext uri="{FF2B5EF4-FFF2-40B4-BE49-F238E27FC236}">
                <a16:creationId xmlns:a16="http://schemas.microsoft.com/office/drawing/2014/main" xmlns="" id="{F321AEFC-4880-EB46-A3EA-CE65DD9E5D4F}"/>
              </a:ext>
            </a:extLst>
          </p:cNvPr>
          <p:cNvSpPr>
            <a:spLocks noGrp="1"/>
          </p:cNvSpPr>
          <p:nvPr>
            <p:ph idx="1"/>
          </p:nvPr>
        </p:nvSpPr>
        <p:spPr/>
        <p:txBody>
          <a:bodyPr>
            <a:normAutofit/>
          </a:bodyPr>
          <a:lstStyle/>
          <a:p>
            <a:pPr marL="0" indent="0">
              <a:buNone/>
            </a:pPr>
            <a:r>
              <a:rPr lang="ar-AE" sz="3600" b="1">
                <a:solidFill>
                  <a:srgbClr val="0070C0"/>
                </a:solidFill>
              </a:rPr>
              <a:t>١_ مرحلة الايداع في البنك او من خلال تحويلها إلى عملة اجنبية٢</a:t>
            </a:r>
            <a:endParaRPr lang="ar-SA" sz="3600" b="1">
              <a:solidFill>
                <a:srgbClr val="0070C0"/>
              </a:solidFill>
            </a:endParaRPr>
          </a:p>
          <a:p>
            <a:pPr marL="0" indent="0">
              <a:buNone/>
            </a:pPr>
            <a:endParaRPr lang="ar-SA" sz="3600" b="1">
              <a:solidFill>
                <a:srgbClr val="0070C0"/>
              </a:solidFill>
            </a:endParaRPr>
          </a:p>
          <a:p>
            <a:pPr marL="0" indent="0">
              <a:buNone/>
            </a:pPr>
            <a:r>
              <a:rPr lang="ar-SA" sz="3600" b="1">
                <a:solidFill>
                  <a:srgbClr val="0070C0"/>
                </a:solidFill>
              </a:rPr>
              <a:t>٣</a:t>
            </a:r>
            <a:r>
              <a:rPr lang="ar-AE" sz="3600" b="1">
                <a:solidFill>
                  <a:srgbClr val="0070C0"/>
                </a:solidFill>
              </a:rPr>
              <a:t>_ مرحلة التمويه</a:t>
            </a:r>
            <a:endParaRPr lang="ar-SA" sz="3600" b="1">
              <a:solidFill>
                <a:srgbClr val="0070C0"/>
              </a:solidFill>
            </a:endParaRPr>
          </a:p>
          <a:p>
            <a:pPr marL="0" indent="0">
              <a:buNone/>
            </a:pPr>
            <a:r>
              <a:rPr lang="ar-AE" sz="3600" b="1">
                <a:solidFill>
                  <a:srgbClr val="0070C0"/>
                </a:solidFill>
              </a:rPr>
              <a:t> </a:t>
            </a:r>
            <a:endParaRPr lang="ar-SA" sz="3600" b="1">
              <a:solidFill>
                <a:srgbClr val="0070C0"/>
              </a:solidFill>
            </a:endParaRPr>
          </a:p>
          <a:p>
            <a:pPr marL="0" indent="0">
              <a:buNone/>
            </a:pPr>
            <a:r>
              <a:rPr lang="ar-SA" sz="3600" b="1">
                <a:solidFill>
                  <a:srgbClr val="0070C0"/>
                </a:solidFill>
              </a:rPr>
              <a:t>٣_</a:t>
            </a:r>
            <a:r>
              <a:rPr lang="ar-AE" sz="3600" b="1">
                <a:solidFill>
                  <a:srgbClr val="0070C0"/>
                </a:solidFill>
              </a:rPr>
              <a:t> مرحلة الادماج</a:t>
            </a:r>
          </a:p>
        </p:txBody>
      </p:sp>
    </p:spTree>
    <p:extLst>
      <p:ext uri="{BB962C8B-B14F-4D97-AF65-F5344CB8AC3E}">
        <p14:creationId xmlns:p14="http://schemas.microsoft.com/office/powerpoint/2010/main" val="2314642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877A3015-1539-F440-BCBA-67E6FF0BFE9E}"/>
              </a:ext>
            </a:extLst>
          </p:cNvPr>
          <p:cNvSpPr>
            <a:spLocks noGrp="1"/>
          </p:cNvSpPr>
          <p:nvPr>
            <p:ph type="title"/>
          </p:nvPr>
        </p:nvSpPr>
        <p:spPr>
          <a:xfrm>
            <a:off x="4689230" y="365125"/>
            <a:ext cx="6664569" cy="1460500"/>
          </a:xfrm>
        </p:spPr>
        <p:txBody>
          <a:bodyPr/>
          <a:lstStyle/>
          <a:p>
            <a:r>
              <a:rPr lang="ar-SA" b="1">
                <a:solidFill>
                  <a:schemeClr val="accent2">
                    <a:lumMod val="75000"/>
                  </a:schemeClr>
                </a:solidFill>
              </a:rPr>
              <a:t>الآثار المترتبة على غسيل الأموال</a:t>
            </a:r>
            <a:r>
              <a:rPr lang="ar-SA"/>
              <a:t> </a:t>
            </a:r>
            <a:endParaRPr lang="ar-AE"/>
          </a:p>
        </p:txBody>
      </p:sp>
      <p:sp>
        <p:nvSpPr>
          <p:cNvPr id="3" name="عنصر نائب للمحتوى 2">
            <a:extLst>
              <a:ext uri="{FF2B5EF4-FFF2-40B4-BE49-F238E27FC236}">
                <a16:creationId xmlns:a16="http://schemas.microsoft.com/office/drawing/2014/main" xmlns="" id="{4BA5F08F-38A6-3A44-9669-27FF3CFFCA47}"/>
              </a:ext>
            </a:extLst>
          </p:cNvPr>
          <p:cNvSpPr>
            <a:spLocks noGrp="1"/>
          </p:cNvSpPr>
          <p:nvPr>
            <p:ph idx="1"/>
          </p:nvPr>
        </p:nvSpPr>
        <p:spPr>
          <a:xfrm>
            <a:off x="838200" y="1825625"/>
            <a:ext cx="10515600" cy="4351338"/>
          </a:xfrm>
        </p:spPr>
        <p:txBody>
          <a:bodyPr/>
          <a:lstStyle/>
          <a:p>
            <a:pPr rtl="1"/>
            <a:r>
              <a:rPr lang="ar-SA" sz="3600" b="1">
                <a:solidFill>
                  <a:srgbClr val="FF0000"/>
                </a:solidFill>
                <a:effectLst/>
                <a:highlight>
                  <a:srgbClr val="00FFFF"/>
                </a:highlight>
                <a:latin typeface="Calibri" panose="020F0502020204030204" pitchFamily="34" charset="0"/>
                <a:ea typeface="Times New Roman" panose="02020603050405020304" pitchFamily="18" charset="0"/>
                <a:cs typeface="Arial" panose="020B0604020202020204" pitchFamily="34" charset="0"/>
              </a:rPr>
              <a:t>اهم الاثار المترتبة على عمليات غسيل الأموال</a:t>
            </a:r>
            <a:r>
              <a:rPr lang="ar-SA" sz="3600" b="1">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endParaRPr lang="en-US" sz="3600">
              <a:effectLst/>
              <a:latin typeface="Calibri" panose="020F0502020204030204" pitchFamily="34" charset="0"/>
              <a:ea typeface="Times New Roman" panose="02020603050405020304" pitchFamily="18" charset="0"/>
              <a:cs typeface="Arial" panose="020B0604020202020204" pitchFamily="34" charset="0"/>
            </a:endParaRPr>
          </a:p>
          <a:p>
            <a:pPr rtl="1"/>
            <a:r>
              <a:rPr lang="ar-SA" sz="3600" b="1">
                <a:solidFill>
                  <a:schemeClr val="accent2"/>
                </a:solidFill>
                <a:effectLst/>
                <a:latin typeface="Calibri" panose="020F0502020204030204" pitchFamily="34" charset="0"/>
                <a:ea typeface="Times New Roman" panose="02020603050405020304" pitchFamily="18" charset="0"/>
                <a:cs typeface="Arial" panose="020B0604020202020204" pitchFamily="34" charset="0"/>
              </a:rPr>
              <a:t>١_ الآثار الأمنية : هنالك علاقة بين غسيل الأموال والارهاب</a:t>
            </a:r>
            <a:endParaRPr lang="en-US" sz="3600">
              <a:solidFill>
                <a:schemeClr val="accent2"/>
              </a:solidFill>
              <a:effectLst/>
              <a:latin typeface="Calibri" panose="020F0502020204030204" pitchFamily="34" charset="0"/>
              <a:ea typeface="Times New Roman" panose="02020603050405020304" pitchFamily="18" charset="0"/>
              <a:cs typeface="Arial" panose="020B0604020202020204" pitchFamily="34" charset="0"/>
            </a:endParaRPr>
          </a:p>
          <a:p>
            <a:pPr marL="0" indent="0" rtl="1">
              <a:buNone/>
            </a:pPr>
            <a:r>
              <a:rPr lang="ar-SA" sz="3600" b="1">
                <a:solidFill>
                  <a:schemeClr val="accent2"/>
                </a:solidFill>
                <a:effectLst/>
                <a:latin typeface="Calibri" panose="020F0502020204030204" pitchFamily="34" charset="0"/>
                <a:ea typeface="Times New Roman" panose="02020603050405020304" pitchFamily="18" charset="0"/>
                <a:cs typeface="Arial" panose="020B0604020202020204" pitchFamily="34" charset="0"/>
              </a:rPr>
              <a:t>٢_ الاثار السياسية </a:t>
            </a:r>
            <a:endParaRPr lang="en-US" sz="3600">
              <a:solidFill>
                <a:schemeClr val="accent2"/>
              </a:solidFill>
              <a:effectLst/>
              <a:latin typeface="Calibri" panose="020F0502020204030204" pitchFamily="34" charset="0"/>
              <a:ea typeface="Times New Roman" panose="02020603050405020304" pitchFamily="18" charset="0"/>
              <a:cs typeface="Arial" panose="020B0604020202020204" pitchFamily="34" charset="0"/>
            </a:endParaRPr>
          </a:p>
          <a:p>
            <a:pPr marL="0" indent="0" rtl="1">
              <a:buNone/>
            </a:pPr>
            <a:r>
              <a:rPr lang="ar-SA" sz="3600" b="1">
                <a:solidFill>
                  <a:schemeClr val="accent2"/>
                </a:solidFill>
                <a:latin typeface="Calibri" panose="020F0502020204030204" pitchFamily="34" charset="0"/>
                <a:ea typeface="Times New Roman" panose="02020603050405020304" pitchFamily="18" charset="0"/>
                <a:cs typeface="Arial" panose="020B0604020202020204" pitchFamily="34" charset="0"/>
              </a:rPr>
              <a:t>٣</a:t>
            </a:r>
            <a:r>
              <a:rPr lang="ar-SA" sz="3600" b="1">
                <a:solidFill>
                  <a:schemeClr val="accent2"/>
                </a:solidFill>
                <a:effectLst/>
                <a:latin typeface="Calibri" panose="020F0502020204030204" pitchFamily="34" charset="0"/>
                <a:ea typeface="Times New Roman" panose="02020603050405020304" pitchFamily="18" charset="0"/>
                <a:cs typeface="Arial" panose="020B0604020202020204" pitchFamily="34" charset="0"/>
              </a:rPr>
              <a:t>_ الاثار الاقتصادية </a:t>
            </a:r>
            <a:endParaRPr lang="en-US" sz="3600">
              <a:solidFill>
                <a:schemeClr val="accent2"/>
              </a:solidFill>
              <a:effectLst/>
              <a:latin typeface="Calibri" panose="020F0502020204030204" pitchFamily="34" charset="0"/>
              <a:ea typeface="Times New Roman" panose="02020603050405020304" pitchFamily="18" charset="0"/>
              <a:cs typeface="Arial" panose="020B0604020202020204" pitchFamily="34" charset="0"/>
            </a:endParaRPr>
          </a:p>
          <a:p>
            <a:pPr marL="0" indent="0" rtl="1">
              <a:buNone/>
            </a:pPr>
            <a:r>
              <a:rPr lang="ar-SA" sz="3600" b="1">
                <a:solidFill>
                  <a:schemeClr val="accent2"/>
                </a:solidFill>
                <a:effectLst/>
                <a:latin typeface="Calibri" panose="020F0502020204030204" pitchFamily="34" charset="0"/>
                <a:ea typeface="Times New Roman" panose="02020603050405020304" pitchFamily="18" charset="0"/>
                <a:cs typeface="Arial" panose="020B0604020202020204" pitchFamily="34" charset="0"/>
              </a:rPr>
              <a:t>٤_ الاثار الاجتماعية</a:t>
            </a:r>
            <a:endParaRPr lang="en-US" sz="3600">
              <a:solidFill>
                <a:schemeClr val="accent2"/>
              </a:solidFill>
              <a:effectLst/>
              <a:latin typeface="Calibri" panose="020F0502020204030204" pitchFamily="34" charset="0"/>
              <a:ea typeface="Times New Roman" panose="02020603050405020304" pitchFamily="18" charset="0"/>
              <a:cs typeface="Arial" panose="020B0604020202020204" pitchFamily="34" charset="0"/>
            </a:endParaRPr>
          </a:p>
          <a:p>
            <a:endParaRPr lang="ar-AE"/>
          </a:p>
        </p:txBody>
      </p:sp>
    </p:spTree>
    <p:extLst>
      <p:ext uri="{BB962C8B-B14F-4D97-AF65-F5344CB8AC3E}">
        <p14:creationId xmlns:p14="http://schemas.microsoft.com/office/powerpoint/2010/main" val="190628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026CC0BD-378A-ED4F-9129-0CD3DFDE930C}"/>
              </a:ext>
            </a:extLst>
          </p:cNvPr>
          <p:cNvSpPr>
            <a:spLocks noGrp="1"/>
          </p:cNvSpPr>
          <p:nvPr>
            <p:ph type="title"/>
          </p:nvPr>
        </p:nvSpPr>
        <p:spPr/>
        <p:txBody>
          <a:bodyPr/>
          <a:lstStyle/>
          <a:p>
            <a:r>
              <a:rPr lang="ar-SA" b="1">
                <a:solidFill>
                  <a:schemeClr val="accent2">
                    <a:lumMod val="75000"/>
                  </a:schemeClr>
                </a:solidFill>
              </a:rPr>
              <a:t>غسيل الأموال في العراق</a:t>
            </a:r>
            <a:r>
              <a:rPr lang="ar-SA"/>
              <a:t> </a:t>
            </a:r>
            <a:endParaRPr lang="ar-AE"/>
          </a:p>
        </p:txBody>
      </p:sp>
      <p:sp>
        <p:nvSpPr>
          <p:cNvPr id="3" name="عنصر نائب للمحتوى 2">
            <a:extLst>
              <a:ext uri="{FF2B5EF4-FFF2-40B4-BE49-F238E27FC236}">
                <a16:creationId xmlns:a16="http://schemas.microsoft.com/office/drawing/2014/main" xmlns="" id="{E9FA8D2E-FE17-6F4C-988D-A1F99D4F56C2}"/>
              </a:ext>
            </a:extLst>
          </p:cNvPr>
          <p:cNvSpPr>
            <a:spLocks noGrp="1"/>
          </p:cNvSpPr>
          <p:nvPr>
            <p:ph idx="1"/>
          </p:nvPr>
        </p:nvSpPr>
        <p:spPr/>
        <p:txBody>
          <a:bodyPr>
            <a:normAutofit fontScale="92500"/>
          </a:bodyPr>
          <a:lstStyle/>
          <a:p>
            <a:r>
              <a:rPr lang="ar-AE" sz="3600" b="1">
                <a:solidFill>
                  <a:schemeClr val="accent1"/>
                </a:solidFill>
              </a:rPr>
              <a:t>شكّل العراق في مرحلة ما بعد الغزو الأمريكي عام 2003، أرضاً خصبة لنشوء شبكات غسل الأموال التي استفادت من تداعيات التغيير الجذري للنظام السياسي وما رافق ذلك من فوضى سياسية واقتصادية وأمنية أذكاها التنافس المحموم بين الفرقاء السياسيين ومُمثلي المكونات العرقية-الطائفية، على حيازة أكبر قدر ممكن من السلطة والنفوذ، بما يسهل استغلال موارد الدولة وجمع الأموال التي وجدت طريقها إلى الخارج من خلال عمليات غسل أموال منظمة ومغطَّاة سياسياً، الأمر الذي كان السبب الرئيس وراء تعطيل آليات الرقابة على حركة الأموال والتجارة مع الدول الأخرى في ظل حالة انفتاح شامل على الاقتصاد العالمي</a:t>
            </a:r>
            <a:r>
              <a:rPr lang="ar-AE"/>
              <a:t>.  </a:t>
            </a:r>
          </a:p>
        </p:txBody>
      </p:sp>
    </p:spTree>
    <p:extLst>
      <p:ext uri="{BB962C8B-B14F-4D97-AF65-F5344CB8AC3E}">
        <p14:creationId xmlns:p14="http://schemas.microsoft.com/office/powerpoint/2010/main" val="2052855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075412C5-D759-4347-9558-243719141CE5}"/>
              </a:ext>
            </a:extLst>
          </p:cNvPr>
          <p:cNvSpPr>
            <a:spLocks noGrp="1"/>
          </p:cNvSpPr>
          <p:nvPr>
            <p:ph type="title"/>
          </p:nvPr>
        </p:nvSpPr>
        <p:spPr/>
        <p:txBody>
          <a:bodyPr/>
          <a:lstStyle/>
          <a:p>
            <a:r>
              <a:rPr lang="ar-AE" b="1">
                <a:solidFill>
                  <a:schemeClr val="accent5">
                    <a:lumMod val="50000"/>
                  </a:schemeClr>
                </a:solidFill>
              </a:rPr>
              <a:t>مصادر غسيل الأموال في العراق</a:t>
            </a:r>
          </a:p>
        </p:txBody>
      </p:sp>
      <p:sp>
        <p:nvSpPr>
          <p:cNvPr id="3" name="عنصر نائب للمحتوى 2">
            <a:extLst>
              <a:ext uri="{FF2B5EF4-FFF2-40B4-BE49-F238E27FC236}">
                <a16:creationId xmlns:a16="http://schemas.microsoft.com/office/drawing/2014/main" xmlns="" id="{1601EED6-4CAE-5B41-8AD1-09933CCFB364}"/>
              </a:ext>
            </a:extLst>
          </p:cNvPr>
          <p:cNvSpPr>
            <a:spLocks noGrp="1"/>
          </p:cNvSpPr>
          <p:nvPr>
            <p:ph idx="1"/>
          </p:nvPr>
        </p:nvSpPr>
        <p:spPr/>
        <p:txBody>
          <a:bodyPr/>
          <a:lstStyle/>
          <a:p>
            <a:pPr marL="0" indent="0">
              <a:buNone/>
            </a:pPr>
            <a:r>
              <a:rPr lang="ar-AE"/>
              <a:t> </a:t>
            </a:r>
            <a:r>
              <a:rPr lang="ar-AE" b="1">
                <a:solidFill>
                  <a:srgbClr val="FF0000"/>
                </a:solidFill>
              </a:rPr>
              <a:t>١_ الموازنات الاستثمارية</a:t>
            </a:r>
            <a:endParaRPr lang="ar-SA" b="1">
              <a:solidFill>
                <a:srgbClr val="FF0000"/>
              </a:solidFill>
            </a:endParaRPr>
          </a:p>
          <a:p>
            <a:pPr marL="0" indent="0">
              <a:buNone/>
            </a:pPr>
            <a:endParaRPr lang="ar-SA" b="1">
              <a:solidFill>
                <a:srgbClr val="FF0000"/>
              </a:solidFill>
            </a:endParaRPr>
          </a:p>
          <a:p>
            <a:pPr marL="0" indent="0">
              <a:buNone/>
            </a:pPr>
            <a:r>
              <a:rPr lang="ar-AE" b="1">
                <a:solidFill>
                  <a:srgbClr val="FF0000"/>
                </a:solidFill>
              </a:rPr>
              <a:t> ٢_ منافذ الحدودية </a:t>
            </a:r>
            <a:endParaRPr lang="ar-SA" b="1">
              <a:solidFill>
                <a:srgbClr val="FF0000"/>
              </a:solidFill>
            </a:endParaRPr>
          </a:p>
          <a:p>
            <a:pPr marL="0" indent="0">
              <a:buNone/>
            </a:pPr>
            <a:endParaRPr lang="ar-SA" b="1">
              <a:solidFill>
                <a:srgbClr val="FF0000"/>
              </a:solidFill>
            </a:endParaRPr>
          </a:p>
          <a:p>
            <a:pPr marL="0" indent="0">
              <a:buNone/>
            </a:pPr>
            <a:r>
              <a:rPr lang="ar-SA" b="1">
                <a:solidFill>
                  <a:srgbClr val="FF0000"/>
                </a:solidFill>
              </a:rPr>
              <a:t>٣</a:t>
            </a:r>
            <a:r>
              <a:rPr lang="ar-AE" b="1">
                <a:solidFill>
                  <a:srgbClr val="FF0000"/>
                </a:solidFill>
              </a:rPr>
              <a:t>_ تهريب النفط</a:t>
            </a:r>
            <a:endParaRPr lang="ar-SA" b="1">
              <a:solidFill>
                <a:srgbClr val="FF0000"/>
              </a:solidFill>
            </a:endParaRPr>
          </a:p>
          <a:p>
            <a:pPr marL="0" indent="0">
              <a:buNone/>
            </a:pPr>
            <a:endParaRPr lang="ar-SA" b="1">
              <a:solidFill>
                <a:srgbClr val="FF0000"/>
              </a:solidFill>
            </a:endParaRPr>
          </a:p>
          <a:p>
            <a:pPr marL="0" indent="0">
              <a:buNone/>
            </a:pPr>
            <a:r>
              <a:rPr lang="ar-AE" b="1">
                <a:solidFill>
                  <a:srgbClr val="FF0000"/>
                </a:solidFill>
              </a:rPr>
              <a:t> ٤_ تهريب المخدرات وتجارة الأسلحة</a:t>
            </a:r>
          </a:p>
        </p:txBody>
      </p:sp>
    </p:spTree>
    <p:extLst>
      <p:ext uri="{BB962C8B-B14F-4D97-AF65-F5344CB8AC3E}">
        <p14:creationId xmlns:p14="http://schemas.microsoft.com/office/powerpoint/2010/main" val="3913826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95B97414-C6CF-394D-AFF3-39731F953BD4}"/>
              </a:ext>
            </a:extLst>
          </p:cNvPr>
          <p:cNvSpPr>
            <a:spLocks noGrp="1"/>
          </p:cNvSpPr>
          <p:nvPr>
            <p:ph type="title"/>
          </p:nvPr>
        </p:nvSpPr>
        <p:spPr>
          <a:xfrm>
            <a:off x="2588846" y="365125"/>
            <a:ext cx="8764954" cy="1661990"/>
          </a:xfrm>
        </p:spPr>
        <p:txBody>
          <a:bodyPr/>
          <a:lstStyle/>
          <a:p>
            <a:r>
              <a:rPr lang="ar-AE"/>
              <a:t>ُ</a:t>
            </a:r>
            <a:r>
              <a:rPr lang="ar-AE" b="1">
                <a:solidFill>
                  <a:srgbClr val="FF0000"/>
                </a:solidFill>
              </a:rPr>
              <a:t>اجراءات الحكومة لمكافحة</a:t>
            </a:r>
            <a:r>
              <a:rPr lang="ar-SA" b="1">
                <a:solidFill>
                  <a:srgbClr val="FF0000"/>
                </a:solidFill>
              </a:rPr>
              <a:t> </a:t>
            </a:r>
            <a:r>
              <a:rPr lang="ar-AE" b="1">
                <a:solidFill>
                  <a:srgbClr val="FF0000"/>
                </a:solidFill>
              </a:rPr>
              <a:t>ظاهرة غسيل الأموال</a:t>
            </a:r>
          </a:p>
        </p:txBody>
      </p:sp>
      <p:sp>
        <p:nvSpPr>
          <p:cNvPr id="3" name="عنصر نائب للمحتوى 2">
            <a:extLst>
              <a:ext uri="{FF2B5EF4-FFF2-40B4-BE49-F238E27FC236}">
                <a16:creationId xmlns:a16="http://schemas.microsoft.com/office/drawing/2014/main" xmlns="" id="{EF1DD1BD-D5ED-B849-991A-562BB5B830AA}"/>
              </a:ext>
            </a:extLst>
          </p:cNvPr>
          <p:cNvSpPr>
            <a:spLocks noGrp="1"/>
          </p:cNvSpPr>
          <p:nvPr>
            <p:ph idx="1"/>
          </p:nvPr>
        </p:nvSpPr>
        <p:spPr/>
        <p:txBody>
          <a:bodyPr/>
          <a:lstStyle/>
          <a:p>
            <a:pPr marL="0" indent="0">
              <a:buNone/>
            </a:pPr>
            <a:r>
              <a:rPr lang="ar-AE"/>
              <a:t>١</a:t>
            </a:r>
            <a:r>
              <a:rPr lang="ar-AE" b="1">
                <a:solidFill>
                  <a:srgbClr val="0070C0"/>
                </a:solidFill>
              </a:rPr>
              <a:t>_ رفع سعر الصرف للدولارالغاية منه القضاء على سوق بيع العملةو الي يعتبر واجهة مهمة لغسيل الأموال</a:t>
            </a:r>
            <a:endParaRPr lang="ar-SA" b="1">
              <a:solidFill>
                <a:srgbClr val="0070C0"/>
              </a:solidFill>
            </a:endParaRPr>
          </a:p>
          <a:p>
            <a:pPr marL="0" indent="0">
              <a:buNone/>
            </a:pPr>
            <a:endParaRPr lang="ar-SA" b="1">
              <a:solidFill>
                <a:srgbClr val="0070C0"/>
              </a:solidFill>
            </a:endParaRPr>
          </a:p>
          <a:p>
            <a:pPr marL="0" indent="0">
              <a:buNone/>
            </a:pPr>
            <a:r>
              <a:rPr lang="ar-SA" b="1">
                <a:solidFill>
                  <a:srgbClr val="0070C0"/>
                </a:solidFill>
              </a:rPr>
              <a:t>٢</a:t>
            </a:r>
            <a:r>
              <a:rPr lang="ar-AE" b="1">
                <a:solidFill>
                  <a:srgbClr val="0070C0"/>
                </a:solidFill>
              </a:rPr>
              <a:t>_ الحكومة عملت على السيطرة على المنافذ الحدودية</a:t>
            </a:r>
            <a:endParaRPr lang="ar-SA" b="1">
              <a:solidFill>
                <a:srgbClr val="0070C0"/>
              </a:solidFill>
            </a:endParaRPr>
          </a:p>
          <a:p>
            <a:pPr marL="0" indent="0">
              <a:buNone/>
            </a:pPr>
            <a:endParaRPr lang="ar-SA" b="1">
              <a:solidFill>
                <a:srgbClr val="0070C0"/>
              </a:solidFill>
            </a:endParaRPr>
          </a:p>
          <a:p>
            <a:pPr marL="0" indent="0">
              <a:buNone/>
            </a:pPr>
            <a:r>
              <a:rPr lang="ar-SA" b="1">
                <a:solidFill>
                  <a:srgbClr val="0070C0"/>
                </a:solidFill>
              </a:rPr>
              <a:t>٣</a:t>
            </a:r>
            <a:r>
              <a:rPr lang="ar-AE" b="1">
                <a:solidFill>
                  <a:srgbClr val="0070C0"/>
                </a:solidFill>
              </a:rPr>
              <a:t>_ القضاء على مشاريع وهميةو نسبة انجاز قليلة</a:t>
            </a:r>
            <a:r>
              <a:rPr lang="ar-SA" b="1">
                <a:solidFill>
                  <a:srgbClr val="0070C0"/>
                </a:solidFill>
              </a:rPr>
              <a:t> </a:t>
            </a:r>
            <a:r>
              <a:rPr lang="ar-AE" b="1">
                <a:solidFill>
                  <a:srgbClr val="0070C0"/>
                </a:solidFill>
              </a:rPr>
              <a:t>و ياخذون فلوس المشروع كاملةبدون ميكملون المشروع</a:t>
            </a:r>
          </a:p>
        </p:txBody>
      </p:sp>
    </p:spTree>
    <p:extLst>
      <p:ext uri="{BB962C8B-B14F-4D97-AF65-F5344CB8AC3E}">
        <p14:creationId xmlns:p14="http://schemas.microsoft.com/office/powerpoint/2010/main" val="338902790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599</Words>
  <Application>Microsoft Office PowerPoint</Application>
  <PresentationFormat>Custom</PresentationFormat>
  <Paragraphs>57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نسق Office</vt:lpstr>
      <vt:lpstr>العلاقات الاقتصادية الدولية </vt:lpstr>
      <vt:lpstr>مفهوم غسيل الأموال</vt:lpstr>
      <vt:lpstr>اسباب ظاهرة غسيل الأموال </vt:lpstr>
      <vt:lpstr>مصادر غسيل الأموال </vt:lpstr>
      <vt:lpstr>مراحل غسيل الأموال </vt:lpstr>
      <vt:lpstr>الآثار المترتبة على غسيل الأموال </vt:lpstr>
      <vt:lpstr>غسيل الأموال في العراق </vt:lpstr>
      <vt:lpstr>مصادر غسيل الأموال في العراق</vt:lpstr>
      <vt:lpstr>ُاجراءات الحكومة لمكافحة ظاهرة غسيل الأموال</vt:lpstr>
      <vt:lpstr>اسباب فشل مكافحة غسيل الأموال في العراق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غسيل الأموال</dc:title>
  <dc:creator>qdshmyd95@gmail.com</dc:creator>
  <cp:lastModifiedBy>DR.Ahmed Saker 2o1O</cp:lastModifiedBy>
  <cp:revision>15</cp:revision>
  <dcterms:created xsi:type="dcterms:W3CDTF">2021-05-03T18:30:17Z</dcterms:created>
  <dcterms:modified xsi:type="dcterms:W3CDTF">2021-05-04T07:32:26Z</dcterms:modified>
</cp:coreProperties>
</file>