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E6B9D-4F3D-4B3E-A4F8-B392752F91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60053-2D0D-4AA0-8AC5-E72D6DB15A10}">
      <dgm:prSet phldrT="[Text]"/>
      <dgm:spPr/>
      <dgm:t>
        <a:bodyPr/>
        <a:lstStyle/>
        <a:p>
          <a:r>
            <a:rPr lang="ar-IQ" b="1" dirty="0" smtClean="0">
              <a:solidFill>
                <a:srgbClr val="C00000"/>
              </a:solidFill>
            </a:rPr>
            <a:t>الخدمات </a:t>
          </a:r>
        </a:p>
        <a:p>
          <a:r>
            <a:rPr lang="ar-IQ" b="1" dirty="0" smtClean="0">
              <a:solidFill>
                <a:srgbClr val="C00000"/>
              </a:solidFill>
            </a:rPr>
            <a:t>(مياه صالحة للشرب والصرف الصحي والكهرباء والاتصالات والمواصلات والطرق والجسور وغيرها ) </a:t>
          </a:r>
          <a:endParaRPr lang="en-US" b="1" dirty="0">
            <a:solidFill>
              <a:srgbClr val="C00000"/>
            </a:solidFill>
          </a:endParaRPr>
        </a:p>
      </dgm:t>
    </dgm:pt>
    <dgm:pt modelId="{A34E2F40-AC34-4828-821C-0CE345AF6DD8}" type="parTrans" cxnId="{1509BC95-A998-43F8-ABD6-7FB24F74C9D9}">
      <dgm:prSet/>
      <dgm:spPr/>
      <dgm:t>
        <a:bodyPr/>
        <a:lstStyle/>
        <a:p>
          <a:endParaRPr lang="en-US"/>
        </a:p>
      </dgm:t>
    </dgm:pt>
    <dgm:pt modelId="{A5DBC9BA-55DC-475C-86F1-B69D9AE8B214}" type="sibTrans" cxnId="{1509BC95-A998-43F8-ABD6-7FB24F74C9D9}">
      <dgm:prSet/>
      <dgm:spPr/>
      <dgm:t>
        <a:bodyPr/>
        <a:lstStyle/>
        <a:p>
          <a:endParaRPr lang="en-US"/>
        </a:p>
      </dgm:t>
    </dgm:pt>
    <dgm:pt modelId="{AD381BA0-8448-412D-BB85-D5762D50B56D}">
      <dgm:prSet phldrT="[Text]"/>
      <dgm:spPr/>
      <dgm:t>
        <a:bodyPr/>
        <a:lstStyle/>
        <a:p>
          <a:r>
            <a:rPr lang="ar-IQ" b="1" dirty="0" smtClean="0">
              <a:solidFill>
                <a:srgbClr val="FFFF00"/>
              </a:solidFill>
            </a:rPr>
            <a:t>توزيع الأراضي السكنية والزراعية والاستثمارية</a:t>
          </a:r>
          <a:endParaRPr lang="en-US" b="1" dirty="0">
            <a:solidFill>
              <a:srgbClr val="FFFF00"/>
            </a:solidFill>
          </a:endParaRPr>
        </a:p>
      </dgm:t>
    </dgm:pt>
    <dgm:pt modelId="{260ADC18-1358-4BA3-9A61-A850F2D0CD9A}" type="parTrans" cxnId="{C38936C3-960C-4F98-BDC2-46F1160F46BF}">
      <dgm:prSet/>
      <dgm:spPr/>
      <dgm:t>
        <a:bodyPr/>
        <a:lstStyle/>
        <a:p>
          <a:endParaRPr lang="en-US"/>
        </a:p>
      </dgm:t>
    </dgm:pt>
    <dgm:pt modelId="{DA12E672-2299-475F-9F3C-07719F6FBAAB}" type="sibTrans" cxnId="{C38936C3-960C-4F98-BDC2-46F1160F46BF}">
      <dgm:prSet/>
      <dgm:spPr/>
      <dgm:t>
        <a:bodyPr/>
        <a:lstStyle/>
        <a:p>
          <a:endParaRPr lang="en-US"/>
        </a:p>
      </dgm:t>
    </dgm:pt>
    <dgm:pt modelId="{B86CF278-DE33-4E2F-8E6D-6F10B533B711}">
      <dgm:prSet phldrT="[Text]" custT="1"/>
      <dgm:spPr/>
      <dgm:t>
        <a:bodyPr/>
        <a:lstStyle/>
        <a:p>
          <a:r>
            <a:rPr lang="ar-IQ" sz="3600" b="1" dirty="0" smtClean="0">
              <a:solidFill>
                <a:schemeClr val="accent5">
                  <a:lumMod val="50000"/>
                </a:schemeClr>
              </a:solidFill>
            </a:rPr>
            <a:t>الأمن والعدل</a:t>
          </a:r>
          <a:endParaRPr lang="en-US" sz="3600" b="1" dirty="0">
            <a:solidFill>
              <a:schemeClr val="accent5">
                <a:lumMod val="50000"/>
              </a:schemeClr>
            </a:solidFill>
          </a:endParaRPr>
        </a:p>
      </dgm:t>
    </dgm:pt>
    <dgm:pt modelId="{A7AA21A5-1168-400C-897F-3B7D4E82ED97}" type="parTrans" cxnId="{97728222-3783-4ABA-8B07-17C4D666EB44}">
      <dgm:prSet/>
      <dgm:spPr/>
      <dgm:t>
        <a:bodyPr/>
        <a:lstStyle/>
        <a:p>
          <a:endParaRPr lang="en-US"/>
        </a:p>
      </dgm:t>
    </dgm:pt>
    <dgm:pt modelId="{9479F5EA-5410-438B-B408-4D6F07A4F489}" type="sibTrans" cxnId="{97728222-3783-4ABA-8B07-17C4D666EB44}">
      <dgm:prSet/>
      <dgm:spPr/>
      <dgm:t>
        <a:bodyPr/>
        <a:lstStyle/>
        <a:p>
          <a:endParaRPr lang="en-US"/>
        </a:p>
      </dgm:t>
    </dgm:pt>
    <dgm:pt modelId="{67B87BF0-14B6-4F6D-A16B-55C958510795}">
      <dgm:prSet phldrT="[Text]" custT="1"/>
      <dgm:spPr/>
      <dgm:t>
        <a:bodyPr/>
        <a:lstStyle/>
        <a:p>
          <a:r>
            <a:rPr lang="ar-IQ" sz="4000" b="1" dirty="0" smtClean="0">
              <a:solidFill>
                <a:srgbClr val="92D050"/>
              </a:solidFill>
            </a:rPr>
            <a:t>الوظائف</a:t>
          </a:r>
          <a:r>
            <a:rPr lang="ar-IQ" sz="2400" dirty="0" smtClean="0"/>
            <a:t> </a:t>
          </a:r>
          <a:endParaRPr lang="en-US" sz="2400" dirty="0"/>
        </a:p>
      </dgm:t>
    </dgm:pt>
    <dgm:pt modelId="{2F00123B-9BB5-425C-A689-DBCFE901A256}" type="parTrans" cxnId="{E9F082E3-CA40-4FC2-9355-1D95F9DC51EB}">
      <dgm:prSet/>
      <dgm:spPr/>
      <dgm:t>
        <a:bodyPr/>
        <a:lstStyle/>
        <a:p>
          <a:endParaRPr lang="en-US"/>
        </a:p>
      </dgm:t>
    </dgm:pt>
    <dgm:pt modelId="{CAD09977-C9F9-4B68-A722-8DB81F88ED75}" type="sibTrans" cxnId="{E9F082E3-CA40-4FC2-9355-1D95F9DC51EB}">
      <dgm:prSet/>
      <dgm:spPr/>
      <dgm:t>
        <a:bodyPr/>
        <a:lstStyle/>
        <a:p>
          <a:endParaRPr lang="en-US"/>
        </a:p>
      </dgm:t>
    </dgm:pt>
    <dgm:pt modelId="{A1A62780-2719-4E3D-8E2A-EDCBC297DCC5}">
      <dgm:prSet phldrT="[Text]" custT="1"/>
      <dgm:spPr/>
      <dgm:t>
        <a:bodyPr/>
        <a:lstStyle/>
        <a:p>
          <a:r>
            <a:rPr lang="ar-IQ" sz="3200" b="1" smtClean="0">
              <a:solidFill>
                <a:srgbClr val="0070C0"/>
              </a:solidFill>
            </a:rPr>
            <a:t>التأمين الصحي </a:t>
          </a:r>
          <a:r>
            <a:rPr lang="ar-IQ" sz="3200" b="1" dirty="0" smtClean="0">
              <a:solidFill>
                <a:srgbClr val="0070C0"/>
              </a:solidFill>
            </a:rPr>
            <a:t>والتعليم والرعاية الاجتماعية</a:t>
          </a:r>
        </a:p>
        <a:p>
          <a:r>
            <a:rPr lang="ar-IQ" sz="3200" b="1" dirty="0" smtClean="0">
              <a:solidFill>
                <a:srgbClr val="0070C0"/>
              </a:solidFill>
            </a:rPr>
            <a:t>ومراكز الترفيه </a:t>
          </a:r>
          <a:endParaRPr lang="en-US" sz="3200" b="1" dirty="0">
            <a:solidFill>
              <a:srgbClr val="0070C0"/>
            </a:solidFill>
          </a:endParaRPr>
        </a:p>
      </dgm:t>
    </dgm:pt>
    <dgm:pt modelId="{C5DF1FD9-3393-43B7-87A1-AA3030D7F7F4}" type="parTrans" cxnId="{BD915537-744D-49CE-9ED6-B1D1475ABA61}">
      <dgm:prSet/>
      <dgm:spPr/>
      <dgm:t>
        <a:bodyPr/>
        <a:lstStyle/>
        <a:p>
          <a:endParaRPr lang="en-US"/>
        </a:p>
      </dgm:t>
    </dgm:pt>
    <dgm:pt modelId="{97B89098-804F-484E-961F-31104DF7A9D9}" type="sibTrans" cxnId="{BD915537-744D-49CE-9ED6-B1D1475ABA61}">
      <dgm:prSet/>
      <dgm:spPr/>
      <dgm:t>
        <a:bodyPr/>
        <a:lstStyle/>
        <a:p>
          <a:endParaRPr lang="en-US"/>
        </a:p>
      </dgm:t>
    </dgm:pt>
    <dgm:pt modelId="{FAFBB58C-2972-440D-8D3E-7ED85F999EAB}">
      <dgm:prSet custT="1"/>
      <dgm:spPr/>
      <dgm:t>
        <a:bodyPr/>
        <a:lstStyle/>
        <a:p>
          <a:r>
            <a:rPr lang="ar-IQ" sz="4400" b="1" dirty="0" smtClean="0">
              <a:solidFill>
                <a:srgbClr val="00B050"/>
              </a:solidFill>
            </a:rPr>
            <a:t>القروض والمنح </a:t>
          </a:r>
          <a:endParaRPr lang="en-US" sz="4400" b="1" dirty="0">
            <a:solidFill>
              <a:srgbClr val="00B050"/>
            </a:solidFill>
          </a:endParaRPr>
        </a:p>
      </dgm:t>
    </dgm:pt>
    <dgm:pt modelId="{1D787C02-F6BE-42E1-AB95-2D4EBBB174B5}" type="parTrans" cxnId="{D0A74689-B075-435C-BA28-145550BA2A24}">
      <dgm:prSet/>
      <dgm:spPr/>
      <dgm:t>
        <a:bodyPr/>
        <a:lstStyle/>
        <a:p>
          <a:endParaRPr lang="en-US"/>
        </a:p>
      </dgm:t>
    </dgm:pt>
    <dgm:pt modelId="{A442A4B1-1B95-488D-901B-53C874DB7D47}" type="sibTrans" cxnId="{D0A74689-B075-435C-BA28-145550BA2A24}">
      <dgm:prSet/>
      <dgm:spPr/>
      <dgm:t>
        <a:bodyPr/>
        <a:lstStyle/>
        <a:p>
          <a:endParaRPr lang="en-US"/>
        </a:p>
      </dgm:t>
    </dgm:pt>
    <dgm:pt modelId="{18FA4789-E87D-44EA-BFF4-8548B5C4A8C9}" type="pres">
      <dgm:prSet presAssocID="{B24E6B9D-4F3D-4B3E-A4F8-B392752F91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705C12-5E83-4E3E-A710-B5C99531784D}" type="pres">
      <dgm:prSet presAssocID="{BD960053-2D0D-4AA0-8AC5-E72D6DB15A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22EB-CBCE-4CAE-9894-AC5212ECE529}" type="pres">
      <dgm:prSet presAssocID="{A5DBC9BA-55DC-475C-86F1-B69D9AE8B214}" presName="sibTrans" presStyleCnt="0"/>
      <dgm:spPr/>
    </dgm:pt>
    <dgm:pt modelId="{F30539F9-7881-4645-88B7-157849645FD7}" type="pres">
      <dgm:prSet presAssocID="{AD381BA0-8448-412D-BB85-D5762D50B5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639A3-BE9A-4B42-9FA7-F6D23FAD2F5F}" type="pres">
      <dgm:prSet presAssocID="{DA12E672-2299-475F-9F3C-07719F6FBAAB}" presName="sibTrans" presStyleCnt="0"/>
      <dgm:spPr/>
    </dgm:pt>
    <dgm:pt modelId="{5BC3C988-CFA5-4D37-BB88-4E0365935FAB}" type="pres">
      <dgm:prSet presAssocID="{B86CF278-DE33-4E2F-8E6D-6F10B533B7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A445-FED9-4396-B229-9A94A91D9730}" type="pres">
      <dgm:prSet presAssocID="{9479F5EA-5410-438B-B408-4D6F07A4F489}" presName="sibTrans" presStyleCnt="0"/>
      <dgm:spPr/>
    </dgm:pt>
    <dgm:pt modelId="{F7824722-4451-40E8-B9B7-DF64D06F098C}" type="pres">
      <dgm:prSet presAssocID="{FAFBB58C-2972-440D-8D3E-7ED85F999EA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57F83-D45C-4B0F-8C22-1BA34C6F795F}" type="pres">
      <dgm:prSet presAssocID="{A442A4B1-1B95-488D-901B-53C874DB7D47}" presName="sibTrans" presStyleCnt="0"/>
      <dgm:spPr/>
    </dgm:pt>
    <dgm:pt modelId="{6EB850BE-3F17-44F2-98AB-A2A04C6D71A6}" type="pres">
      <dgm:prSet presAssocID="{67B87BF0-14B6-4F6D-A16B-55C9585107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59CA2-E5AB-407D-B243-FA87AA80FD57}" type="pres">
      <dgm:prSet presAssocID="{CAD09977-C9F9-4B68-A722-8DB81F88ED75}" presName="sibTrans" presStyleCnt="0"/>
      <dgm:spPr/>
    </dgm:pt>
    <dgm:pt modelId="{9DB4848B-2252-470D-BC96-E273CACF98D0}" type="pres">
      <dgm:prSet presAssocID="{A1A62780-2719-4E3D-8E2A-EDCBC297DCC5}" presName="node" presStyleLbl="node1" presStyleIdx="5" presStyleCnt="6" custLinFactNeighborY="-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752E4-A8DF-48B7-9A72-90836B08E1A5}" type="presOf" srcId="{BD960053-2D0D-4AA0-8AC5-E72D6DB15A10}" destId="{FF705C12-5E83-4E3E-A710-B5C99531784D}" srcOrd="0" destOrd="0" presId="urn:microsoft.com/office/officeart/2005/8/layout/default"/>
    <dgm:cxn modelId="{E9F082E3-CA40-4FC2-9355-1D95F9DC51EB}" srcId="{B24E6B9D-4F3D-4B3E-A4F8-B392752F9113}" destId="{67B87BF0-14B6-4F6D-A16B-55C958510795}" srcOrd="4" destOrd="0" parTransId="{2F00123B-9BB5-425C-A689-DBCFE901A256}" sibTransId="{CAD09977-C9F9-4B68-A722-8DB81F88ED75}"/>
    <dgm:cxn modelId="{97728222-3783-4ABA-8B07-17C4D666EB44}" srcId="{B24E6B9D-4F3D-4B3E-A4F8-B392752F9113}" destId="{B86CF278-DE33-4E2F-8E6D-6F10B533B711}" srcOrd="2" destOrd="0" parTransId="{A7AA21A5-1168-400C-897F-3B7D4E82ED97}" sibTransId="{9479F5EA-5410-438B-B408-4D6F07A4F489}"/>
    <dgm:cxn modelId="{BD0C6280-0F0C-4B3C-9070-48FD24E3D13D}" type="presOf" srcId="{FAFBB58C-2972-440D-8D3E-7ED85F999EAB}" destId="{F7824722-4451-40E8-B9B7-DF64D06F098C}" srcOrd="0" destOrd="0" presId="urn:microsoft.com/office/officeart/2005/8/layout/default"/>
    <dgm:cxn modelId="{B96C931B-A585-43D4-87B9-25E30350259A}" type="presOf" srcId="{67B87BF0-14B6-4F6D-A16B-55C958510795}" destId="{6EB850BE-3F17-44F2-98AB-A2A04C6D71A6}" srcOrd="0" destOrd="0" presId="urn:microsoft.com/office/officeart/2005/8/layout/default"/>
    <dgm:cxn modelId="{846B7514-8CAD-46C3-B27D-DC1943356BDE}" type="presOf" srcId="{A1A62780-2719-4E3D-8E2A-EDCBC297DCC5}" destId="{9DB4848B-2252-470D-BC96-E273CACF98D0}" srcOrd="0" destOrd="0" presId="urn:microsoft.com/office/officeart/2005/8/layout/default"/>
    <dgm:cxn modelId="{C38936C3-960C-4F98-BDC2-46F1160F46BF}" srcId="{B24E6B9D-4F3D-4B3E-A4F8-B392752F9113}" destId="{AD381BA0-8448-412D-BB85-D5762D50B56D}" srcOrd="1" destOrd="0" parTransId="{260ADC18-1358-4BA3-9A61-A850F2D0CD9A}" sibTransId="{DA12E672-2299-475F-9F3C-07719F6FBAAB}"/>
    <dgm:cxn modelId="{2B706800-B059-4245-80AC-EAF57CCCFBC2}" type="presOf" srcId="{B86CF278-DE33-4E2F-8E6D-6F10B533B711}" destId="{5BC3C988-CFA5-4D37-BB88-4E0365935FAB}" srcOrd="0" destOrd="0" presId="urn:microsoft.com/office/officeart/2005/8/layout/default"/>
    <dgm:cxn modelId="{37658E83-E9EB-4643-9857-B1D2BE780C30}" type="presOf" srcId="{AD381BA0-8448-412D-BB85-D5762D50B56D}" destId="{F30539F9-7881-4645-88B7-157849645FD7}" srcOrd="0" destOrd="0" presId="urn:microsoft.com/office/officeart/2005/8/layout/default"/>
    <dgm:cxn modelId="{BD915537-744D-49CE-9ED6-B1D1475ABA61}" srcId="{B24E6B9D-4F3D-4B3E-A4F8-B392752F9113}" destId="{A1A62780-2719-4E3D-8E2A-EDCBC297DCC5}" srcOrd="5" destOrd="0" parTransId="{C5DF1FD9-3393-43B7-87A1-AA3030D7F7F4}" sibTransId="{97B89098-804F-484E-961F-31104DF7A9D9}"/>
    <dgm:cxn modelId="{1509BC95-A998-43F8-ABD6-7FB24F74C9D9}" srcId="{B24E6B9D-4F3D-4B3E-A4F8-B392752F9113}" destId="{BD960053-2D0D-4AA0-8AC5-E72D6DB15A10}" srcOrd="0" destOrd="0" parTransId="{A34E2F40-AC34-4828-821C-0CE345AF6DD8}" sibTransId="{A5DBC9BA-55DC-475C-86F1-B69D9AE8B214}"/>
    <dgm:cxn modelId="{D0A74689-B075-435C-BA28-145550BA2A24}" srcId="{B24E6B9D-4F3D-4B3E-A4F8-B392752F9113}" destId="{FAFBB58C-2972-440D-8D3E-7ED85F999EAB}" srcOrd="3" destOrd="0" parTransId="{1D787C02-F6BE-42E1-AB95-2D4EBBB174B5}" sibTransId="{A442A4B1-1B95-488D-901B-53C874DB7D47}"/>
    <dgm:cxn modelId="{4E02C896-2E2E-4C27-9AEF-C14BD8DEF00E}" type="presOf" srcId="{B24E6B9D-4F3D-4B3E-A4F8-B392752F9113}" destId="{18FA4789-E87D-44EA-BFF4-8548B5C4A8C9}" srcOrd="0" destOrd="0" presId="urn:microsoft.com/office/officeart/2005/8/layout/default"/>
    <dgm:cxn modelId="{218B8683-C105-4E7A-87EC-F2825734C11D}" type="presParOf" srcId="{18FA4789-E87D-44EA-BFF4-8548B5C4A8C9}" destId="{FF705C12-5E83-4E3E-A710-B5C99531784D}" srcOrd="0" destOrd="0" presId="urn:microsoft.com/office/officeart/2005/8/layout/default"/>
    <dgm:cxn modelId="{CC6E3674-0FAE-4DC2-9520-B9B2A8D98832}" type="presParOf" srcId="{18FA4789-E87D-44EA-BFF4-8548B5C4A8C9}" destId="{19B522EB-CBCE-4CAE-9894-AC5212ECE529}" srcOrd="1" destOrd="0" presId="urn:microsoft.com/office/officeart/2005/8/layout/default"/>
    <dgm:cxn modelId="{9F44DB51-56D2-4ED3-9678-EE831B26B179}" type="presParOf" srcId="{18FA4789-E87D-44EA-BFF4-8548B5C4A8C9}" destId="{F30539F9-7881-4645-88B7-157849645FD7}" srcOrd="2" destOrd="0" presId="urn:microsoft.com/office/officeart/2005/8/layout/default"/>
    <dgm:cxn modelId="{EBE5AFA9-28F0-4F68-B3FD-60FB1DBE4112}" type="presParOf" srcId="{18FA4789-E87D-44EA-BFF4-8548B5C4A8C9}" destId="{CBE639A3-BE9A-4B42-9FA7-F6D23FAD2F5F}" srcOrd="3" destOrd="0" presId="urn:microsoft.com/office/officeart/2005/8/layout/default"/>
    <dgm:cxn modelId="{59F1DDA5-8250-4D46-BF3E-DE0C8B1F0094}" type="presParOf" srcId="{18FA4789-E87D-44EA-BFF4-8548B5C4A8C9}" destId="{5BC3C988-CFA5-4D37-BB88-4E0365935FAB}" srcOrd="4" destOrd="0" presId="urn:microsoft.com/office/officeart/2005/8/layout/default"/>
    <dgm:cxn modelId="{DDC2CE19-7793-4954-9485-4CD515EFE445}" type="presParOf" srcId="{18FA4789-E87D-44EA-BFF4-8548B5C4A8C9}" destId="{8507A445-FED9-4396-B229-9A94A91D9730}" srcOrd="5" destOrd="0" presId="urn:microsoft.com/office/officeart/2005/8/layout/default"/>
    <dgm:cxn modelId="{6BBBEE36-13CD-4706-8426-9EEF7B51765C}" type="presParOf" srcId="{18FA4789-E87D-44EA-BFF4-8548B5C4A8C9}" destId="{F7824722-4451-40E8-B9B7-DF64D06F098C}" srcOrd="6" destOrd="0" presId="urn:microsoft.com/office/officeart/2005/8/layout/default"/>
    <dgm:cxn modelId="{D2D5EFE9-943A-4F66-886D-5503DE7AA0DC}" type="presParOf" srcId="{18FA4789-E87D-44EA-BFF4-8548B5C4A8C9}" destId="{61357F83-D45C-4B0F-8C22-1BA34C6F795F}" srcOrd="7" destOrd="0" presId="urn:microsoft.com/office/officeart/2005/8/layout/default"/>
    <dgm:cxn modelId="{8D5CE417-69C5-4F2B-92F4-49749A5A983F}" type="presParOf" srcId="{18FA4789-E87D-44EA-BFF4-8548B5C4A8C9}" destId="{6EB850BE-3F17-44F2-98AB-A2A04C6D71A6}" srcOrd="8" destOrd="0" presId="urn:microsoft.com/office/officeart/2005/8/layout/default"/>
    <dgm:cxn modelId="{15DCF34D-74E2-4D6A-92EE-062CA5586452}" type="presParOf" srcId="{18FA4789-E87D-44EA-BFF4-8548B5C4A8C9}" destId="{1E659CA2-E5AB-407D-B243-FA87AA80FD57}" srcOrd="9" destOrd="0" presId="urn:microsoft.com/office/officeart/2005/8/layout/default"/>
    <dgm:cxn modelId="{4CA2C2A4-CF1F-44FC-8BC3-1CF254A04035}" type="presParOf" srcId="{18FA4789-E87D-44EA-BFF4-8548B5C4A8C9}" destId="{9DB4848B-2252-470D-BC96-E273CACF98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05C12-5E83-4E3E-A710-B5C99531784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C00000"/>
              </a:solidFill>
            </a:rPr>
            <a:t>الخدمات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C00000"/>
              </a:solidFill>
            </a:rPr>
            <a:t>(مياه صالحة للشرب والصرف الصحي والكهرباء والاتصالات والمواصلات والطرق والجسور وغيرها ) 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0" y="39687"/>
        <a:ext cx="3286125" cy="1971675"/>
      </dsp:txXfrm>
    </dsp:sp>
    <dsp:sp modelId="{F30539F9-7881-4645-88B7-157849645FD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FFFF00"/>
              </a:solidFill>
            </a:rPr>
            <a:t>توزيع الأراضي السكنية والزراعية والاستثمارية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3614737" y="39687"/>
        <a:ext cx="3286125" cy="1971675"/>
      </dsp:txXfrm>
    </dsp:sp>
    <dsp:sp modelId="{5BC3C988-CFA5-4D37-BB88-4E0365935FA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600" b="1" kern="1200" dirty="0" smtClean="0">
              <a:solidFill>
                <a:schemeClr val="accent5">
                  <a:lumMod val="50000"/>
                </a:schemeClr>
              </a:solidFill>
            </a:rPr>
            <a:t>الأمن والعدل</a:t>
          </a:r>
          <a:endParaRPr lang="en-US" sz="3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29475" y="39687"/>
        <a:ext cx="3286125" cy="1971675"/>
      </dsp:txXfrm>
    </dsp:sp>
    <dsp:sp modelId="{F7824722-4451-40E8-B9B7-DF64D06F098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400" b="1" kern="1200" dirty="0" smtClean="0">
              <a:solidFill>
                <a:srgbClr val="00B050"/>
              </a:solidFill>
            </a:rPr>
            <a:t>القروض والمنح </a:t>
          </a:r>
          <a:endParaRPr lang="en-US" sz="4400" b="1" kern="1200" dirty="0">
            <a:solidFill>
              <a:srgbClr val="00B050"/>
            </a:solidFill>
          </a:endParaRPr>
        </a:p>
      </dsp:txBody>
      <dsp:txXfrm>
        <a:off x="0" y="2339975"/>
        <a:ext cx="3286125" cy="1971675"/>
      </dsp:txXfrm>
    </dsp:sp>
    <dsp:sp modelId="{6EB850BE-3F17-44F2-98AB-A2A04C6D71A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dirty="0" smtClean="0">
              <a:solidFill>
                <a:srgbClr val="92D050"/>
              </a:solidFill>
            </a:rPr>
            <a:t>الوظائف</a:t>
          </a:r>
          <a:r>
            <a:rPr lang="ar-IQ" sz="2400" kern="1200" dirty="0" smtClean="0"/>
            <a:t> </a:t>
          </a:r>
          <a:endParaRPr lang="en-US" sz="2400" kern="1200" dirty="0"/>
        </a:p>
      </dsp:txBody>
      <dsp:txXfrm>
        <a:off x="3614737" y="2339975"/>
        <a:ext cx="3286125" cy="1971675"/>
      </dsp:txXfrm>
    </dsp:sp>
    <dsp:sp modelId="{9DB4848B-2252-470D-BC96-E273CACF98D0}">
      <dsp:nvSpPr>
        <dsp:cNvPr id="0" name=""/>
        <dsp:cNvSpPr/>
      </dsp:nvSpPr>
      <dsp:spPr>
        <a:xfrm>
          <a:off x="7229475" y="229902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b="1" kern="1200" smtClean="0">
              <a:solidFill>
                <a:srgbClr val="0070C0"/>
              </a:solidFill>
            </a:rPr>
            <a:t>التأمين الصحي </a:t>
          </a:r>
          <a:r>
            <a:rPr lang="ar-IQ" sz="3200" b="1" kern="1200" dirty="0" smtClean="0">
              <a:solidFill>
                <a:srgbClr val="0070C0"/>
              </a:solidFill>
            </a:rPr>
            <a:t>والتعليم والرعاية الاجتماعية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b="1" kern="1200" dirty="0" smtClean="0">
              <a:solidFill>
                <a:srgbClr val="0070C0"/>
              </a:solidFill>
            </a:rPr>
            <a:t>ومراكز الترفيه </a:t>
          </a:r>
          <a:endParaRPr lang="en-US" sz="3200" b="1" kern="1200" dirty="0">
            <a:solidFill>
              <a:srgbClr val="0070C0"/>
            </a:solidFill>
          </a:endParaRPr>
        </a:p>
      </dsp:txBody>
      <dsp:txXfrm>
        <a:off x="7229475" y="2299023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7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1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1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B5D8-1502-4755-9E84-14B42ED02E1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BF5E-B85F-4C88-AFDF-F35E08B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IQ" b="1" u="sng" dirty="0" smtClean="0"/>
              <a:t/>
            </a:r>
            <a:br>
              <a:rPr lang="ar-IQ" b="1" u="sng" dirty="0" smtClean="0"/>
            </a:br>
            <a:r>
              <a:rPr lang="ar-IQ" b="1" u="sng" dirty="0" smtClean="0"/>
              <a:t>3-</a:t>
            </a:r>
            <a:r>
              <a:rPr lang="ar-SA" b="1" u="sng" dirty="0" smtClean="0"/>
              <a:t>القدرات </a:t>
            </a:r>
            <a:r>
              <a:rPr lang="ar-SA" b="1" u="sng" dirty="0"/>
              <a:t>التوزيعية </a:t>
            </a:r>
            <a:r>
              <a:rPr lang="ar-IQ" b="1" u="sng" dirty="0"/>
              <a:t>(</a:t>
            </a:r>
            <a:r>
              <a:rPr lang="en-US" b="1" u="sng" dirty="0"/>
              <a:t>Distributive Capabilities</a:t>
            </a:r>
            <a:r>
              <a:rPr lang="ar-IQ" b="1" u="sng" dirty="0"/>
              <a:t>)</a:t>
            </a:r>
            <a:r>
              <a:rPr lang="ar-SA" b="1" u="sng" dirty="0" smtClean="0"/>
              <a:t>:</a:t>
            </a:r>
            <a:r>
              <a:rPr lang="ar-IQ" b="1" u="sng" dirty="0" smtClean="0"/>
              <a:t/>
            </a:r>
            <a:br>
              <a:rPr lang="ar-IQ" b="1" u="sng" dirty="0" smtClean="0"/>
            </a:br>
            <a:r>
              <a:rPr lang="ar-SA" sz="3100" b="1" dirty="0" smtClean="0"/>
              <a:t>وهي </a:t>
            </a:r>
            <a:r>
              <a:rPr lang="ar-SA" sz="3100" b="1" dirty="0"/>
              <a:t>عملية توزيع المنافع </a:t>
            </a:r>
            <a:r>
              <a:rPr lang="ar-IQ" sz="3100" b="1" dirty="0" smtClean="0"/>
              <a:t>والخدمات </a:t>
            </a:r>
            <a:r>
              <a:rPr lang="ar-SA" sz="3100" b="1" dirty="0" smtClean="0"/>
              <a:t>على </a:t>
            </a:r>
            <a:r>
              <a:rPr lang="ar-SA" sz="3100" b="1" dirty="0"/>
              <a:t>كل أفراد المجتمع بشكل عادل.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01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683"/>
    </mc:Choice>
    <mc:Fallback xmlns="">
      <p:transition spd="slow" advTm="819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</Words>
  <Application>Microsoft Office PowerPoint</Application>
  <PresentationFormat>مخصص</PresentationFormat>
  <Paragraphs>9</Paragraphs>
  <Slides>1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Office Theme</vt:lpstr>
      <vt:lpstr> 3-القدرات التوزيعية (Distributive Capabilities): وهي عملية توزيع المنافع والخدمات على كل أفراد المجتمع بشكل عادل.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القدرات التوزيعية (Distributive Capabilities): وهي عملية توزيع المنافع والثروات والخدمات والوظائف والتعليم والصحة والأمن والأراضي والقروض والمنح وغيرها على كل أفراد المجتمع بشكل عادل.</dc:title>
  <dc:creator>Maher</dc:creator>
  <cp:lastModifiedBy>Maher</cp:lastModifiedBy>
  <cp:revision>8</cp:revision>
  <dcterms:created xsi:type="dcterms:W3CDTF">2020-04-22T19:58:23Z</dcterms:created>
  <dcterms:modified xsi:type="dcterms:W3CDTF">2022-10-30T16:46:46Z</dcterms:modified>
</cp:coreProperties>
</file>