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6" r:id="rId3"/>
    <p:sldId id="257" r:id="rId4"/>
    <p:sldId id="259" r:id="rId5"/>
    <p:sldId id="264" r:id="rId6"/>
    <p:sldId id="260" r:id="rId7"/>
    <p:sldId id="261" r:id="rId8"/>
    <p:sldId id="262" r:id="rId9"/>
    <p:sldId id="26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مرتكزات السلطة</a:t>
            </a:r>
            <a:endParaRPr lang="ar-IQ"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ar-IQ" dirty="0" smtClean="0"/>
              <a:t>1- القانون</a:t>
            </a:r>
          </a:p>
          <a:p>
            <a:r>
              <a:rPr lang="ar-IQ" dirty="0" smtClean="0"/>
              <a:t>2- القوة</a:t>
            </a:r>
          </a:p>
          <a:p>
            <a:r>
              <a:rPr lang="ar-IQ" dirty="0" smtClean="0"/>
              <a:t>3- الطاعة والشرعية</a:t>
            </a:r>
          </a:p>
          <a:p>
            <a:endParaRPr lang="ar-IQ" dirty="0"/>
          </a:p>
          <a:p>
            <a:r>
              <a:rPr lang="ar-IQ" dirty="0" smtClean="0"/>
              <a:t>القانون: وجدت السلطة كغاية اساسية ترافق المجتمع اينما وجد لتحقيق مجموعة من الاهداف, هذه الاهداف لا يمكن ان تتحقق الا بركيزة اساسية الا وهي ركيزة التنظيم, والاخير لا يمكن له ان يكون الا بوجود القانون.</a:t>
            </a:r>
            <a:br>
              <a:rPr lang="ar-IQ" dirty="0" smtClean="0"/>
            </a:br>
            <a:r>
              <a:rPr lang="ar-IQ" dirty="0" smtClean="0"/>
              <a:t>اذن فان القانون هو وسيلة السلطة والسلوك الاساسي المعتمد في السلطة ونوعها وشكلها يتم تحديده وفقاً لمشروعية اداءها( مدى التزامها بالقانون), فلا توجد سلطة تقوم على الفوضى.</a:t>
            </a:r>
          </a:p>
          <a:p>
            <a:endParaRPr lang="ar-IQ" dirty="0"/>
          </a:p>
          <a:p>
            <a:pPr marL="0" indent="0">
              <a:buNone/>
            </a:pPr>
            <a:endParaRPr lang="ar-IQ" dirty="0" smtClean="0"/>
          </a:p>
        </p:txBody>
      </p:sp>
    </p:spTree>
    <p:extLst>
      <p:ext uri="{BB962C8B-B14F-4D97-AF65-F5344CB8AC3E}">
        <p14:creationId xmlns:p14="http://schemas.microsoft.com/office/powerpoint/2010/main" val="154507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ar-IQ" dirty="0" smtClean="0"/>
              <a:t>مرتكزات السلطة</a:t>
            </a:r>
            <a:br>
              <a:rPr lang="ar-IQ" dirty="0" smtClean="0"/>
            </a:br>
            <a:r>
              <a:rPr lang="ar-IQ" dirty="0" smtClean="0"/>
              <a:t>القانون</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buNone/>
            </a:pPr>
            <a:r>
              <a:rPr lang="ar-IQ" dirty="0"/>
              <a:t> </a:t>
            </a:r>
            <a:r>
              <a:rPr lang="ar-IQ" dirty="0" smtClean="0"/>
              <a:t> - تستند القوانين الى وثيقة اساسية يتم الاتفاق عليها بما يتطابق مع توجهات المجتمع لتنظيمه, تسمى هذه الوثيقة وفقا </a:t>
            </a:r>
            <a:r>
              <a:rPr lang="ar-IQ" dirty="0" err="1" smtClean="0"/>
              <a:t>للاطر</a:t>
            </a:r>
            <a:r>
              <a:rPr lang="ar-IQ" dirty="0" smtClean="0"/>
              <a:t> المعمول بها ( الوثيقة الدستورية), يتم تضمين اعلى القوانين فيها, ويتوجب على الافراد الالتزام بها.</a:t>
            </a:r>
          </a:p>
          <a:p>
            <a:pPr marL="0" indent="0">
              <a:buNone/>
            </a:pPr>
            <a:r>
              <a:rPr lang="ar-IQ" dirty="0" smtClean="0"/>
              <a:t>حيث يعد الدستور القانون الاعلى, </a:t>
            </a:r>
            <a:r>
              <a:rPr lang="ar-IQ" dirty="0" err="1" smtClean="0"/>
              <a:t>لانه</a:t>
            </a:r>
            <a:r>
              <a:rPr lang="ar-IQ" dirty="0" smtClean="0"/>
              <a:t> يتضمن شكل الدولة وطبيعة نظام الحكم فيها, وكل القواعد الاساسية المنظمة للحياة السياسية والاجتماعية.</a:t>
            </a:r>
          </a:p>
          <a:p>
            <a:pPr marL="0" indent="0">
              <a:buNone/>
            </a:pPr>
            <a:r>
              <a:rPr lang="ar-IQ" dirty="0" smtClean="0"/>
              <a:t>كما يضم الدستور طبيعة العلاقة بين السلطات ( التشريعية, التنفيذية, القضائية), من حيث الفصل التام او لا.</a:t>
            </a:r>
          </a:p>
          <a:p>
            <a:pPr marL="0" indent="0">
              <a:buNone/>
            </a:pPr>
            <a:r>
              <a:rPr lang="ar-IQ" dirty="0" smtClean="0"/>
              <a:t>ويضم كذلك كل الحقوق والواجبات التي تكفل </a:t>
            </a:r>
            <a:r>
              <a:rPr lang="ar-IQ" dirty="0" err="1" smtClean="0"/>
              <a:t>للانسان</a:t>
            </a:r>
            <a:r>
              <a:rPr lang="ar-IQ" dirty="0" smtClean="0"/>
              <a:t> العيش دون صراع, مع ضمانة الحريات وصيانتها بما يتطابق مع فلسفة السلطة وتوجهاتها.</a:t>
            </a:r>
          </a:p>
          <a:p>
            <a:pPr marL="0" indent="0">
              <a:buNone/>
            </a:pPr>
            <a:r>
              <a:rPr lang="ar-IQ" dirty="0" smtClean="0"/>
              <a:t>-- كما يتضمن الدستور صياغة قانونية لفلسفة السلطة وتوجهاتها وايديولوجياتها , ومثلما يضمن الحقوق والواجبات والحريات </a:t>
            </a:r>
            <a:r>
              <a:rPr lang="ar-IQ" dirty="0" err="1" smtClean="0"/>
              <a:t>للافراد</a:t>
            </a:r>
            <a:r>
              <a:rPr lang="ar-IQ" dirty="0" smtClean="0"/>
              <a:t>, يحدد الصلاحيات والاختصاصات والمسؤوليات, ليكون الحكم ووجود السلطة ( وظيفة) يتم تحديدها بما يتناسق مع الاطر القانونية, وليست امتيازاً او مكسباً شخصياً او فئوياً لتحقيق مصالح معينة.</a:t>
            </a:r>
          </a:p>
        </p:txBody>
      </p:sp>
    </p:spTree>
    <p:extLst>
      <p:ext uri="{BB962C8B-B14F-4D97-AF65-F5344CB8AC3E}">
        <p14:creationId xmlns:p14="http://schemas.microsoft.com/office/powerpoint/2010/main" val="118214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القانون</a:t>
            </a:r>
            <a:endParaRPr lang="ar-IQ"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IQ" dirty="0" smtClean="0"/>
              <a:t>يحدد القانون ووفقاً للدستور شكل النظام وطبيعة السلطة ويحدد شرعية الحكم ( بما يتطابق مع الدستور), وشرعية من يمارس السلطة( بما يتطابق مع احتياجات الافراد), بمعنى كلما تطابق عمل السلطة مع الدستور اكتسبت مشروعية اكبر لحاجتها الملحة لتنظيم المجتمع, وكلما تطابقت مع تطلعاته حققت شرعية اكبر بالاستناد الى قاعدة الرأي العام المؤيد لوجودها. بحيث تصبح السلطة الناطق باسم المجتمع المفوض لها صلاحية ادارة وممارسة السلطة.</a:t>
            </a:r>
            <a:endParaRPr lang="ar-IQ" dirty="0"/>
          </a:p>
        </p:txBody>
      </p:sp>
    </p:spTree>
    <p:extLst>
      <p:ext uri="{BB962C8B-B14F-4D97-AF65-F5344CB8AC3E}">
        <p14:creationId xmlns:p14="http://schemas.microsoft.com/office/powerpoint/2010/main" val="411268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القانون</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يمثل القانون القوة المشروعة التي يمكن لها ان تحدد مسبقاً ما هو مسموح وما هو منافي للقبول العام.</a:t>
            </a:r>
          </a:p>
          <a:p>
            <a:r>
              <a:rPr lang="ar-IQ" dirty="0" smtClean="0"/>
              <a:t>القانون مثلما يحقق التنظيم </a:t>
            </a:r>
            <a:r>
              <a:rPr lang="ar-IQ" dirty="0" err="1" smtClean="0"/>
              <a:t>للافراد</a:t>
            </a:r>
            <a:r>
              <a:rPr lang="ar-IQ" dirty="0" smtClean="0"/>
              <a:t>, فهو بنفس الوقت يحتاج للقوة؟؟؟؟؟</a:t>
            </a:r>
          </a:p>
          <a:p>
            <a:endParaRPr lang="ar-IQ" dirty="0"/>
          </a:p>
        </p:txBody>
      </p:sp>
    </p:spTree>
    <p:extLst>
      <p:ext uri="{BB962C8B-B14F-4D97-AF65-F5344CB8AC3E}">
        <p14:creationId xmlns:p14="http://schemas.microsoft.com/office/powerpoint/2010/main" val="4133397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ar-IQ" dirty="0" smtClean="0"/>
              <a:t>3- الطاعة والشرعية</a:t>
            </a:r>
            <a:br>
              <a:rPr lang="ar-IQ" dirty="0" smtClean="0"/>
            </a:br>
            <a:r>
              <a:rPr lang="ar-IQ" dirty="0" smtClean="0"/>
              <a:t>السلطة بين الامر والطاعة</a:t>
            </a:r>
            <a:endParaRPr lang="ar-IQ" dirty="0"/>
          </a:p>
        </p:txBody>
      </p:sp>
      <p:sp>
        <p:nvSpPr>
          <p:cNvPr id="3" name="عنصر نائب للمحتوى 2"/>
          <p:cNvSpPr>
            <a:spLocks noGrp="1"/>
          </p:cNvSpPr>
          <p:nvPr>
            <p:ph idx="1"/>
          </p:nvPr>
        </p:nvSpPr>
        <p:spPr/>
        <p:txBody>
          <a:bodyPr/>
          <a:lstStyle/>
          <a:p>
            <a:r>
              <a:rPr lang="ar-IQ" smtClean="0"/>
              <a:t>المحاضرة القادمة</a:t>
            </a:r>
            <a:endParaRPr lang="ar-IQ" dirty="0"/>
          </a:p>
        </p:txBody>
      </p:sp>
    </p:spTree>
    <p:extLst>
      <p:ext uri="{BB962C8B-B14F-4D97-AF65-F5344CB8AC3E}">
        <p14:creationId xmlns:p14="http://schemas.microsoft.com/office/powerpoint/2010/main" val="865191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اجابة السؤال السابق</a:t>
            </a:r>
            <a:endParaRPr lang="ar-IQ" dirty="0"/>
          </a:p>
        </p:txBody>
      </p:sp>
      <p:sp>
        <p:nvSpPr>
          <p:cNvPr id="3" name="عنصر نائب للمحتوى 2"/>
          <p:cNvSpPr>
            <a:spLocks noGrp="1"/>
          </p:cNvSpPr>
          <p:nvPr>
            <p:ph idx="1"/>
          </p:nvPr>
        </p:nvSpPr>
        <p:spPr/>
        <p:style>
          <a:lnRef idx="1">
            <a:schemeClr val="dk1"/>
          </a:lnRef>
          <a:fillRef idx="3">
            <a:schemeClr val="dk1"/>
          </a:fillRef>
          <a:effectRef idx="2">
            <a:schemeClr val="dk1"/>
          </a:effectRef>
          <a:fontRef idx="minor">
            <a:schemeClr val="lt1"/>
          </a:fontRef>
        </p:style>
        <p:txBody>
          <a:bodyPr/>
          <a:lstStyle/>
          <a:p>
            <a:r>
              <a:rPr lang="ar-IQ" dirty="0" smtClean="0"/>
              <a:t>لان السلطة تحتاج الى قوة مشروعة, وهذه القوة تمثل معيار الالتزام لمن يتجاوز الاطر القانونية, ومثلما ذكرنا مسبقاً فان الطاعة اذا تلاشت </a:t>
            </a:r>
            <a:r>
              <a:rPr lang="ar-IQ" dirty="0" err="1" smtClean="0"/>
              <a:t>تلاشت</a:t>
            </a:r>
            <a:r>
              <a:rPr lang="ar-IQ" dirty="0" smtClean="0"/>
              <a:t> معها السلطة, فهي تحتاج الى الاكراه والالزام لاحتمالية وجود اختراق للقانون من جهة, وضامنة لاستمرارية الالتزام بهذه القوانين لمن يفكر او يحاول اختراقها( </a:t>
            </a:r>
            <a:r>
              <a:rPr lang="ar-IQ" dirty="0" smtClean="0">
                <a:solidFill>
                  <a:srgbClr val="FF0000"/>
                </a:solidFill>
              </a:rPr>
              <a:t>مثلما هي وسيلة واداة للتنظيم</a:t>
            </a:r>
            <a:r>
              <a:rPr lang="ar-IQ" dirty="0" smtClean="0"/>
              <a:t>), فهي (</a:t>
            </a:r>
            <a:r>
              <a:rPr lang="ar-IQ" dirty="0" smtClean="0">
                <a:solidFill>
                  <a:srgbClr val="FF0000"/>
                </a:solidFill>
              </a:rPr>
              <a:t>وسيلة للترهيب والترغيب</a:t>
            </a:r>
            <a:r>
              <a:rPr lang="ar-IQ" dirty="0" smtClean="0"/>
              <a:t>) بعض الاحيان </a:t>
            </a:r>
            <a:r>
              <a:rPr lang="ar-IQ" dirty="0" err="1" smtClean="0"/>
              <a:t>بالاكراه</a:t>
            </a:r>
            <a:r>
              <a:rPr lang="ar-IQ" dirty="0" smtClean="0"/>
              <a:t> المشروط الملتزم بالقانون وليس بتوجهات من يمثلونها.</a:t>
            </a:r>
            <a:endParaRPr lang="ar-IQ" dirty="0"/>
          </a:p>
        </p:txBody>
      </p:sp>
    </p:spTree>
    <p:extLst>
      <p:ext uri="{BB962C8B-B14F-4D97-AF65-F5344CB8AC3E}">
        <p14:creationId xmlns:p14="http://schemas.microsoft.com/office/powerpoint/2010/main" val="191226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2- القوة</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مثلما ذكرنا سابقا فان السلطة تحتاج للقانون, والاخير يمثل مادة الزامية تمارس الترهيب بعض الاحيان لمن يحاول اختراقه او تجاوزه, لكن ما الحل مع من يتجاوزه؟؟؟؟؟</a:t>
            </a:r>
          </a:p>
          <a:p>
            <a:endParaRPr lang="ar-IQ" dirty="0"/>
          </a:p>
          <a:p>
            <a:r>
              <a:rPr lang="ar-IQ" dirty="0" smtClean="0"/>
              <a:t>يمثل استخدام القوة حاجة ملحة للتنظيم والزام بعض الافراد للانصياع للقوانين, ولان السلطة مهمتها تحقيق المصالح العديدة للمجتمع فهي مفروضة على الجميع بالطاعة المكتسبة من شرعيتها ومشروعيتها, ولحمل الناس او جذبهم للطاعة فهي تمارس القوة لتأخذ على عاتقها تطبيق القوانين والحد من حالات التجاوز على القوانين او اختراق قيم المجتمع وتحقيق اهدافه.</a:t>
            </a:r>
          </a:p>
          <a:p>
            <a:endParaRPr lang="ar-IQ" dirty="0"/>
          </a:p>
        </p:txBody>
      </p:sp>
    </p:spTree>
    <p:extLst>
      <p:ext uri="{BB962C8B-B14F-4D97-AF65-F5344CB8AC3E}">
        <p14:creationId xmlns:p14="http://schemas.microsoft.com/office/powerpoint/2010/main" val="336521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القوة</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القوة تحقق عنصرين لتنظيم المجتمع وهما:</a:t>
            </a:r>
          </a:p>
          <a:p>
            <a:r>
              <a:rPr lang="ar-IQ" dirty="0"/>
              <a:t> </a:t>
            </a:r>
            <a:r>
              <a:rPr lang="ar-IQ" dirty="0" smtClean="0"/>
              <a:t>   1- توفير الاستقرار والامن من الاخرين.</a:t>
            </a:r>
          </a:p>
          <a:p>
            <a:r>
              <a:rPr lang="ar-IQ" dirty="0"/>
              <a:t> </a:t>
            </a:r>
            <a:r>
              <a:rPr lang="ar-IQ" dirty="0" smtClean="0"/>
              <a:t>   2- الحد من انانية الانسان لتحقيق مصالحه دون النظر لمصالح المجتمع الذي ينتمي اليه.</a:t>
            </a:r>
          </a:p>
          <a:p>
            <a:r>
              <a:rPr lang="ar-IQ" dirty="0" smtClean="0"/>
              <a:t>لا يعني ان استخدام القوة من السلطة مطلق, فهنالك فرق بين ادعاء الشرعية ( باستخدامها), او تأكيد الشرعية. فعلى السلطة احترام حقوق الافراد وحرياتهم, مع الحفاظ على استمرارية اداءها بواقع مستقر يمكنها من تحقيق الغاية الاساسية من وجودها.</a:t>
            </a:r>
          </a:p>
        </p:txBody>
      </p:sp>
    </p:spTree>
    <p:extLst>
      <p:ext uri="{BB962C8B-B14F-4D97-AF65-F5344CB8AC3E}">
        <p14:creationId xmlns:p14="http://schemas.microsoft.com/office/powerpoint/2010/main" val="1634030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القوة</a:t>
            </a:r>
            <a:endParaRPr lang="ar-IQ"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77500" lnSpcReduction="20000"/>
          </a:bodyPr>
          <a:lstStyle/>
          <a:p>
            <a:r>
              <a:rPr lang="ar-IQ" dirty="0" smtClean="0"/>
              <a:t>بمعنى ان السلطة عليها البحث عن الرضا والقبول اولاً بما يحقق لها شرعية وجودها, ليتسنى لها الحق في ممارسة القوة لكل من يقصد الاساءة للغير.</a:t>
            </a:r>
          </a:p>
          <a:p>
            <a:r>
              <a:rPr lang="ar-IQ" dirty="0" smtClean="0"/>
              <a:t>للقوة نوعان هما :</a:t>
            </a:r>
          </a:p>
          <a:p>
            <a:r>
              <a:rPr lang="ar-IQ" dirty="0"/>
              <a:t> </a:t>
            </a:r>
            <a:r>
              <a:rPr lang="ar-IQ" dirty="0" smtClean="0"/>
              <a:t>  1- علني: يمثل الاكراه ومجموعة من العقوبات القانونية.</a:t>
            </a:r>
          </a:p>
          <a:p>
            <a:r>
              <a:rPr lang="ar-IQ" dirty="0"/>
              <a:t> </a:t>
            </a:r>
            <a:r>
              <a:rPr lang="ar-IQ" dirty="0" smtClean="0"/>
              <a:t>  2- ضمني: يمثل القوة المخفية في نفوس الافراد التي توجهها السلطة من خلال </a:t>
            </a:r>
            <a:r>
              <a:rPr lang="ar-IQ" dirty="0" err="1" smtClean="0"/>
              <a:t>المكافأت</a:t>
            </a:r>
            <a:r>
              <a:rPr lang="ar-IQ" dirty="0" smtClean="0"/>
              <a:t> او التحايل او التجنيد او التعليم( اكراه مشروع), كما لها توجه اخر ضمني يمثل (الاكراه المادي) الموجه ضد من يتجاوز القانون.</a:t>
            </a:r>
          </a:p>
          <a:p>
            <a:r>
              <a:rPr lang="ar-IQ" dirty="0" smtClean="0"/>
              <a:t>كما تملك السلطة( الدكتاتورية القسرية) الاكراه السافر الذي يمارس دور كبير في تحقيق مصالح ضيقة فئوية.</a:t>
            </a:r>
          </a:p>
          <a:p>
            <a:r>
              <a:rPr lang="ar-IQ" dirty="0" smtClean="0"/>
              <a:t>اهم جانب للقوة اقترانها بالطاعة لتجاوز ممارسة السلطة لها, او شرعية امرها لتحقيق الغاية من وجودها؟؟؟؟؟ وضح ذلك.....</a:t>
            </a:r>
            <a:endParaRPr lang="ar-IQ" dirty="0"/>
          </a:p>
        </p:txBody>
      </p:sp>
    </p:spTree>
    <p:extLst>
      <p:ext uri="{BB962C8B-B14F-4D97-AF65-F5344CB8AC3E}">
        <p14:creationId xmlns:p14="http://schemas.microsoft.com/office/powerpoint/2010/main" val="118026178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678</Words>
  <Application>Microsoft Office PowerPoint</Application>
  <PresentationFormat>عرض على الشاشة (3:4)‏</PresentationFormat>
  <Paragraphs>37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مرتكزات السلطة</vt:lpstr>
      <vt:lpstr>مرتكزات السلطة القانون</vt:lpstr>
      <vt:lpstr>القانون</vt:lpstr>
      <vt:lpstr>القانون</vt:lpstr>
      <vt:lpstr>3- الطاعة والشرعية السلطة بين الامر والطاعة</vt:lpstr>
      <vt:lpstr>اجابة السؤال السابق</vt:lpstr>
      <vt:lpstr>2- القوة</vt:lpstr>
      <vt:lpstr>القوة</vt:lpstr>
      <vt:lpstr>القوة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haider s</dc:creator>
  <cp:lastModifiedBy>sabaa</cp:lastModifiedBy>
  <cp:revision>10</cp:revision>
  <dcterms:created xsi:type="dcterms:W3CDTF">2022-11-19T21:25:09Z</dcterms:created>
  <dcterms:modified xsi:type="dcterms:W3CDTF">2022-11-19T22:19:30Z</dcterms:modified>
</cp:coreProperties>
</file>