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16/06/1444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16/06/1444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16/06/1444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16/06/1444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الفصل الثالث</a:t>
            </a:r>
            <a:endParaRPr lang="ar-IQ" dirty="0"/>
          </a:p>
        </p:txBody>
      </p:sp>
      <p:sp>
        <p:nvSpPr>
          <p:cNvPr id="3" name="عنوان فرعي 2"/>
          <p:cNvSpPr>
            <a:spLocks noGrp="1"/>
          </p:cNvSpPr>
          <p:nvPr>
            <p:ph type="subTitle" idx="1"/>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المجتمع والنظم الاجتماعية</a:t>
            </a:r>
            <a:endParaRPr lang="ar-IQ" dirty="0"/>
          </a:p>
        </p:txBody>
      </p:sp>
    </p:spTree>
    <p:extLst>
      <p:ext uri="{BB962C8B-B14F-4D97-AF65-F5344CB8AC3E}">
        <p14:creationId xmlns:p14="http://schemas.microsoft.com/office/powerpoint/2010/main" val="166915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المؤسسات الاجتماعية</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3- هي انظمة متعددة تحكمها معايير معينة يتفق عليها الافراد وتعبر عن القيم المشتركة والعامة في مجتمع ما, وهي انعكاس </a:t>
            </a:r>
            <a:r>
              <a:rPr lang="ar-IQ" dirty="0" err="1" smtClean="0"/>
              <a:t>للانشطة</a:t>
            </a:r>
            <a:r>
              <a:rPr lang="ar-IQ" dirty="0" smtClean="0"/>
              <a:t> الاجتماعية الضامنة لتمثيل الكل لتحقيق بنيان اجتماعي متكامل ينظم النشاطات الانسانية.</a:t>
            </a:r>
            <a:endParaRPr lang="ar-IQ" dirty="0"/>
          </a:p>
        </p:txBody>
      </p:sp>
    </p:spTree>
    <p:extLst>
      <p:ext uri="{BB962C8B-B14F-4D97-AF65-F5344CB8AC3E}">
        <p14:creationId xmlns:p14="http://schemas.microsoft.com/office/powerpoint/2010/main" val="126770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اهمية المؤسسات الاجتماعية</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ar-IQ" dirty="0" smtClean="0"/>
              <a:t>بما انها تضمن تحقيق التنظيم في الانشطة الاجتماعية للفرد والجماعة والمجتمع ككل, فان وجودها نابع من اهمية دورها بانها تقوم بوظائف محددة لكل مجتمع.</a:t>
            </a:r>
          </a:p>
          <a:p>
            <a:r>
              <a:rPr lang="ar-IQ" dirty="0" smtClean="0"/>
              <a:t>وهي تعمل على 3 مسائل اساسية:</a:t>
            </a:r>
          </a:p>
          <a:p>
            <a:r>
              <a:rPr lang="ar-IQ" dirty="0" smtClean="0"/>
              <a:t>1- انها تتعامل مع مشاكل </a:t>
            </a:r>
            <a:r>
              <a:rPr lang="ar-IQ" dirty="0" err="1" smtClean="0"/>
              <a:t>دائمية</a:t>
            </a:r>
            <a:r>
              <a:rPr lang="ar-IQ" dirty="0" smtClean="0"/>
              <a:t> الوجود او التكرار.</a:t>
            </a:r>
          </a:p>
          <a:p>
            <a:r>
              <a:rPr lang="ar-IQ" dirty="0" smtClean="0"/>
              <a:t>2- انها تتعامل مع اساسيات التنظيم الخاصة بسلوك الافراد في بعض الانماط المهمة, والمستمرة والضامنة لاستمرارية وجود المجتمع, والتي تستوجب التنظيم </a:t>
            </a:r>
            <a:r>
              <a:rPr lang="ar-IQ" dirty="0" err="1" smtClean="0"/>
              <a:t>لاهميتها</a:t>
            </a:r>
            <a:r>
              <a:rPr lang="ar-IQ" dirty="0" smtClean="0"/>
              <a:t>( كالاقتصاد و      ).</a:t>
            </a:r>
            <a:endParaRPr lang="ar-IQ" dirty="0"/>
          </a:p>
        </p:txBody>
      </p:sp>
    </p:spTree>
    <p:extLst>
      <p:ext uri="{BB962C8B-B14F-4D97-AF65-F5344CB8AC3E}">
        <p14:creationId xmlns:p14="http://schemas.microsoft.com/office/powerpoint/2010/main" val="1104388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اهمية المؤسسات الاجتماعية</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وجود المؤسسات ضامن لاستمرارية الالتزام بالقوانين لذلك </a:t>
            </a:r>
            <a:r>
              <a:rPr lang="ar-IQ" dirty="0" err="1" smtClean="0"/>
              <a:t>فانها</a:t>
            </a:r>
            <a:r>
              <a:rPr lang="ar-IQ" dirty="0" smtClean="0"/>
              <a:t> تتعامل مع انظمة معيارية واضحة ودقيقة الغرض منها ضمان ديمومة المجتمع.</a:t>
            </a:r>
          </a:p>
          <a:p>
            <a:r>
              <a:rPr lang="ar-IQ" dirty="0" smtClean="0"/>
              <a:t>( المشاكل الاساسية, تنظيم السلوكيات </a:t>
            </a:r>
            <a:r>
              <a:rPr lang="ar-IQ" dirty="0" err="1" smtClean="0"/>
              <a:t>لايجاد</a:t>
            </a:r>
            <a:r>
              <a:rPr lang="ar-IQ" dirty="0" smtClean="0"/>
              <a:t> حلول لكل المشاكل, تحديد القوانين المنظمة لهذه المشكلات)</a:t>
            </a:r>
          </a:p>
          <a:p>
            <a:endParaRPr lang="ar-IQ" dirty="0"/>
          </a:p>
        </p:txBody>
      </p:sp>
    </p:spTree>
    <p:extLst>
      <p:ext uri="{BB962C8B-B14F-4D97-AF65-F5344CB8AC3E}">
        <p14:creationId xmlns:p14="http://schemas.microsoft.com/office/powerpoint/2010/main" val="317496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اسباب نشأة المؤسسات</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IQ" dirty="0" smtClean="0"/>
              <a:t>الاتجاه الاول : يشير الى ان حاجة الافراد داخل المجتمع هي السبب في نشأتها, مع حاجة كل مجتمع لتوصيف عاداته وتقاليده والحفاظ عليها من الزوال كثقافة خاصة به, والتي تتطور مع مرور الزمن وفقاً لتطور المشاكل التي تواجه المجتمع في طريق التعبير عن ثقافته. والتي اشار لها (وليام </a:t>
            </a:r>
            <a:r>
              <a:rPr lang="ar-IQ" dirty="0" err="1" smtClean="0"/>
              <a:t>سمنر</a:t>
            </a:r>
            <a:r>
              <a:rPr lang="ar-IQ" dirty="0" smtClean="0"/>
              <a:t>) على انها مجموعة من التوجهات تعبر عن العادات والتقاليد والتي يتم تكرارها مع الزمن لتتحول الى توجهات روتينية تستمر مع المجتمع.</a:t>
            </a:r>
          </a:p>
          <a:p>
            <a:pPr marL="0" indent="0">
              <a:buNone/>
            </a:pPr>
            <a:endParaRPr lang="ar-IQ" dirty="0"/>
          </a:p>
        </p:txBody>
      </p:sp>
    </p:spTree>
    <p:extLst>
      <p:ext uri="{BB962C8B-B14F-4D97-AF65-F5344CB8AC3E}">
        <p14:creationId xmlns:p14="http://schemas.microsoft.com/office/powerpoint/2010/main" val="2597561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اسباب نشأة المؤسسات</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الاتجاه الثاني: الذي يعبر عنه (ايميل </a:t>
            </a:r>
            <a:r>
              <a:rPr lang="ar-IQ" dirty="0" err="1" smtClean="0"/>
              <a:t>دوركهايم</a:t>
            </a:r>
            <a:r>
              <a:rPr lang="ar-IQ" dirty="0" smtClean="0"/>
              <a:t>): يرى السبب في نشأتها يكمن في ضمان وجود مبادئ قانونية او اخلاقية او عرفية تعبر عن حقائق مجتمع ما.</a:t>
            </a:r>
          </a:p>
          <a:p>
            <a:endParaRPr lang="ar-IQ" dirty="0"/>
          </a:p>
          <a:p>
            <a:r>
              <a:rPr lang="ar-IQ" dirty="0" smtClean="0"/>
              <a:t>الاتجاه الثالث: الذي يعبر عنه (</a:t>
            </a:r>
            <a:r>
              <a:rPr lang="ar-IQ" dirty="0" err="1" smtClean="0"/>
              <a:t>تالكوت</a:t>
            </a:r>
            <a:r>
              <a:rPr lang="ar-IQ" dirty="0" smtClean="0"/>
              <a:t> </a:t>
            </a:r>
            <a:r>
              <a:rPr lang="ar-IQ" dirty="0" err="1" smtClean="0"/>
              <a:t>بارسونز</a:t>
            </a:r>
            <a:r>
              <a:rPr lang="ar-IQ" dirty="0" smtClean="0"/>
              <a:t>): يرى بانها موجودة لتأدية دور معين, يؤدي الى تكامل انشطة الناس كمجتمع مع الاطار الخارجي للعالم, بحيث يعبر عن تميزهم عن المجتمعات الاخرى.</a:t>
            </a:r>
            <a:endParaRPr lang="ar-IQ" dirty="0"/>
          </a:p>
        </p:txBody>
      </p:sp>
    </p:spTree>
    <p:extLst>
      <p:ext uri="{BB962C8B-B14F-4D97-AF65-F5344CB8AC3E}">
        <p14:creationId xmlns:p14="http://schemas.microsoft.com/office/powerpoint/2010/main" val="154772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نظريات نشأة المؤسسات وتفسير اهميتها</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r>
              <a:rPr lang="ar-IQ" dirty="0" smtClean="0"/>
              <a:t>1- المنهج الوظيفي </a:t>
            </a:r>
          </a:p>
          <a:p>
            <a:r>
              <a:rPr lang="ar-IQ" dirty="0" smtClean="0"/>
              <a:t>2- المنهج </a:t>
            </a:r>
            <a:r>
              <a:rPr lang="ar-IQ" dirty="0" err="1" smtClean="0"/>
              <a:t>الصراعي</a:t>
            </a:r>
            <a:r>
              <a:rPr lang="ar-IQ" dirty="0" smtClean="0"/>
              <a:t>   </a:t>
            </a:r>
          </a:p>
          <a:p>
            <a:pPr marL="0" indent="0">
              <a:buNone/>
            </a:pPr>
            <a:r>
              <a:rPr lang="ar-IQ" dirty="0" smtClean="0"/>
              <a:t>  3- منهج المؤسسية الجديدة</a:t>
            </a:r>
          </a:p>
          <a:p>
            <a:pPr>
              <a:buFontTx/>
              <a:buChar char="-"/>
            </a:pPr>
            <a:r>
              <a:rPr lang="ar-IQ" dirty="0" smtClean="0"/>
              <a:t>المنهج الوظيفي: يعبر عن التكامل في الوظائف المتعددة للمؤسسات للحفاظ على النظم </a:t>
            </a:r>
            <a:r>
              <a:rPr lang="ar-IQ" dirty="0" err="1" smtClean="0"/>
              <a:t>الاجتماعية.وله</a:t>
            </a:r>
            <a:r>
              <a:rPr lang="ar-IQ" dirty="0" smtClean="0"/>
              <a:t> مجموعة من الوظائف اهمها(1......2......3....)</a:t>
            </a:r>
          </a:p>
          <a:p>
            <a:pPr>
              <a:buFontTx/>
              <a:buChar char="-"/>
            </a:pPr>
            <a:r>
              <a:rPr lang="ar-IQ" dirty="0" smtClean="0"/>
              <a:t>- المنهج </a:t>
            </a:r>
            <a:r>
              <a:rPr lang="ar-IQ" dirty="0" err="1" smtClean="0"/>
              <a:t>الصراعي</a:t>
            </a:r>
            <a:r>
              <a:rPr lang="ar-IQ" dirty="0" smtClean="0"/>
              <a:t>: ان وجودها لا يؤدي الدور المتكامل </a:t>
            </a:r>
            <a:r>
              <a:rPr lang="ar-IQ" dirty="0" err="1" smtClean="0"/>
              <a:t>لاشباع</a:t>
            </a:r>
            <a:r>
              <a:rPr lang="ar-IQ" dirty="0" smtClean="0"/>
              <a:t> كل حاجات الافراد, لان الصراع متواجد ودائم في المجتمع, لذلك فهي ادوات للهيمنة والتسلط اما لفرض الالتزام او تحقيق مصالح فئات معينة.</a:t>
            </a:r>
            <a:endParaRPr lang="ar-IQ" dirty="0"/>
          </a:p>
        </p:txBody>
      </p:sp>
    </p:spTree>
    <p:extLst>
      <p:ext uri="{BB962C8B-B14F-4D97-AF65-F5344CB8AC3E}">
        <p14:creationId xmlns:p14="http://schemas.microsoft.com/office/powerpoint/2010/main" val="209362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نظريات نشأة المؤسسات وتفسير اهميتها</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 المنهج المؤسسي الجديد, يفسر وجود المؤسسات </a:t>
            </a:r>
            <a:r>
              <a:rPr lang="ar-IQ" dirty="0" err="1" smtClean="0"/>
              <a:t>لاهمية</a:t>
            </a:r>
            <a:r>
              <a:rPr lang="ar-IQ" dirty="0" smtClean="0"/>
              <a:t> دورها في تحديد اجراءات وخطوات العمل في بيئات معقدة, ودائمة التغير, مما يستوجب تطوير بنى المجتمع وضمان تكيفها مع التغيرات.</a:t>
            </a:r>
            <a:endParaRPr lang="ar-IQ" dirty="0"/>
          </a:p>
        </p:txBody>
      </p:sp>
    </p:spTree>
    <p:extLst>
      <p:ext uri="{BB962C8B-B14F-4D97-AF65-F5344CB8AC3E}">
        <p14:creationId xmlns:p14="http://schemas.microsoft.com/office/powerpoint/2010/main" val="2668093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انواع ووظائف المؤسسات الاجتماعية</a:t>
            </a:r>
            <a:endParaRPr lang="ar-IQ"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r>
              <a:rPr lang="ar-IQ" dirty="0" smtClean="0"/>
              <a:t>1- مؤسسة الاسرة</a:t>
            </a:r>
          </a:p>
          <a:p>
            <a:r>
              <a:rPr lang="ar-IQ" dirty="0" smtClean="0"/>
              <a:t>2- مؤسسة التعليم</a:t>
            </a:r>
          </a:p>
          <a:p>
            <a:r>
              <a:rPr lang="ar-IQ" dirty="0" smtClean="0"/>
              <a:t>3- مؤسسة الاقتصاد </a:t>
            </a:r>
          </a:p>
          <a:p>
            <a:r>
              <a:rPr lang="ar-IQ" dirty="0" smtClean="0"/>
              <a:t>4- مؤسسة الدين</a:t>
            </a:r>
          </a:p>
          <a:p>
            <a:r>
              <a:rPr lang="ar-IQ" smtClean="0"/>
              <a:t>5- مؤسسة السلطة</a:t>
            </a:r>
            <a:endParaRPr lang="ar-IQ" dirty="0"/>
          </a:p>
        </p:txBody>
      </p:sp>
    </p:spTree>
    <p:extLst>
      <p:ext uri="{BB962C8B-B14F-4D97-AF65-F5344CB8AC3E}">
        <p14:creationId xmlns:p14="http://schemas.microsoft.com/office/powerpoint/2010/main" val="133129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ماهية المجتمع</a:t>
            </a:r>
            <a:endParaRPr lang="ar-IQ" dirty="0"/>
          </a:p>
        </p:txBody>
      </p:sp>
      <p:sp>
        <p:nvSpPr>
          <p:cNvPr id="3" name="عنصر نائب للمحتوى 2"/>
          <p:cNvSpPr>
            <a:spLocks noGrp="1"/>
          </p:cNvSpPr>
          <p:nvPr>
            <p:ph idx="1"/>
          </p:nvPr>
        </p:nvSpPr>
        <p:spPr/>
        <p:txBody>
          <a:bodyPr/>
          <a:lstStyle/>
          <a:p>
            <a:r>
              <a:rPr lang="ar-IQ" dirty="0" smtClean="0"/>
              <a:t>المجتمع: مجموعة افراد يعيشون في بيئة واحدة يتمسكون بمجموعة من الروابط الاجتماعية, وتنتشر بينهم مجموعة من القيم والمفاهيم والمبادئ(ثقافة معينة), وتجمعهم اهداف مشتركة.</a:t>
            </a:r>
          </a:p>
          <a:p>
            <a:r>
              <a:rPr lang="ar-IQ" dirty="0" smtClean="0"/>
              <a:t>المجتمع هو تنظيم؟</a:t>
            </a:r>
          </a:p>
          <a:p>
            <a:r>
              <a:rPr lang="ar-IQ" dirty="0" smtClean="0"/>
              <a:t>اهداف المجتمع هي؟</a:t>
            </a:r>
          </a:p>
          <a:p>
            <a:r>
              <a:rPr lang="ar-IQ" dirty="0" smtClean="0"/>
              <a:t>المجتمع هو اطار اوسع من الفرد وذاته؟</a:t>
            </a:r>
          </a:p>
          <a:p>
            <a:r>
              <a:rPr lang="ar-IQ" dirty="0" smtClean="0"/>
              <a:t>الانتماء هو المحور الاساسي للمجتمع؟</a:t>
            </a:r>
            <a:endParaRPr lang="ar-IQ" dirty="0"/>
          </a:p>
        </p:txBody>
      </p:sp>
    </p:spTree>
    <p:extLst>
      <p:ext uri="{BB962C8B-B14F-4D97-AF65-F5344CB8AC3E}">
        <p14:creationId xmlns:p14="http://schemas.microsoft.com/office/powerpoint/2010/main" val="300460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المجتمع وتعبيراته</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المجتمع هو الوجود المشترك الذي ينبذ الذات.</a:t>
            </a:r>
          </a:p>
          <a:p>
            <a:r>
              <a:rPr lang="ar-IQ" dirty="0" smtClean="0"/>
              <a:t>العلاقات الاجتماعية هي شبكة علاقات متنوعة تفرض وجود سلطة تنظم هذه العلاقات.</a:t>
            </a:r>
          </a:p>
          <a:p>
            <a:r>
              <a:rPr lang="ar-IQ" dirty="0" smtClean="0"/>
              <a:t>المجتمع يتصف بوجود بنية من العلاقات التي تعبر عن مجموعة من التفاعلات الاجتماعية, والتي تشترط وجود وعي متبادل لنبذ التوجهات الفردية.</a:t>
            </a:r>
          </a:p>
          <a:p>
            <a:r>
              <a:rPr lang="ar-IQ" dirty="0" smtClean="0"/>
              <a:t>المجتمع يعبر عن اسمى صيغة للتعاون.</a:t>
            </a:r>
          </a:p>
          <a:p>
            <a:r>
              <a:rPr lang="ar-IQ" dirty="0" smtClean="0"/>
              <a:t>المجتمع </a:t>
            </a:r>
            <a:r>
              <a:rPr lang="ar-IQ" dirty="0" err="1" smtClean="0"/>
              <a:t>لايعبر</a:t>
            </a:r>
            <a:r>
              <a:rPr lang="ar-IQ" dirty="0" smtClean="0"/>
              <a:t> عن الهوية المشتركة بشرط وجود الركيزة السابقة, وهي (.............).</a:t>
            </a:r>
          </a:p>
          <a:p>
            <a:pPr marL="0" indent="0">
              <a:buNone/>
            </a:pPr>
            <a:endParaRPr lang="ar-IQ" dirty="0"/>
          </a:p>
        </p:txBody>
      </p:sp>
    </p:spTree>
    <p:extLst>
      <p:ext uri="{BB962C8B-B14F-4D97-AF65-F5344CB8AC3E}">
        <p14:creationId xmlns:p14="http://schemas.microsoft.com/office/powerpoint/2010/main" val="412835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المجتمع</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المجتمع متنوع, يختلف عن الجماعة والتي تشترط وجود تضامن اجتماعي(الولاء والانتماء المحدد).</a:t>
            </a:r>
          </a:p>
          <a:p>
            <a:r>
              <a:rPr lang="ar-IQ" dirty="0" smtClean="0"/>
              <a:t>المجتمع يضيف الى من ينتمي اليه صفة السيادة, التي تشترط اختلافه عن المجتمعات الاخرى واكتسابه سيادة, بحيث تضمن وجود مجموعة من المنظومات القانونية والاجتماعية تضمن له الحقوق وتلقي عليه الواجبات.</a:t>
            </a:r>
          </a:p>
          <a:p>
            <a:r>
              <a:rPr lang="ar-IQ" dirty="0" smtClean="0"/>
              <a:t>المجتمع يشترط لاستمراره وجود وعي وطني ضمن تعددية التوجهات الخاصة بالجماعات التي تكون المجتمع, لذلك فهو يعبر عن الهوية المشتركة, تحددها رقعة جغرافية معينة.</a:t>
            </a:r>
          </a:p>
          <a:p>
            <a:pPr marL="0" indent="0">
              <a:buNone/>
            </a:pPr>
            <a:endParaRPr lang="ar-IQ" dirty="0"/>
          </a:p>
        </p:txBody>
      </p:sp>
    </p:spTree>
    <p:extLst>
      <p:ext uri="{BB962C8B-B14F-4D97-AF65-F5344CB8AC3E}">
        <p14:creationId xmlns:p14="http://schemas.microsoft.com/office/powerpoint/2010/main" val="272829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المجتمع</a:t>
            </a:r>
            <a:endParaRPr lang="ar-IQ" dirty="0"/>
          </a:p>
        </p:txBody>
      </p:sp>
      <p:sp>
        <p:nvSpPr>
          <p:cNvPr id="3" name="عنصر نائب للمحتوى 2"/>
          <p:cNvSpPr>
            <a:spLocks noGrp="1"/>
          </p:cNvSpPr>
          <p:nvPr>
            <p:ph idx="1"/>
          </p:nvPr>
        </p:nvSpPr>
        <p:spPr/>
        <p:txBody>
          <a:bodyPr/>
          <a:lstStyle/>
          <a:p>
            <a:r>
              <a:rPr lang="ar-IQ" dirty="0" smtClean="0"/>
              <a:t>المجتمع يعبر عن الدولة الوطنية, التي تتميز بجماعات متنوعة, ترتبط بالرقعة الجغرافية وتحددها مجموعة من القيم والمعتقدات والعادات والتقاليد المتشابهة( ثقافة معينة).</a:t>
            </a:r>
          </a:p>
          <a:p>
            <a:r>
              <a:rPr lang="ar-IQ" dirty="0" smtClean="0"/>
              <a:t>المجتمع يتضمن مكون معياري يشير الى مجموعة من القيم (الثقافة الاجتماعية), والتي تشترط وجود احترام ناتج عن الوعي لكل القيم المختلفة, </a:t>
            </a:r>
            <a:r>
              <a:rPr lang="ar-IQ" dirty="0" err="1" smtClean="0"/>
              <a:t>لانه</a:t>
            </a:r>
            <a:r>
              <a:rPr lang="ar-IQ" dirty="0" smtClean="0"/>
              <a:t> يتكون من مجموعة متنوعة من الثقافات التي تدعم التلاحم والانسجام داخل الرقعة الجغرافية الواحدة.</a:t>
            </a:r>
          </a:p>
          <a:p>
            <a:pPr marL="0" indent="0">
              <a:buNone/>
            </a:pPr>
            <a:endParaRPr lang="ar-IQ" dirty="0"/>
          </a:p>
        </p:txBody>
      </p:sp>
    </p:spTree>
    <p:extLst>
      <p:ext uri="{BB962C8B-B14F-4D97-AF65-F5344CB8AC3E}">
        <p14:creationId xmlns:p14="http://schemas.microsoft.com/office/powerpoint/2010/main" val="379230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المجتمع</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ان المجتمع يعكس حالة الهوية المشتركة, التي تتميز بمجموعة من العناصر, وهي:</a:t>
            </a:r>
          </a:p>
          <a:p>
            <a:r>
              <a:rPr lang="ar-IQ" dirty="0" smtClean="0"/>
              <a:t>1- التعايش       2- التكيف       3- الاستقلالية</a:t>
            </a:r>
          </a:p>
          <a:p>
            <a:r>
              <a:rPr lang="ar-IQ" dirty="0" smtClean="0"/>
              <a:t>التعايش: تعني القدرة الناتجة عن الوعي على تقبل الاخر رغم اختلافه.</a:t>
            </a:r>
          </a:p>
          <a:p>
            <a:r>
              <a:rPr lang="ar-IQ" dirty="0" smtClean="0"/>
              <a:t>التكيف: القدرة على تحمل المستجدات والتعايش معها.</a:t>
            </a:r>
          </a:p>
          <a:p>
            <a:r>
              <a:rPr lang="ar-IQ" dirty="0" smtClean="0"/>
              <a:t>الاستقلالية: ابعاد التدخلات الخارجية من خلال قدرته على حكم نفسه بوجود سلطة يخضع لها, وتبعد التدخلات الخارجية.</a:t>
            </a:r>
            <a:endParaRPr lang="ar-IQ" dirty="0"/>
          </a:p>
        </p:txBody>
      </p:sp>
    </p:spTree>
    <p:extLst>
      <p:ext uri="{BB962C8B-B14F-4D97-AF65-F5344CB8AC3E}">
        <p14:creationId xmlns:p14="http://schemas.microsoft.com/office/powerpoint/2010/main" val="26086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نظريات المجتمع</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1- نظرية المذهب الذري( الافراد هم من ابتكروا المجتمع), ووجود الدولة لغرض الحراسة فقط.( المذهب الليبرالي).</a:t>
            </a:r>
          </a:p>
          <a:p>
            <a:r>
              <a:rPr lang="ar-IQ" dirty="0" smtClean="0"/>
              <a:t>2- نظرية التناظر العضوي( التماثل الوظيفي): المجتمع شبكة من العلاقات المعقدة, التي تسعى للحفاظ على الكل, فالمجتمع وجد من خلال الكل عن طريق الانشطة المختلفة لكل الافراد كجسم كامل.</a:t>
            </a:r>
          </a:p>
          <a:p>
            <a:r>
              <a:rPr lang="ar-IQ" dirty="0" smtClean="0"/>
              <a:t>3- نظرية التعددية: تعددية التوجهات من خلال وجود نظام سياسي غير محدد, يضمن استمرارية المجتمع وعدم زواله, وهو مسؤول عن ايجاد التوازن بين الافراد والمجتمع ككل.</a:t>
            </a:r>
          </a:p>
          <a:p>
            <a:pPr marL="0" indent="0">
              <a:buNone/>
            </a:pPr>
            <a:endParaRPr lang="ar-IQ" dirty="0"/>
          </a:p>
        </p:txBody>
      </p:sp>
    </p:spTree>
    <p:extLst>
      <p:ext uri="{BB962C8B-B14F-4D97-AF65-F5344CB8AC3E}">
        <p14:creationId xmlns:p14="http://schemas.microsoft.com/office/powerpoint/2010/main" val="45815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نظريات المجتمع</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4- نظرية النخبة: تشير الى ان نواة المجتمع ان تتركز السلطة بيد مجموعة معينة, او اقلية معينة تتسم بمجموعة من السمات تميزها عن الجماعات الاخرى, وتكون هذه السمات كفيلة </a:t>
            </a:r>
            <a:r>
              <a:rPr lang="ar-IQ" dirty="0" err="1" smtClean="0"/>
              <a:t>لارغام</a:t>
            </a:r>
            <a:r>
              <a:rPr lang="ar-IQ" dirty="0" smtClean="0"/>
              <a:t> المتبقين من المجتمع على طاعة الاقلية( النخبة المميزة).</a:t>
            </a:r>
          </a:p>
          <a:p>
            <a:r>
              <a:rPr lang="ar-IQ" dirty="0" smtClean="0"/>
              <a:t>5- نظرية الصراع الطبقي: او النظرية الماركسية والتي نشأت بسبب احتكار السلطة بيد الفئة المميزة(النخبة), والتي تسببت بوجود ملكية خاصة للفئة المميزة, مع تعاظم الفقر للفئات الاخرى, واستغلال هذه الفئات الفقيرة لتحقيق مصالح او زيادة الفوارق بينهم وبين النخبة. مما يؤدي الى ثورة الفئة الفقيرة( </a:t>
            </a:r>
            <a:r>
              <a:rPr lang="ar-IQ" dirty="0" err="1" smtClean="0"/>
              <a:t>البروليتاريا</a:t>
            </a:r>
            <a:r>
              <a:rPr lang="ar-IQ" dirty="0" smtClean="0"/>
              <a:t>) على النخبة.</a:t>
            </a:r>
            <a:endParaRPr lang="ar-IQ" dirty="0"/>
          </a:p>
        </p:txBody>
      </p:sp>
    </p:spTree>
    <p:extLst>
      <p:ext uri="{BB962C8B-B14F-4D97-AF65-F5344CB8AC3E}">
        <p14:creationId xmlns:p14="http://schemas.microsoft.com/office/powerpoint/2010/main" val="20078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المؤسسات الاجتماعية</a:t>
            </a:r>
            <a:endParaRPr lang="ar-IQ" dirty="0"/>
          </a:p>
        </p:txBody>
      </p:sp>
      <p:sp>
        <p:nvSpPr>
          <p:cNvPr id="3" name="عنصر نائب للمحتوى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r>
              <a:rPr lang="ar-IQ" dirty="0" smtClean="0"/>
              <a:t>تعبر المؤسسات الاجتماعية عن:</a:t>
            </a:r>
          </a:p>
          <a:p>
            <a:r>
              <a:rPr lang="ar-IQ" dirty="0" smtClean="0"/>
              <a:t>1- نظام معياري يحافظ على الانسان (الفرد والمجتمع), من خلال تحقيقه للحاجات الاساسية </a:t>
            </a:r>
            <a:r>
              <a:rPr lang="ar-IQ" dirty="0" err="1" smtClean="0"/>
              <a:t>للانسان</a:t>
            </a:r>
            <a:r>
              <a:rPr lang="ar-IQ" dirty="0" smtClean="0"/>
              <a:t>, ويضمن وجود معيار او نظام يعمل على ربط الافراد بعضهم مع البعض الاخر, ويربط الفرد بالمجموعة.</a:t>
            </a:r>
          </a:p>
          <a:p>
            <a:r>
              <a:rPr lang="ar-IQ" dirty="0" smtClean="0"/>
              <a:t>2- نظام مركب يشير الى مجموعة من المعايير الاجتماعية المشتركة المتكاملة والمنظمة هدفها الحفاظ على القيم الاجتماعية المشتركة, لتحقيق حاجات اساسية من خلال التنظيم تسعى </a:t>
            </a:r>
            <a:r>
              <a:rPr lang="ar-IQ" dirty="0" err="1" smtClean="0"/>
              <a:t>لاشباع</a:t>
            </a:r>
            <a:r>
              <a:rPr lang="ar-IQ" dirty="0" smtClean="0"/>
              <a:t> حاجات الانسان سواء كان فرد او جماعة او مجتمع.</a:t>
            </a:r>
          </a:p>
        </p:txBody>
      </p:sp>
    </p:spTree>
    <p:extLst>
      <p:ext uri="{BB962C8B-B14F-4D97-AF65-F5344CB8AC3E}">
        <p14:creationId xmlns:p14="http://schemas.microsoft.com/office/powerpoint/2010/main" val="107301493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1022</Words>
  <Application>Microsoft Office PowerPoint</Application>
  <PresentationFormat>عرض على الشاشة (3:4)‏</PresentationFormat>
  <Paragraphs>68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الفصل الثالث</vt:lpstr>
      <vt:lpstr>ماهية المجتمع</vt:lpstr>
      <vt:lpstr>المجتمع وتعبيراته</vt:lpstr>
      <vt:lpstr>المجتمع</vt:lpstr>
      <vt:lpstr>المجتمع</vt:lpstr>
      <vt:lpstr>المجتمع</vt:lpstr>
      <vt:lpstr>نظريات المجتمع</vt:lpstr>
      <vt:lpstr>نظريات المجتمع</vt:lpstr>
      <vt:lpstr>المؤسسات الاجتماعية</vt:lpstr>
      <vt:lpstr>المؤسسات الاجتماعية</vt:lpstr>
      <vt:lpstr>اهمية المؤسسات الاجتماعية</vt:lpstr>
      <vt:lpstr>اهمية المؤسسات الاجتماعية</vt:lpstr>
      <vt:lpstr>اسباب نشأة المؤسسات</vt:lpstr>
      <vt:lpstr>اسباب نشأة المؤسسات</vt:lpstr>
      <vt:lpstr>نظريات نشأة المؤسسات وتفسير اهميتها</vt:lpstr>
      <vt:lpstr>نظريات نشأة المؤسسات وتفسير اهميتها</vt:lpstr>
      <vt:lpstr>انواع ووظائف المؤسسات الاجتماعية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haider s</dc:creator>
  <cp:lastModifiedBy>sabaa</cp:lastModifiedBy>
  <cp:revision>24</cp:revision>
  <dcterms:created xsi:type="dcterms:W3CDTF">2022-12-17T20:26:42Z</dcterms:created>
  <dcterms:modified xsi:type="dcterms:W3CDTF">2023-01-07T22:40:33Z</dcterms:modified>
</cp:coreProperties>
</file>