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19/04/1444</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19/04/1444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19/04/1444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19/04/1444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19/04/1444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19/04/1444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19/04/1444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19/04/1444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19/04/1444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19/04/1444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19/04/1444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19/04/1444</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dirty="0" err="1" smtClean="0"/>
              <a:t>سوسيولوجيا</a:t>
            </a:r>
            <a:r>
              <a:rPr lang="ar-IQ" dirty="0" smtClean="0"/>
              <a:t> السلطة</a:t>
            </a:r>
            <a:br>
              <a:rPr lang="ar-IQ" dirty="0" smtClean="0"/>
            </a:br>
            <a:r>
              <a:rPr lang="ar-IQ" dirty="0" smtClean="0"/>
              <a:t>الضمير الجمعي------الوعي الاجتماعي------السلطة العامة(حكام ومحكومين)</a:t>
            </a:r>
            <a:endParaRPr lang="ar-IQ" dirty="0"/>
          </a:p>
        </p:txBody>
      </p:sp>
      <p:sp>
        <p:nvSpPr>
          <p:cNvPr id="3" name="عنوان فرعي 2"/>
          <p:cNvSpPr>
            <a:spLocks noGrp="1"/>
          </p:cNvSpPr>
          <p:nvPr>
            <p:ph type="subTitle" idx="1"/>
          </p:nvPr>
        </p:nvSpPr>
        <p:spPr>
          <a:xfrm>
            <a:off x="1371600" y="3886200"/>
            <a:ext cx="6400800" cy="2495128"/>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20000"/>
          </a:bodyPr>
          <a:lstStyle/>
          <a:p>
            <a:r>
              <a:rPr lang="ar-IQ" dirty="0" smtClean="0"/>
              <a:t>نظرية العقد الاجتماعي--- حاجة الانسان الى التنظيم</a:t>
            </a:r>
          </a:p>
          <a:p>
            <a:r>
              <a:rPr lang="ar-IQ" dirty="0" smtClean="0"/>
              <a:t>العقد الاجتماعي انهاء للفوضى بوجود سلطة عليا وفقاً </a:t>
            </a:r>
            <a:r>
              <a:rPr lang="ar-IQ" dirty="0" err="1" smtClean="0"/>
              <a:t>لارادة</a:t>
            </a:r>
            <a:r>
              <a:rPr lang="ar-IQ" dirty="0" smtClean="0"/>
              <a:t> الافراد(شرعية السلطة)</a:t>
            </a:r>
          </a:p>
          <a:p>
            <a:r>
              <a:rPr lang="ar-IQ" dirty="0" smtClean="0"/>
              <a:t>السلطة ضرورة اجتماعية </a:t>
            </a:r>
          </a:p>
          <a:p>
            <a:r>
              <a:rPr lang="ar-IQ" dirty="0" smtClean="0"/>
              <a:t>ضامنة لاستمرارية وجود الانسان</a:t>
            </a:r>
          </a:p>
          <a:p>
            <a:r>
              <a:rPr lang="ar-IQ" dirty="0" smtClean="0"/>
              <a:t>لان الانسان اجتماعي بطبعه فلا يمكن له المعيشة بحالة التوافق التام مع الاخرين(استخدام القوة)</a:t>
            </a:r>
          </a:p>
          <a:p>
            <a:endParaRPr lang="ar-IQ" dirty="0" smtClean="0"/>
          </a:p>
        </p:txBody>
      </p:sp>
      <p:sp>
        <p:nvSpPr>
          <p:cNvPr id="4" name="مستطيل مستدير الزوايا 3"/>
          <p:cNvSpPr/>
          <p:nvPr/>
        </p:nvSpPr>
        <p:spPr>
          <a:xfrm>
            <a:off x="2267744" y="644037"/>
            <a:ext cx="5580000" cy="57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علم الاجتماع السياسي</a:t>
            </a:r>
            <a:endParaRPr lang="ar-IQ" dirty="0"/>
          </a:p>
        </p:txBody>
      </p:sp>
    </p:spTree>
    <p:extLst>
      <p:ext uri="{BB962C8B-B14F-4D97-AF65-F5344CB8AC3E}">
        <p14:creationId xmlns:p14="http://schemas.microsoft.com/office/powerpoint/2010/main" val="2620495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السلطة السياسية</a:t>
            </a:r>
            <a:endParaRPr lang="ar-IQ" dirty="0"/>
          </a:p>
        </p:txBody>
      </p:sp>
      <p:sp>
        <p:nvSpPr>
          <p:cNvPr id="3" name="عنصر نائب للمحتوى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fontScale="70000" lnSpcReduction="20000"/>
          </a:bodyPr>
          <a:lstStyle/>
          <a:p>
            <a:r>
              <a:rPr lang="ar-IQ" dirty="0" smtClean="0"/>
              <a:t>تعتبر السلطة والمجتمع متلازمان, لان مسؤولية كفالة الحقوق والواجبات وتنظيم النشاطات البشرية, تتطلب وجود سلطة عليا, وهذه السلطة العليا هي السلطة السياسية.</a:t>
            </a:r>
          </a:p>
          <a:p>
            <a:endParaRPr lang="ar-IQ" dirty="0" smtClean="0"/>
          </a:p>
          <a:p>
            <a:r>
              <a:rPr lang="ar-IQ" dirty="0" smtClean="0"/>
              <a:t>السلطة السياسية هي الركن الثاني من اركان الدولة.</a:t>
            </a:r>
          </a:p>
          <a:p>
            <a:endParaRPr lang="ar-IQ" dirty="0" smtClean="0"/>
          </a:p>
          <a:p>
            <a:r>
              <a:rPr lang="ar-IQ" dirty="0" smtClean="0"/>
              <a:t>السلطة </a:t>
            </a:r>
            <a:r>
              <a:rPr lang="ar-IQ" dirty="0" err="1" smtClean="0"/>
              <a:t>الساسية</a:t>
            </a:r>
            <a:r>
              <a:rPr lang="ar-IQ" dirty="0" smtClean="0"/>
              <a:t> هي المسؤولة عن الشعب والاقليم, ويقع على عاتقها تحقيق واداء وظائف عديدة.</a:t>
            </a:r>
          </a:p>
          <a:p>
            <a:r>
              <a:rPr lang="ar-IQ" dirty="0" smtClean="0"/>
              <a:t>بما انها تعبر عن التنظيم فان اسمى توجهاتها ان تكون سلطة عقلانية؟؟</a:t>
            </a:r>
          </a:p>
          <a:p>
            <a:endParaRPr lang="ar-IQ" dirty="0" smtClean="0"/>
          </a:p>
          <a:p>
            <a:r>
              <a:rPr lang="ar-IQ" dirty="0" smtClean="0"/>
              <a:t>وجود السلطة السياسية يعبر عن وجود حاكم ومحكوم( بواقع السلطة وفرضها ووجوب طاعتها), وعليه ينقسم المجتمع الى فئتين( الاولى الحكام), و(الثانية المحكومين).</a:t>
            </a:r>
          </a:p>
          <a:p>
            <a:endParaRPr lang="ar-IQ" dirty="0" smtClean="0"/>
          </a:p>
          <a:p>
            <a:r>
              <a:rPr lang="ar-IQ" dirty="0" smtClean="0"/>
              <a:t>يترتب على السلطة السياسية ووجودها مسؤولية وضمان حقوق؟</a:t>
            </a:r>
          </a:p>
          <a:p>
            <a:r>
              <a:rPr lang="ar-IQ" dirty="0" smtClean="0"/>
              <a:t>كلما كانت السلطة عبرة عن ارادة الشعب( مكتسبة شرعيتها) </a:t>
            </a:r>
            <a:r>
              <a:rPr lang="ar-IQ" dirty="0" err="1" smtClean="0"/>
              <a:t>كاما</a:t>
            </a:r>
            <a:r>
              <a:rPr lang="ar-IQ" dirty="0" smtClean="0"/>
              <a:t> كان هنالك ولاء للدولة؟</a:t>
            </a:r>
          </a:p>
          <a:p>
            <a:r>
              <a:rPr lang="ar-IQ" dirty="0" smtClean="0"/>
              <a:t>يتم تحديد نشاط السلطة السياسية وفقاً لهيكل تنظيمي او وثيقة تنظيمية تحدد الحقوق والحريات والمسؤولية المشتركة بين الطرفين تسمى (................)</a:t>
            </a:r>
          </a:p>
          <a:p>
            <a:endParaRPr lang="ar-IQ" dirty="0" smtClean="0"/>
          </a:p>
        </p:txBody>
      </p:sp>
    </p:spTree>
    <p:extLst>
      <p:ext uri="{BB962C8B-B14F-4D97-AF65-F5344CB8AC3E}">
        <p14:creationId xmlns:p14="http://schemas.microsoft.com/office/powerpoint/2010/main" val="2458624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السلطة السياسية </a:t>
            </a:r>
            <a:endParaRPr lang="ar-IQ" dirty="0"/>
          </a:p>
        </p:txBody>
      </p:sp>
      <p:sp>
        <p:nvSpPr>
          <p:cNvPr id="3" name="عنصر نائب للمحتوى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dirty="0"/>
              <a:t>يقع على السلطة السياسية ووفقاً للاطار القانوني تهيئة الحاكم والمحكوم ووفقاً للقوانين المعدة والمتفق عليها مسبقاً بالالتزام القانوني, وعليه يمكن ان تكتسب شرعيتها وتتوسع بها, بما يمكن تسميته شرعية اداء السلطة </a:t>
            </a:r>
            <a:r>
              <a:rPr lang="ar-IQ" dirty="0" err="1"/>
              <a:t>المستحصلة</a:t>
            </a:r>
            <a:r>
              <a:rPr lang="ar-IQ" dirty="0"/>
              <a:t> من القبول والرضا, والتي تؤدي الى توسيع المشاركة السياسية لكل الفئات وعدم معارضة السلطة السياسية بما يسمى بالديمقراطية التشاركية.</a:t>
            </a:r>
          </a:p>
          <a:p>
            <a:r>
              <a:rPr lang="ar-IQ" dirty="0"/>
              <a:t>وبذلك يكون اهم دور للسلطة السياسية هي كفالة العدالة والمساواة بين كل اطياف المجتمع.</a:t>
            </a:r>
          </a:p>
          <a:p>
            <a:r>
              <a:rPr lang="ar-IQ" dirty="0"/>
              <a:t>تعبر السلطة عن انعكاس المجتمع داخل الدولة, بحيث تنعكس ارادة هذا المجتمع بالصيغة الجمعية لتحقيق المصالح المشتركة</a:t>
            </a:r>
          </a:p>
          <a:p>
            <a:endParaRPr lang="ar-IQ" dirty="0"/>
          </a:p>
        </p:txBody>
      </p:sp>
    </p:spTree>
    <p:extLst>
      <p:ext uri="{BB962C8B-B14F-4D97-AF65-F5344CB8AC3E}">
        <p14:creationId xmlns:p14="http://schemas.microsoft.com/office/powerpoint/2010/main" val="2651280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مقاربات السلطة (السيطرة والسلطان)             </a:t>
            </a:r>
            <a:endParaRPr lang="ar-IQ" dirty="0"/>
          </a:p>
        </p:txBody>
      </p:sp>
      <p:sp>
        <p:nvSpPr>
          <p:cNvPr id="3" name="عنصر نائب للنص 2"/>
          <p:cNvSpPr>
            <a:spLocks noGrp="1"/>
          </p:cNvSpPr>
          <p:nvPr>
            <p:ph type="body" idx="1"/>
          </p:nvPr>
        </p:nvSpPr>
        <p:spPr>
          <a:xfrm>
            <a:off x="611560" y="2708920"/>
            <a:ext cx="7772400" cy="1509712"/>
          </a:xfrm>
        </p:spPr>
        <p:txBody>
          <a:bodyPr>
            <a:normAutofit lnSpcReduction="10000"/>
          </a:bodyPr>
          <a:lstStyle/>
          <a:p>
            <a:r>
              <a:rPr lang="ar-IQ" dirty="0" smtClean="0"/>
              <a:t>كلاهما يعتمد على مجموعة من النشاطات الانسانية, او الفعل الانساني( الذي يتضمن اصدار الاوامر والالتزام بها).</a:t>
            </a:r>
          </a:p>
          <a:p>
            <a:r>
              <a:rPr lang="ar-IQ" dirty="0" smtClean="0"/>
              <a:t>السيطرة تعمل على فرضها </a:t>
            </a:r>
            <a:r>
              <a:rPr lang="ar-IQ" dirty="0" err="1" smtClean="0"/>
              <a:t>بالاكراه</a:t>
            </a:r>
            <a:r>
              <a:rPr lang="ar-IQ" dirty="0" smtClean="0"/>
              <a:t>.</a:t>
            </a:r>
          </a:p>
          <a:p>
            <a:r>
              <a:rPr lang="ar-IQ" dirty="0" smtClean="0"/>
              <a:t>السلطة تعمل على فرضها </a:t>
            </a:r>
            <a:r>
              <a:rPr lang="ar-IQ" dirty="0" err="1" smtClean="0"/>
              <a:t>بالاكراه</a:t>
            </a:r>
            <a:r>
              <a:rPr lang="ar-IQ" dirty="0" smtClean="0"/>
              <a:t> المشروع, </a:t>
            </a:r>
            <a:r>
              <a:rPr lang="ar-IQ" dirty="0" err="1" smtClean="0"/>
              <a:t>المستحصل</a:t>
            </a:r>
            <a:r>
              <a:rPr lang="ar-IQ" dirty="0" smtClean="0"/>
              <a:t> من شرعية وجودها.</a:t>
            </a:r>
          </a:p>
          <a:p>
            <a:endParaRPr lang="ar-IQ" dirty="0" smtClean="0"/>
          </a:p>
        </p:txBody>
      </p:sp>
    </p:spTree>
    <p:extLst>
      <p:ext uri="{BB962C8B-B14F-4D97-AF65-F5344CB8AC3E}">
        <p14:creationId xmlns:p14="http://schemas.microsoft.com/office/powerpoint/2010/main" val="747478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مقاربات السلطة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تعتمد السيطرة على جانب الارغام والاكراه بينما السلطة فيها جانب انبثقت منه الا وهو جانب الرضا </a:t>
            </a:r>
          </a:p>
          <a:p>
            <a:r>
              <a:rPr lang="ar-IQ" dirty="0"/>
              <a:t>والاقناع.</a:t>
            </a:r>
          </a:p>
          <a:p>
            <a:r>
              <a:rPr lang="ar-IQ" dirty="0"/>
              <a:t>وتتداخل المفاهيم بينهما اذ ان اكثر الجماعات المسيطرة اما انها تسعى للسلطة او انها تسيطر عليها.</a:t>
            </a:r>
          </a:p>
          <a:p>
            <a:endParaRPr lang="ar-IQ" dirty="0"/>
          </a:p>
          <a:p>
            <a:r>
              <a:rPr lang="ar-IQ" dirty="0"/>
              <a:t>تتشارك السلطة مع السيطرة عندما تعمل على فرض ارادتها </a:t>
            </a:r>
            <a:r>
              <a:rPr lang="ar-IQ" dirty="0" smtClean="0"/>
              <a:t>على كل </a:t>
            </a:r>
            <a:r>
              <a:rPr lang="ar-IQ" dirty="0"/>
              <a:t>من يهدد امن واستقرار </a:t>
            </a:r>
            <a:r>
              <a:rPr lang="ar-IQ" dirty="0" smtClean="0"/>
              <a:t>المجموعة.</a:t>
            </a:r>
          </a:p>
          <a:p>
            <a:r>
              <a:rPr lang="ar-IQ" dirty="0" smtClean="0"/>
              <a:t>كل سلطة فيها القليل او الكثير (حسب الحالة) من السيطرة ( الاكراه والاجبار) </a:t>
            </a:r>
            <a:r>
              <a:rPr lang="ar-IQ" dirty="0" err="1" smtClean="0"/>
              <a:t>لاصدار</a:t>
            </a:r>
            <a:r>
              <a:rPr lang="ar-IQ" dirty="0" smtClean="0"/>
              <a:t> الاوامر .</a:t>
            </a:r>
          </a:p>
          <a:p>
            <a:r>
              <a:rPr lang="ar-IQ" dirty="0" smtClean="0"/>
              <a:t>الرضا والقبول غير دائم على السلطة, فتضطر الى استخدام القوة( الاكراه او الاجبار), بينما السيطرة ليس لها الحق في استخدام القوة, لكنها تتداخل مع الاولى عند استخدامها </a:t>
            </a:r>
            <a:r>
              <a:rPr lang="ar-IQ" dirty="0" err="1" smtClean="0"/>
              <a:t>للاكراه</a:t>
            </a:r>
            <a:r>
              <a:rPr lang="ar-IQ" dirty="0" smtClean="0"/>
              <a:t>.</a:t>
            </a:r>
          </a:p>
          <a:p>
            <a:endParaRPr lang="ar-IQ" dirty="0"/>
          </a:p>
          <a:p>
            <a:endParaRPr lang="ar-IQ" dirty="0"/>
          </a:p>
          <a:p>
            <a:endParaRPr lang="ar-IQ" dirty="0"/>
          </a:p>
        </p:txBody>
      </p:sp>
    </p:spTree>
    <p:extLst>
      <p:ext uri="{BB962C8B-B14F-4D97-AF65-F5344CB8AC3E}">
        <p14:creationId xmlns:p14="http://schemas.microsoft.com/office/powerpoint/2010/main" val="35895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مقاربات السلطة</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السيطرة هي الاخضاع الذي يعتمد على القوة واستغلال الاضعف, بحيث تصبح العلاقة بين طرفين احدهم غالب والاخر مغلوب( فرض ارادة القوي على الضعيف).</a:t>
            </a:r>
          </a:p>
          <a:p>
            <a:r>
              <a:rPr lang="ar-IQ" dirty="0" smtClean="0"/>
              <a:t>اهم نقاط المقارنة:</a:t>
            </a:r>
          </a:p>
          <a:p>
            <a:r>
              <a:rPr lang="ar-IQ" dirty="0" smtClean="0"/>
              <a:t>السيطرة واقعة مادية تستوجب الاكراه بين طرف مسيطر, والخضوع من طرف اخر راضخ. اما السلطة فهي واقعة مادية ومعنوية, فهي وليدة الشرعية من قبول ورضا الافراد, لكنها تحتاج لممارسة القوة لفرض الالتزام بتوجيهاتها (عنصر مادي).</a:t>
            </a:r>
          </a:p>
          <a:p>
            <a:r>
              <a:rPr lang="ar-IQ" dirty="0" smtClean="0"/>
              <a:t>السيطرة تفرض نفسها بالقوة, على عكس السلطة تسعى الى  القبول والرضا لتزيد من شرعيتها.</a:t>
            </a:r>
          </a:p>
          <a:p>
            <a:r>
              <a:rPr lang="ar-IQ" dirty="0" smtClean="0"/>
              <a:t>الغاية الاساسية من السيطرة تحقيق مصالح المتفوق بالقوة التي يمتلكها, اما السلطة فغايتها الاساسية بانها منبثقة من احتياجات المجتمع لوجودها لان فيها تنظيم المجتمع لتكوين تركيب يبتعد عن السيطرة وفرض الارادة.</a:t>
            </a:r>
          </a:p>
          <a:p>
            <a:endParaRPr lang="ar-IQ" dirty="0" smtClean="0"/>
          </a:p>
          <a:p>
            <a:endParaRPr lang="ar-IQ" dirty="0"/>
          </a:p>
        </p:txBody>
      </p:sp>
    </p:spTree>
    <p:extLst>
      <p:ext uri="{BB962C8B-B14F-4D97-AF65-F5344CB8AC3E}">
        <p14:creationId xmlns:p14="http://schemas.microsoft.com/office/powerpoint/2010/main" val="1802921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مقاربات السلطة(السلطان)</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تستند السلطة على الرضا والقبول ( الاقناع), لكنها تمارس القوة بعض	 الاحيان.</a:t>
            </a:r>
          </a:p>
          <a:p>
            <a:r>
              <a:rPr lang="ar-IQ" dirty="0" smtClean="0"/>
              <a:t>السلطان هو الشرعية في ممارسة القوة عند السلطة لكن دون ارغام.</a:t>
            </a:r>
          </a:p>
          <a:p>
            <a:r>
              <a:rPr lang="ar-IQ" dirty="0" smtClean="0"/>
              <a:t>يعرف السلطان بانه امتلاك القدرة والامكانية على ممارسة القوة بقبول ورضا الافراد الذين تطبق عليهم.</a:t>
            </a:r>
          </a:p>
          <a:p>
            <a:r>
              <a:rPr lang="ar-IQ" dirty="0" smtClean="0"/>
              <a:t>السلطان يرتبط بالشرعية في استخدام القوة المشروعة حين وجود ما يهدد امن من كون السلطة.</a:t>
            </a:r>
          </a:p>
          <a:p>
            <a:r>
              <a:rPr lang="ar-IQ" dirty="0" smtClean="0"/>
              <a:t>يرتبط بعد السلطان بالقناعة والقبول الشرعي, اما السلطة ففيها جانب القبول المفروض على الكل او البعض.</a:t>
            </a:r>
          </a:p>
          <a:p>
            <a:r>
              <a:rPr lang="ar-IQ" dirty="0" smtClean="0"/>
              <a:t>السلطان يعتمد على النفوذ (التي تعني احداث تأثير معين في ردود فعل الاخرين, بحيث يتقبلون الاكراه بالرضا, ليس كالسلطة التي لها جانبين احدهما الاكراه الجبري والاخر القبول والرضا الطوعي.</a:t>
            </a:r>
          </a:p>
          <a:p>
            <a:r>
              <a:rPr lang="ar-IQ" dirty="0" smtClean="0"/>
              <a:t>السلطان مثلما يرتبط بالنفوذ فهو يرتبط بالهيبة, التي تؤدي الى طاعة الاوامر والتي تعطي شرعية غير محدودة لمن يمارس السلطة,.</a:t>
            </a:r>
          </a:p>
          <a:p>
            <a:r>
              <a:rPr lang="ar-IQ" dirty="0" smtClean="0"/>
              <a:t>السلطان يمثل الحق المكتسب من النفوذ والهيبة ( دون اللجوء الى الاجبار) في ممارسة السلطة.</a:t>
            </a:r>
          </a:p>
          <a:p>
            <a:r>
              <a:rPr lang="ar-IQ" dirty="0" smtClean="0"/>
              <a:t>السلطان يرتبط بالقيادة التوجيهية ( التي تحول الاوامر الصادرة منها الى حق والطاعة لهذه القيادة تكون واجبة), اما السلطة فتمثل ادارة شؤون الافراد .</a:t>
            </a:r>
          </a:p>
          <a:p>
            <a:endParaRPr lang="ar-IQ" dirty="0"/>
          </a:p>
        </p:txBody>
      </p:sp>
    </p:spTree>
    <p:extLst>
      <p:ext uri="{BB962C8B-B14F-4D97-AF65-F5344CB8AC3E}">
        <p14:creationId xmlns:p14="http://schemas.microsoft.com/office/powerpoint/2010/main" val="602992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الشرعية والمشروعية</a:t>
            </a:r>
            <a:endParaRPr lang="ar-IQ" dirty="0"/>
          </a:p>
        </p:txBody>
      </p:sp>
      <p:sp>
        <p:nvSpPr>
          <p:cNvPr id="3" name="عنصر نائب للمحتوى 2"/>
          <p:cNvSpPr>
            <a:spLocks noGrp="1"/>
          </p:cNvSpPr>
          <p:nvPr>
            <p:ph idx="1"/>
          </p:nvPr>
        </p:nvSpPr>
        <p:spPr/>
        <p:txBody>
          <a:bodyPr>
            <a:normAutofit fontScale="92500"/>
          </a:bodyPr>
          <a:lstStyle/>
          <a:p>
            <a:r>
              <a:rPr lang="ar-IQ" dirty="0" smtClean="0"/>
              <a:t>الشرعية هي قبول الهيئة الاجتماعية بالسلطة التي تتوافق مع الرأي السائد بما يحقق مصالحهم, وهي تستحصل كلما كانت السلطة متطابقة مع تطلعات المجتمع.</a:t>
            </a:r>
          </a:p>
          <a:p>
            <a:r>
              <a:rPr lang="ar-IQ" dirty="0" smtClean="0"/>
              <a:t>الشرعية تعبر عن قاعدة القبول والرضا وليس القوة والاكراه, وان كانت الشرعية في بعض الاوقات تستحصل من امكانية السلطة ان تفرض الهيبة والنفوذ( ان تكون السلطة شبيهة بالسلطان).</a:t>
            </a:r>
          </a:p>
          <a:p>
            <a:r>
              <a:rPr lang="ar-IQ" dirty="0" smtClean="0"/>
              <a:t>الشرعية تكتسب وتزداد كلما تطابقت القيم الاجتماعية مع قيم وابعاد واهداف السلطة السياسية.</a:t>
            </a:r>
          </a:p>
          <a:p>
            <a:r>
              <a:rPr lang="ar-IQ" dirty="0" smtClean="0"/>
              <a:t>الشرعية هي كل ما تطابق مع القواعد القانونية, وقيم الافراد (قبولهم ورضاهم).</a:t>
            </a:r>
          </a:p>
          <a:p>
            <a:r>
              <a:rPr lang="ar-IQ" dirty="0" smtClean="0"/>
              <a:t>تتصاعد الشرعية كلما كانت استجابة السلطة لاحتياجات الافراد وبشكل سريع.</a:t>
            </a:r>
          </a:p>
          <a:p>
            <a:r>
              <a:rPr lang="ar-IQ" dirty="0" smtClean="0"/>
              <a:t>يمتثل الافراد للسلطة كلما كانت قريبة وسريعة من تحقيق مصالحهم.</a:t>
            </a:r>
          </a:p>
          <a:p>
            <a:endParaRPr lang="ar-IQ" dirty="0"/>
          </a:p>
        </p:txBody>
      </p:sp>
    </p:spTree>
    <p:extLst>
      <p:ext uri="{BB962C8B-B14F-4D97-AF65-F5344CB8AC3E}">
        <p14:creationId xmlns:p14="http://schemas.microsoft.com/office/powerpoint/2010/main" val="3391672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المشروعية</a:t>
            </a:r>
            <a:endParaRPr lang="ar-IQ" dirty="0"/>
          </a:p>
        </p:txBody>
      </p:sp>
      <p:sp>
        <p:nvSpPr>
          <p:cNvPr id="3" name="عنصر نائب للمحتوى 2"/>
          <p:cNvSpPr>
            <a:spLocks noGrp="1"/>
          </p:cNvSpPr>
          <p:nvPr>
            <p:ph idx="1"/>
          </p:nvPr>
        </p:nvSpPr>
        <p:spPr/>
        <p:txBody>
          <a:bodyPr/>
          <a:lstStyle/>
          <a:p>
            <a:r>
              <a:rPr lang="ar-IQ" dirty="0" smtClean="0"/>
              <a:t>كلما كانت السلطة اقرب من القواعد الدستورية ( القوانين) كلما كانت محققة للمشروعية.</a:t>
            </a:r>
          </a:p>
          <a:p>
            <a:r>
              <a:rPr lang="ar-IQ" dirty="0" smtClean="0"/>
              <a:t>المشروعية القانونية هي من تمنح السلطة امكانية الاداء والاستمرار.</a:t>
            </a:r>
          </a:p>
          <a:p>
            <a:r>
              <a:rPr lang="ar-IQ" dirty="0" smtClean="0"/>
              <a:t>المشروعية تمثل القاعدة القانونية التي تؤسس للسلطة شكلها وطبيعتها ومؤسساتها.</a:t>
            </a:r>
          </a:p>
          <a:p>
            <a:r>
              <a:rPr lang="ar-IQ" dirty="0" smtClean="0"/>
              <a:t>بعد زوال السلطة تعمل الجماعات على تكوين سلطة جديدة تمنحها شرعية الاداء من خلال القوانين الوضعية بما يتطابق مع </a:t>
            </a:r>
            <a:r>
              <a:rPr lang="ar-IQ" smtClean="0"/>
              <a:t>قيم الافراد وتوجهاتهم.</a:t>
            </a:r>
          </a:p>
          <a:p>
            <a:endParaRPr lang="ar-IQ" dirty="0"/>
          </a:p>
        </p:txBody>
      </p:sp>
    </p:spTree>
    <p:extLst>
      <p:ext uri="{BB962C8B-B14F-4D97-AF65-F5344CB8AC3E}">
        <p14:creationId xmlns:p14="http://schemas.microsoft.com/office/powerpoint/2010/main" val="294890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IQ" dirty="0" smtClean="0"/>
              <a:t>السلطة السياسية </a:t>
            </a:r>
            <a:endParaRPr lang="ar-IQ" dirty="0"/>
          </a:p>
        </p:txBody>
      </p:sp>
      <p:sp>
        <p:nvSpPr>
          <p:cNvPr id="3" name="عنصر نائب للمحتوى 2"/>
          <p:cNvSpPr>
            <a:spLocks noGrp="1"/>
          </p:cNvSpPr>
          <p:nvPr>
            <p:ph idx="1"/>
          </p:nvPr>
        </p:nvSpPr>
        <p:spPr/>
        <p:style>
          <a:lnRef idx="1">
            <a:schemeClr val="dk1"/>
          </a:lnRef>
          <a:fillRef idx="3">
            <a:schemeClr val="dk1"/>
          </a:fillRef>
          <a:effectRef idx="2">
            <a:schemeClr val="dk1"/>
          </a:effectRef>
          <a:fontRef idx="minor">
            <a:schemeClr val="lt1"/>
          </a:fontRef>
        </p:style>
        <p:txBody>
          <a:bodyPr>
            <a:normAutofit/>
          </a:bodyPr>
          <a:lstStyle/>
          <a:p>
            <a:r>
              <a:rPr lang="ar-IQ" dirty="0" smtClean="0"/>
              <a:t>مفهوم السلطة</a:t>
            </a:r>
          </a:p>
          <a:p>
            <a:r>
              <a:rPr lang="ar-IQ" dirty="0" smtClean="0"/>
              <a:t>هي واقعة اجتماعية(تمثل حاجة انسانية لتحقيق الامن والامان)</a:t>
            </a:r>
          </a:p>
          <a:p>
            <a:r>
              <a:rPr lang="ar-IQ" dirty="0" smtClean="0"/>
              <a:t>تستخدم الترغيب والترهيب( فرض القوة المادية والمعنوية)</a:t>
            </a:r>
          </a:p>
          <a:p>
            <a:r>
              <a:rPr lang="ar-IQ" dirty="0" smtClean="0"/>
              <a:t>هي واقعة اجتماعية سياسية( بين فرض القوة واستخدامها المفرط, وبين العمل بقناعة الافراد بوجودها لتحقيق الامن الجماعي)</a:t>
            </a:r>
          </a:p>
          <a:p>
            <a:r>
              <a:rPr lang="ar-IQ" dirty="0" smtClean="0"/>
              <a:t>وبذلك هي واقعة اجتماعية سياسية تكتسب شرعيتها من ارادة الانسان لحاجته الملحة لوجودها, لفرض الاجبار( العنصر المادي), والاقناع (العنصر المعنوي), تهدف الى تنظيم الفعاليات والانشطة البشرية وتأسيسها لتكوين تركيب اجتماعي منظم متجانس يبتعد عن ممارسات العنف.</a:t>
            </a:r>
            <a:endParaRPr lang="ar-IQ" dirty="0"/>
          </a:p>
        </p:txBody>
      </p:sp>
    </p:spTree>
    <p:extLst>
      <p:ext uri="{BB962C8B-B14F-4D97-AF65-F5344CB8AC3E}">
        <p14:creationId xmlns:p14="http://schemas.microsoft.com/office/powerpoint/2010/main" val="3145878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السلطة السياسية</a:t>
            </a:r>
            <a:endParaRPr lang="ar-IQ" dirty="0"/>
          </a:p>
        </p:txBody>
      </p:sp>
      <p:sp>
        <p:nvSpPr>
          <p:cNvPr id="3" name="عنصر نائب للمحتوى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dirty="0" smtClean="0"/>
              <a:t>تمارس السلطة دورها بين القمع وبين القبول من قبل الافراد حيث انها تعبر عن الطغيان من جهة, ومن جهة اخرى تعبر عن الحرية, وعليه :</a:t>
            </a:r>
          </a:p>
          <a:p>
            <a:r>
              <a:rPr lang="ar-IQ" dirty="0" smtClean="0"/>
              <a:t>هي القدرة على احداث تأثير مقصود, وهذا المعنى منقوص </a:t>
            </a:r>
            <a:r>
              <a:rPr lang="ar-IQ" dirty="0" err="1" smtClean="0"/>
              <a:t>لانها</a:t>
            </a:r>
            <a:r>
              <a:rPr lang="ar-IQ" dirty="0" smtClean="0"/>
              <a:t> تتداخل مع السيطرة والاشراف والنفوذ ولا يمكن قياس اثرها على الاخرين, </a:t>
            </a:r>
            <a:r>
              <a:rPr lang="ar-IQ" dirty="0" err="1" smtClean="0"/>
              <a:t>لانها</a:t>
            </a:r>
            <a:r>
              <a:rPr lang="ar-IQ" dirty="0" smtClean="0"/>
              <a:t> تأخذ الجانب الشكلي فقط ( الاجبار المادي), لكنها تنطوي على الجانب المعنوي كذلك.</a:t>
            </a:r>
          </a:p>
          <a:p>
            <a:r>
              <a:rPr lang="ar-IQ" dirty="0" smtClean="0"/>
              <a:t>لا تقتصر على استخدام القوة لاستجابة الافراد لها, فهي نابعة من قناعة البعض او الاكثرية في المجتمع.</a:t>
            </a:r>
          </a:p>
          <a:p>
            <a:pPr marL="0" indent="0">
              <a:buNone/>
            </a:pPr>
            <a:r>
              <a:rPr lang="ar-IQ" dirty="0" smtClean="0"/>
              <a:t> </a:t>
            </a:r>
            <a:endParaRPr lang="ar-IQ" dirty="0"/>
          </a:p>
        </p:txBody>
      </p:sp>
    </p:spTree>
    <p:extLst>
      <p:ext uri="{BB962C8B-B14F-4D97-AF65-F5344CB8AC3E}">
        <p14:creationId xmlns:p14="http://schemas.microsoft.com/office/powerpoint/2010/main" val="369812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السلطة السياسية</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ar-IQ" dirty="0" smtClean="0"/>
              <a:t>الفريق الثاني: يرى السلطة بانها ترتكز على استخدام القوة واستبعاد القناعة برضى الافراد عن وجودها, والذي يمثل شرعيتها( القبول والرضا عنها من الافراد).</a:t>
            </a:r>
          </a:p>
          <a:p>
            <a:r>
              <a:rPr lang="ar-IQ" dirty="0" smtClean="0"/>
              <a:t>لذلك يعرفها هارولد </a:t>
            </a:r>
            <a:r>
              <a:rPr lang="ar-IQ" dirty="0" err="1" smtClean="0"/>
              <a:t>لاسويل</a:t>
            </a:r>
            <a:r>
              <a:rPr lang="ar-IQ" dirty="0" smtClean="0"/>
              <a:t> بانها( عملية تأثير في سلوكيات الاخرين باستخدام القوة او الحرمان المادي من جهة او التهديد باستخدامهما, لدفع الافراد للامتثال لها, وعليه:</a:t>
            </a:r>
          </a:p>
          <a:p>
            <a:r>
              <a:rPr lang="ar-IQ" dirty="0" smtClean="0"/>
              <a:t>انها موجودة ومستمرة مع استمرار طاعتها والامتثال لها.</a:t>
            </a:r>
          </a:p>
          <a:p>
            <a:r>
              <a:rPr lang="ar-IQ" dirty="0" smtClean="0"/>
              <a:t>انها تختفي باختفاء الاسباب الاخيرة( الطاعة والامتثال لها).</a:t>
            </a:r>
          </a:p>
          <a:p>
            <a:r>
              <a:rPr lang="ar-IQ" dirty="0" smtClean="0"/>
              <a:t>انها تكتسب عظمتها وهيبتها من احتمالية استخدامها للقوة والاكراه, وانها تنهار مع تباطؤ او انتهاء القوة فيها, فهي تمثل الطاعة من الافراد واذا انتهت هذه الطاعة يعني ان الخوف منها قد زال, وبذلك يكون وجودها غير ضروري.</a:t>
            </a:r>
          </a:p>
          <a:p>
            <a:endParaRPr lang="ar-IQ" dirty="0" smtClean="0"/>
          </a:p>
        </p:txBody>
      </p:sp>
    </p:spTree>
    <p:extLst>
      <p:ext uri="{BB962C8B-B14F-4D97-AF65-F5344CB8AC3E}">
        <p14:creationId xmlns:p14="http://schemas.microsoft.com/office/powerpoint/2010/main" val="2068456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السلطة السياسية</a:t>
            </a:r>
            <a:endParaRPr lang="ar-IQ" dirty="0"/>
          </a:p>
        </p:txBody>
      </p:sp>
      <p:sp>
        <p:nvSpPr>
          <p:cNvPr id="3" name="عنصر نائب للمحتوى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IQ" dirty="0" smtClean="0"/>
              <a:t>الرأي الثالث( دو </a:t>
            </a:r>
            <a:r>
              <a:rPr lang="ar-IQ" dirty="0" err="1" smtClean="0"/>
              <a:t>جوفنيل</a:t>
            </a:r>
            <a:r>
              <a:rPr lang="ar-IQ" dirty="0" smtClean="0"/>
              <a:t>): والذي يمثل السلطة بالقوة التي تسعى الى تعظيم نفسها باكتساب القوة من خلال ممارسة القوة, والتي تمارس دورها من ارادات الافراد المقتنعين بها, وبالتالي تحقق شرعيتها.</a:t>
            </a:r>
          </a:p>
          <a:p>
            <a:r>
              <a:rPr lang="ar-IQ" dirty="0" smtClean="0"/>
              <a:t>تعبر عن السلطة التي تستند على القوة, بشرط انها لا تبتعد عن وظيفة محددة لها تمثل انتصار الغاية من وجودها( تنظيم الافراد واعطاء الحق </a:t>
            </a:r>
            <a:r>
              <a:rPr lang="ar-IQ" dirty="0" err="1" smtClean="0"/>
              <a:t>لاصحابه</a:t>
            </a:r>
            <a:r>
              <a:rPr lang="ar-IQ" dirty="0" smtClean="0"/>
              <a:t>).</a:t>
            </a:r>
          </a:p>
          <a:p>
            <a:r>
              <a:rPr lang="ar-IQ" dirty="0" smtClean="0"/>
              <a:t>لا يمثل الرضا شرعيتها بل القوة هي الاساس منها ولها.</a:t>
            </a:r>
          </a:p>
          <a:p>
            <a:r>
              <a:rPr lang="ar-IQ" dirty="0" smtClean="0"/>
              <a:t>بقاءها واستمرارية ممارستها </a:t>
            </a:r>
            <a:r>
              <a:rPr lang="ar-IQ" dirty="0" err="1" smtClean="0"/>
              <a:t>لادوارها</a:t>
            </a:r>
            <a:r>
              <a:rPr lang="ar-IQ" dirty="0" smtClean="0"/>
              <a:t> رهناً </a:t>
            </a:r>
            <a:r>
              <a:rPr lang="ar-IQ" dirty="0" err="1" smtClean="0"/>
              <a:t>بالاكراه</a:t>
            </a:r>
            <a:r>
              <a:rPr lang="ar-IQ" dirty="0" smtClean="0"/>
              <a:t> والاكراه المشروع( باعتبار وجودها يمثل حاجة الافراد الى وجود قوة يرضخون لها)</a:t>
            </a:r>
          </a:p>
          <a:p>
            <a:endParaRPr lang="ar-IQ" dirty="0" smtClean="0"/>
          </a:p>
          <a:p>
            <a:endParaRPr lang="ar-IQ" dirty="0"/>
          </a:p>
        </p:txBody>
      </p:sp>
    </p:spTree>
    <p:extLst>
      <p:ext uri="{BB962C8B-B14F-4D97-AF65-F5344CB8AC3E}">
        <p14:creationId xmlns:p14="http://schemas.microsoft.com/office/powerpoint/2010/main" val="1487795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السلطة السياسية</a:t>
            </a:r>
            <a:endParaRPr lang="ar-IQ" dirty="0"/>
          </a:p>
        </p:txBody>
      </p:sp>
      <p:sp>
        <p:nvSpPr>
          <p:cNvPr id="3" name="عنصر نائب للمحتوى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ar-IQ" dirty="0" smtClean="0"/>
              <a:t>جورج بوردو ينظر الى السلطة بانها (قوة في خدمة الفكرة)</a:t>
            </a:r>
          </a:p>
          <a:p>
            <a:r>
              <a:rPr lang="ar-IQ" dirty="0" smtClean="0"/>
              <a:t>فهي اداة لتحقيق غاية معينة( فكرة) تمثل حاجة الافراد.</a:t>
            </a:r>
          </a:p>
          <a:p>
            <a:r>
              <a:rPr lang="ar-IQ" dirty="0" smtClean="0"/>
              <a:t>لا وجود للقبول والرضا في فكر بوردو </a:t>
            </a:r>
            <a:r>
              <a:rPr lang="ar-IQ" dirty="0" err="1" smtClean="0"/>
              <a:t>لانه</a:t>
            </a:r>
            <a:r>
              <a:rPr lang="ar-IQ" dirty="0" smtClean="0"/>
              <a:t> يرى السلطة بانها قوة تتمثل بالغاية والوسيلة </a:t>
            </a:r>
            <a:r>
              <a:rPr lang="ar-IQ" dirty="0" err="1" smtClean="0"/>
              <a:t>لاقامة</a:t>
            </a:r>
            <a:r>
              <a:rPr lang="ar-IQ" dirty="0" smtClean="0"/>
              <a:t> وتحقيق شرعيتها.</a:t>
            </a:r>
            <a:endParaRPr lang="ar-IQ" dirty="0"/>
          </a:p>
        </p:txBody>
      </p:sp>
    </p:spTree>
    <p:extLst>
      <p:ext uri="{BB962C8B-B14F-4D97-AF65-F5344CB8AC3E}">
        <p14:creationId xmlns:p14="http://schemas.microsoft.com/office/powerpoint/2010/main" val="2576663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السلطة السياسية</a:t>
            </a:r>
            <a:endParaRPr lang="ar-IQ" dirty="0"/>
          </a:p>
        </p:txBody>
      </p:sp>
      <p:sp>
        <p:nvSpPr>
          <p:cNvPr id="3" name="عنصر نائب للمحتوى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IQ" dirty="0" smtClean="0"/>
              <a:t>لدى موريس </a:t>
            </a:r>
            <a:r>
              <a:rPr lang="ar-IQ" dirty="0" err="1" smtClean="0"/>
              <a:t>دوفرجيه</a:t>
            </a:r>
            <a:r>
              <a:rPr lang="ar-IQ" dirty="0" smtClean="0"/>
              <a:t> تمثل ( مفهوم معياري لمن يحق له توجيه امر الامتثال للمجتمع ككل, </a:t>
            </a:r>
            <a:r>
              <a:rPr lang="ar-IQ" dirty="0" err="1" smtClean="0"/>
              <a:t>لانها</a:t>
            </a:r>
            <a:r>
              <a:rPr lang="ar-IQ" dirty="0" smtClean="0"/>
              <a:t> نابعة من قيم ومعايير الجماعة التي تحكمها, ووفقاً لهذه القيم والمعايير الجماعية تقيم السلطة قوانينها, لذلك فهي حق مكتسب من المجتمع وتمثل (الامر الواجب اتباعه).</a:t>
            </a:r>
          </a:p>
          <a:p>
            <a:r>
              <a:rPr lang="ar-IQ" dirty="0" smtClean="0"/>
              <a:t>هذا الحق يمثل القدرة على استخدام وسائل متنوعة لتحقيق الغاية من وجوده.</a:t>
            </a:r>
          </a:p>
          <a:p>
            <a:r>
              <a:rPr lang="ar-IQ" dirty="0" smtClean="0"/>
              <a:t>النظام الثقافي ( القيم الجماعية) هي من تمثل شرعية السلطة.</a:t>
            </a:r>
          </a:p>
          <a:p>
            <a:r>
              <a:rPr lang="ar-IQ" dirty="0" smtClean="0"/>
              <a:t>اساس شرعيتها مدى تطابقها وامتثالها وتحقيقها للقيم النابعة منها.</a:t>
            </a:r>
            <a:endParaRPr lang="ar-IQ" dirty="0"/>
          </a:p>
        </p:txBody>
      </p:sp>
    </p:spTree>
    <p:extLst>
      <p:ext uri="{BB962C8B-B14F-4D97-AF65-F5344CB8AC3E}">
        <p14:creationId xmlns:p14="http://schemas.microsoft.com/office/powerpoint/2010/main" val="3056191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السلطة السياسية</a:t>
            </a:r>
            <a:endParaRPr lang="ar-IQ" dirty="0"/>
          </a:p>
        </p:txBody>
      </p:sp>
      <p:sp>
        <p:nvSpPr>
          <p:cNvPr id="3" name="عنصر نائب للمحتوى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r>
              <a:rPr lang="ar-IQ" dirty="0" smtClean="0"/>
              <a:t>ماكس فيبر يشير بانها (مجموعة سيطرة تستعين بالتنظيم لفرض الارادة على الاخرين ( التنظيم حاجة الانسان), باستخدام الاجبار المادي او التهديد باستخدامه.</a:t>
            </a:r>
          </a:p>
          <a:p>
            <a:r>
              <a:rPr lang="ar-IQ" dirty="0" smtClean="0"/>
              <a:t>السلطة تمارس الاكراه بصورة شرعية لتوجيه الجميع للتنظيم.</a:t>
            </a:r>
          </a:p>
          <a:p>
            <a:r>
              <a:rPr lang="ar-IQ" dirty="0" smtClean="0"/>
              <a:t>تكتسب شرعيتها من الاكراه سواء كان مكتسب من صفات شخصية( سلطة </a:t>
            </a:r>
            <a:r>
              <a:rPr lang="ar-IQ" dirty="0" err="1" smtClean="0"/>
              <a:t>كارزمية</a:t>
            </a:r>
            <a:r>
              <a:rPr lang="ar-IQ" dirty="0" smtClean="0"/>
              <a:t>), او عادات وتقاليد وقيم( سلطة </a:t>
            </a:r>
            <a:r>
              <a:rPr lang="ar-IQ" dirty="0" err="1" smtClean="0"/>
              <a:t>بطركية</a:t>
            </a:r>
            <a:r>
              <a:rPr lang="ar-IQ" dirty="0" smtClean="0"/>
              <a:t>), او اقترانها بالدستور والقوانين( سلطة ديمقراطية تساهمية تشاركية).</a:t>
            </a:r>
          </a:p>
          <a:p>
            <a:r>
              <a:rPr lang="ar-IQ" dirty="0" smtClean="0"/>
              <a:t>الاكراه يمثل رضا وقبول الجماعة المحكومة بالسلطة نفسها.</a:t>
            </a:r>
          </a:p>
          <a:p>
            <a:r>
              <a:rPr lang="ar-IQ" dirty="0" smtClean="0"/>
              <a:t>القبول والرضا هنا يمثل طاعة الافراد بها, لذلك يراها بانها اينما وجدت فرضت على الكل طاعتها.</a:t>
            </a:r>
          </a:p>
          <a:p>
            <a:r>
              <a:rPr lang="ar-IQ" dirty="0" smtClean="0"/>
              <a:t>ان عنصر الطاعة ينطوي على تفاوت بين الافراد فمن يطيع ومن يطاع, وهذا يعود اما لصفات معينة او قدرات معينة شخصية ربما, والتي تستوجب اعتراف الكل بأحقيتها, لفرض طاعتها على الجميع.</a:t>
            </a:r>
          </a:p>
        </p:txBody>
      </p:sp>
    </p:spTree>
    <p:extLst>
      <p:ext uri="{BB962C8B-B14F-4D97-AF65-F5344CB8AC3E}">
        <p14:creationId xmlns:p14="http://schemas.microsoft.com/office/powerpoint/2010/main" val="2190694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9"/>
            <a:ext cx="7772400" cy="1008111"/>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السلطة السياسية</a:t>
            </a:r>
            <a:endParaRPr lang="ar-IQ" dirty="0"/>
          </a:p>
        </p:txBody>
      </p:sp>
      <p:sp>
        <p:nvSpPr>
          <p:cNvPr id="3" name="عنوان فرعي 2"/>
          <p:cNvSpPr>
            <a:spLocks noGrp="1"/>
          </p:cNvSpPr>
          <p:nvPr>
            <p:ph type="subTitle" idx="1"/>
          </p:nvPr>
        </p:nvSpPr>
        <p:spPr>
          <a:xfrm>
            <a:off x="1371600" y="1700808"/>
            <a:ext cx="6400800" cy="3937992"/>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10000"/>
          </a:bodyPr>
          <a:lstStyle/>
          <a:p>
            <a:r>
              <a:rPr lang="ar-IQ" dirty="0" smtClean="0"/>
              <a:t>تعطي السلطة مفهوم النظام الذي يحدد وينظم وينسق كل انواع النشاط الانساني.</a:t>
            </a:r>
          </a:p>
          <a:p>
            <a:r>
              <a:rPr lang="ar-IQ" dirty="0" smtClean="0"/>
              <a:t>اذ ان وجودها يعطي مانع او حاجز لكل تصرف فردي يضر بالجماعة.</a:t>
            </a:r>
          </a:p>
          <a:p>
            <a:r>
              <a:rPr lang="ar-IQ" dirty="0" smtClean="0"/>
              <a:t>وعليه فهي شرط لاوم الوجود اينما وجدت الجماعة البشرية.</a:t>
            </a:r>
          </a:p>
          <a:p>
            <a:r>
              <a:rPr lang="ar-IQ" dirty="0" smtClean="0"/>
              <a:t>لذلك فهي: القدرة او القوة او السيطرة بيد من يحق له فرضها وفقاً لمجموعة من المعايير سواء كانت معايير اجتماعية او سياسية, يحق لهم من خلالها ادارة وتنظيم اهداف الجماعات البشرية, او تحفيزهم على بلوغها وتحقيقها, بمعزل عن الاداء الفردي الذي ربما يضر بالمجموعة( هي الوسيلة الجمعية لتحقيق الاهداف المجتمعية).</a:t>
            </a:r>
            <a:endParaRPr lang="ar-IQ" dirty="0"/>
          </a:p>
        </p:txBody>
      </p:sp>
    </p:spTree>
    <p:extLst>
      <p:ext uri="{BB962C8B-B14F-4D97-AF65-F5344CB8AC3E}">
        <p14:creationId xmlns:p14="http://schemas.microsoft.com/office/powerpoint/2010/main" val="35617470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1469</Words>
  <Application>Microsoft Office PowerPoint</Application>
  <PresentationFormat>عرض على الشاشة (3:4)‏</PresentationFormat>
  <Paragraphs>108</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تدفق</vt:lpstr>
      <vt:lpstr>سوسيولوجيا السلطة الضمير الجمعي------الوعي الاجتماعي------السلطة العامة(حكام ومحكومين)</vt:lpstr>
      <vt:lpstr>السلطة السياسية </vt:lpstr>
      <vt:lpstr>السلطة السياسية</vt:lpstr>
      <vt:lpstr>السلطة السياسية</vt:lpstr>
      <vt:lpstr>السلطة السياسية</vt:lpstr>
      <vt:lpstr>السلطة السياسية</vt:lpstr>
      <vt:lpstr>السلطة السياسية</vt:lpstr>
      <vt:lpstr>السلطة السياسية</vt:lpstr>
      <vt:lpstr>السلطة السياسية</vt:lpstr>
      <vt:lpstr>السلطة السياسية</vt:lpstr>
      <vt:lpstr>السلطة السياسية </vt:lpstr>
      <vt:lpstr>مقاربات السلطة (السيطرة والسلطان)             </vt:lpstr>
      <vt:lpstr>مقاربات السلطة  </vt:lpstr>
      <vt:lpstr>مقاربات السلطة</vt:lpstr>
      <vt:lpstr>مقاربات السلطة(السلطان)</vt:lpstr>
      <vt:lpstr>الشرعية والمشروعية</vt:lpstr>
      <vt:lpstr>المشروعية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سوسيولوجيا السلطة الضمير الجمعي------الوعي الاجتماعي------السلطة العامة(حكام ومحكومين)</dc:title>
  <dc:creator>haider s</dc:creator>
  <cp:lastModifiedBy>sabaa</cp:lastModifiedBy>
  <cp:revision>27</cp:revision>
  <dcterms:created xsi:type="dcterms:W3CDTF">2022-10-22T20:57:22Z</dcterms:created>
  <dcterms:modified xsi:type="dcterms:W3CDTF">2022-11-12T23:05:59Z</dcterms:modified>
</cp:coreProperties>
</file>