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62" r:id="rId4"/>
    <p:sldId id="263" r:id="rId5"/>
    <p:sldId id="264" r:id="rId6"/>
  </p:sldIdLst>
  <p:sldSz cx="9144000" cy="6858000" type="screen4x3"/>
  <p:notesSz cx="6858000" cy="9144000"/>
  <p:custDataLst>
    <p:tags r:id="rId8"/>
  </p:custDataLst>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8A996B75-5A62-4145-8E49-627CAC1A18FA}" styleName="Table_٠">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94"/>
        <p:cNvGrpSpPr/>
        <p:nvPr/>
      </p:nvGrpSpPr>
      <p:grpSpPr>
        <a:xfrm>
          <a:off x="0" y="0"/>
          <a:ext cx="0" cy="0"/>
          <a:chOff x="0" y="0"/>
          <a:chExt cx="0" cy="0"/>
        </a:xfrm>
      </p:grpSpPr>
      <p:sp>
        <p:nvSpPr>
          <p:cNvPr id="95" name="Google Shape;95;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2888FC-72F6-4E0A-A5EC-8C270F10E1D7}" type="datetimeFigureOut">
              <a:rPr lang="ar-IQ" smtClean="0"/>
              <a:t>29/06/1444</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6FFAE3A-BF0E-4B01-8CA6-9E1125AC330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2888FC-72F6-4E0A-A5EC-8C270F10E1D7}" type="datetimeFigureOut">
              <a:rPr lang="ar-IQ" smtClean="0"/>
              <a:t>29/06/1444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FFAE3A-BF0E-4B01-8CA6-9E1125AC330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2888FC-72F6-4E0A-A5EC-8C270F10E1D7}" type="datetimeFigureOut">
              <a:rPr lang="ar-IQ" smtClean="0"/>
              <a:t>29/06/1444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FFAE3A-BF0E-4B01-8CA6-9E1125AC330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2888FC-72F6-4E0A-A5EC-8C270F10E1D7}" type="datetimeFigureOut">
              <a:rPr lang="ar-IQ" smtClean="0"/>
              <a:t>29/06/1444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FFAE3A-BF0E-4B01-8CA6-9E1125AC330F}" type="slidenum">
              <a:rPr lang="ar-IQ" smtClean="0"/>
              <a:t>‹#›</a:t>
            </a:fld>
            <a:endParaRPr lang="ar-IQ"/>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2888FC-72F6-4E0A-A5EC-8C270F10E1D7}" type="datetimeFigureOut">
              <a:rPr lang="ar-IQ" smtClean="0"/>
              <a:t>29/06/1444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FFAE3A-BF0E-4B01-8CA6-9E1125AC330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2888FC-72F6-4E0A-A5EC-8C270F10E1D7}" type="datetimeFigureOut">
              <a:rPr lang="ar-IQ" smtClean="0"/>
              <a:t>29/06/1444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FFAE3A-BF0E-4B01-8CA6-9E1125AC330F}" type="slidenum">
              <a:rPr lang="ar-IQ" smtClean="0"/>
              <a:t>‹#›</a:t>
            </a:fld>
            <a:endParaRPr lang="ar-IQ"/>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2888FC-72F6-4E0A-A5EC-8C270F10E1D7}" type="datetimeFigureOut">
              <a:rPr lang="ar-IQ" smtClean="0"/>
              <a:t>29/06/1444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FFAE3A-BF0E-4B01-8CA6-9E1125AC330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2888FC-72F6-4E0A-A5EC-8C270F10E1D7}" type="datetimeFigureOut">
              <a:rPr lang="ar-IQ" smtClean="0"/>
              <a:t>29/06/1444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FFAE3A-BF0E-4B01-8CA6-9E1125AC330F}" type="slidenum">
              <a:rPr lang="ar-IQ" smtClean="0"/>
              <a:t>‹#›</a:t>
            </a:fld>
            <a:endParaRPr lang="ar-IQ"/>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2888FC-72F6-4E0A-A5EC-8C270F10E1D7}" type="datetimeFigureOut">
              <a:rPr lang="ar-IQ" smtClean="0"/>
              <a:t>29/06/1444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FFAE3A-BF0E-4B01-8CA6-9E1125AC330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B2888FC-72F6-4E0A-A5EC-8C270F10E1D7}" type="datetimeFigureOut">
              <a:rPr lang="ar-IQ" smtClean="0"/>
              <a:t>29/06/1444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FFAE3A-BF0E-4B01-8CA6-9E1125AC330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2888FC-72F6-4E0A-A5EC-8C270F10E1D7}" type="datetimeFigureOut">
              <a:rPr lang="ar-IQ" smtClean="0"/>
              <a:t>29/06/1444</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6FFAE3A-BF0E-4B01-8CA6-9E1125AC330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2888FC-72F6-4E0A-A5EC-8C270F10E1D7}" type="datetimeFigureOut">
              <a:rPr lang="ar-IQ" smtClean="0"/>
              <a:t>29/06/1444</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FFAE3A-BF0E-4B01-8CA6-9E1125AC330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
          <p:cNvSpPr txBox="1">
            <a:spLocks noGrp="1"/>
          </p:cNvSpPr>
          <p:nvPr>
            <p:ph type="ctrTitle"/>
          </p:nvPr>
        </p:nvSpPr>
        <p:spPr>
          <a:xfrm>
            <a:off x="685800" y="1752601"/>
            <a:ext cx="7772400" cy="1829700"/>
          </a:xfrm>
          <a:prstGeom prst="rect">
            <a:avLst/>
          </a:prstGeom>
          <a:noFill/>
          <a:ln>
            <a:noFill/>
          </a:ln>
        </p:spPr>
        <p:txBody>
          <a:bodyPr spcFirstLastPara="1" wrap="square" lIns="91425" tIns="45700" rIns="91425" bIns="45700" anchor="b" anchorCtr="0">
            <a:normAutofit/>
          </a:bodyPr>
          <a:lstStyle/>
          <a:p>
            <a:pPr marL="0" lvl="0" indent="0" algn="ctr" rtl="1">
              <a:spcBef>
                <a:spcPts val="0"/>
              </a:spcBef>
              <a:spcAft>
                <a:spcPts val="0"/>
              </a:spcAft>
              <a:buClr>
                <a:schemeClr val="dk2"/>
              </a:buClr>
              <a:buSzPts val="4800"/>
              <a:buFont typeface="Lucida Sans"/>
              <a:buNone/>
            </a:pPr>
            <a:r>
              <a:rPr lang="ar-SA" sz="7500"/>
              <a:t>مبادئ علم الاقتصاد</a:t>
            </a:r>
            <a:endParaRPr sz="7500"/>
          </a:p>
        </p:txBody>
      </p:sp>
      <p:sp>
        <p:nvSpPr>
          <p:cNvPr id="120" name="Google Shape;120;p1"/>
          <p:cNvSpPr txBox="1">
            <a:spLocks noGrp="1"/>
          </p:cNvSpPr>
          <p:nvPr>
            <p:ph type="subTitle" idx="1"/>
          </p:nvPr>
        </p:nvSpPr>
        <p:spPr>
          <a:xfrm>
            <a:off x="685800" y="3611607"/>
            <a:ext cx="7772400" cy="1199700"/>
          </a:xfrm>
          <a:prstGeom prst="rect">
            <a:avLst/>
          </a:prstGeom>
          <a:noFill/>
          <a:ln>
            <a:noFill/>
          </a:ln>
        </p:spPr>
        <p:txBody>
          <a:bodyPr spcFirstLastPara="1" wrap="square" lIns="45700" tIns="45700" rIns="45700" bIns="45700" anchor="t" anchorCtr="0">
            <a:normAutofit/>
          </a:bodyPr>
          <a:lstStyle/>
          <a:p>
            <a:pPr marL="0" lvl="0" indent="0" algn="ctr" rtl="1">
              <a:spcBef>
                <a:spcPts val="0"/>
              </a:spcBef>
              <a:spcAft>
                <a:spcPts val="0"/>
              </a:spcAft>
              <a:buSzPts val="1836"/>
              <a:buNone/>
            </a:pPr>
            <a:r>
              <a:rPr lang="ar-SA" b="1" dirty="0" err="1">
                <a:solidFill>
                  <a:schemeClr val="accent2"/>
                </a:solidFill>
                <a:highlight>
                  <a:schemeClr val="lt1"/>
                </a:highlight>
              </a:rPr>
              <a:t>م.م.راغب</a:t>
            </a:r>
            <a:r>
              <a:rPr lang="ar-SA" b="1" dirty="0">
                <a:solidFill>
                  <a:schemeClr val="accent2"/>
                </a:solidFill>
                <a:highlight>
                  <a:schemeClr val="lt1"/>
                </a:highlight>
              </a:rPr>
              <a:t> فالح حسن</a:t>
            </a:r>
            <a:endParaRPr b="1" dirty="0">
              <a:solidFill>
                <a:schemeClr val="accent2"/>
              </a:solidFill>
              <a:highlight>
                <a:schemeClr val="lt1"/>
              </a:highlight>
            </a:endParaRPr>
          </a:p>
          <a:p>
            <a:pPr marL="0" lvl="0" indent="0" algn="ctr" rtl="1">
              <a:spcBef>
                <a:spcPts val="400"/>
              </a:spcBef>
              <a:spcAft>
                <a:spcPts val="0"/>
              </a:spcAft>
              <a:buSzPts val="1836"/>
              <a:buNone/>
            </a:pPr>
            <a:r>
              <a:rPr lang="ar-SA" b="1" dirty="0">
                <a:highlight>
                  <a:srgbClr val="00FF00"/>
                </a:highlight>
              </a:rPr>
              <a:t>المحاضرة السابعة </a:t>
            </a:r>
            <a:endParaRPr b="1" dirty="0">
              <a:highlight>
                <a:srgbClr val="00FF00"/>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
          <p:cNvSpPr txBox="1">
            <a:spLocks noGrp="1"/>
          </p:cNvSpPr>
          <p:nvPr>
            <p:ph type="body" idx="1"/>
          </p:nvPr>
        </p:nvSpPr>
        <p:spPr>
          <a:xfrm>
            <a:off x="0" y="-1"/>
            <a:ext cx="9144000" cy="7089913"/>
          </a:xfrm>
          <a:prstGeom prst="rect">
            <a:avLst/>
          </a:prstGeom>
          <a:noFill/>
          <a:ln>
            <a:noFill/>
          </a:ln>
        </p:spPr>
        <p:txBody>
          <a:bodyPr spcFirstLastPara="1" wrap="square" lIns="91425" tIns="45700" rIns="91425" bIns="45700" anchor="t" anchorCtr="0">
            <a:normAutofit fontScale="92500"/>
          </a:bodyPr>
          <a:lstStyle/>
          <a:p>
            <a:pPr rtl="1"/>
            <a:r>
              <a:rPr lang="ar-IQ" sz="1800" b="1" u="sng" dirty="0">
                <a:effectLst/>
                <a:latin typeface="Calibri" panose="020F0502020204030204" pitchFamily="34" charset="0"/>
                <a:ea typeface="Calibri" panose="020F0502020204030204" pitchFamily="34" charset="0"/>
                <a:cs typeface="Arial" panose="020B0604020202020204" pitchFamily="34" charset="0"/>
              </a:rPr>
              <a:t>اسئلة صح وخطا </a:t>
            </a:r>
            <a:r>
              <a:rPr lang="ar-SA" sz="1800" b="1" u="sng" dirty="0">
                <a:latin typeface="Calibri" panose="020F0502020204030204" pitchFamily="34" charset="0"/>
                <a:ea typeface="Calibri" panose="020F0502020204030204" pitchFamily="34" charset="0"/>
                <a:cs typeface="Arial" panose="020B0604020202020204" pitchFamily="34" charset="0"/>
              </a:rPr>
              <a:t>عن تكملة المحاضرة السادسة </a:t>
            </a:r>
            <a:r>
              <a:rPr lang="ar-SA" sz="1800" b="1" u="sng"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rtl="1"/>
            <a:r>
              <a:rPr lang="ar-IQ" sz="1800" dirty="0">
                <a:effectLst/>
                <a:latin typeface="Calibri" panose="020F0502020204030204" pitchFamily="34" charset="0"/>
                <a:ea typeface="Calibri" panose="020F0502020204030204" pitchFamily="34" charset="0"/>
                <a:cs typeface="Arial" panose="020B0604020202020204" pitchFamily="34" charset="0"/>
              </a:rPr>
              <a:t>لذا فان المستهلك سوف يختار </a:t>
            </a:r>
            <a:r>
              <a:rPr lang="ar-IQ" sz="1800" dirty="0" err="1">
                <a:effectLst/>
                <a:latin typeface="Calibri" panose="020F0502020204030204" pitchFamily="34" charset="0"/>
                <a:ea typeface="Calibri" panose="020F0502020204030204" pitchFamily="34" charset="0"/>
                <a:cs typeface="Arial" panose="020B0604020202020204" pitchFamily="34" charset="0"/>
              </a:rPr>
              <a:t>النقطه</a:t>
            </a:r>
            <a:r>
              <a:rPr lang="ar-IQ" sz="1800" dirty="0">
                <a:effectLst/>
                <a:latin typeface="Calibri" panose="020F0502020204030204" pitchFamily="34" charset="0"/>
                <a:ea typeface="Calibri" panose="020F0502020204030204" pitchFamily="34" charset="0"/>
                <a:cs typeface="Arial" panose="020B0604020202020204" pitchFamily="34" charset="0"/>
              </a:rPr>
              <a:t> التي تحقق له افضل اشباع من دخله المتاح وفي ظل الاسعار </a:t>
            </a:r>
            <a:r>
              <a:rPr lang="ar-IQ" sz="1800" dirty="0" err="1">
                <a:effectLst/>
                <a:latin typeface="Calibri" panose="020F0502020204030204" pitchFamily="34" charset="0"/>
                <a:ea typeface="Calibri" panose="020F0502020204030204" pitchFamily="34" charset="0"/>
                <a:cs typeface="Arial" panose="020B0604020202020204" pitchFamily="34" charset="0"/>
              </a:rPr>
              <a:t>السائده</a:t>
            </a:r>
            <a:r>
              <a:rPr lang="ar-IQ" sz="1800" dirty="0">
                <a:effectLst/>
                <a:latin typeface="Calibri" panose="020F0502020204030204" pitchFamily="34" charset="0"/>
                <a:ea typeface="Calibri" panose="020F0502020204030204" pitchFamily="34" charset="0"/>
                <a:cs typeface="Arial" panose="020B0604020202020204" pitchFamily="34" charset="0"/>
              </a:rPr>
              <a:t> ويحقق المستهلك اقصى اشباع عندما يكون خط </a:t>
            </a:r>
            <a:r>
              <a:rPr lang="ar-IQ" sz="1800" dirty="0" err="1">
                <a:effectLst/>
                <a:latin typeface="Calibri" panose="020F0502020204030204" pitchFamily="34" charset="0"/>
                <a:ea typeface="Calibri" panose="020F0502020204030204" pitchFamily="34" charset="0"/>
                <a:cs typeface="Arial" panose="020B0604020202020204" pitchFamily="34" charset="0"/>
              </a:rPr>
              <a:t>الميزانيه</a:t>
            </a:r>
            <a:r>
              <a:rPr lang="ar-IQ" sz="1800" dirty="0">
                <a:effectLst/>
                <a:latin typeface="Calibri" panose="020F0502020204030204" pitchFamily="34" charset="0"/>
                <a:ea typeface="Calibri" panose="020F0502020204030204" pitchFamily="34" charset="0"/>
                <a:cs typeface="Arial" panose="020B0604020202020204" pitchFamily="34" charset="0"/>
              </a:rPr>
              <a:t> </a:t>
            </a:r>
            <a:r>
              <a:rPr lang="ar-IQ" sz="1800" b="1" u="sng" dirty="0">
                <a:effectLst/>
                <a:latin typeface="Calibri" panose="020F0502020204030204" pitchFamily="34" charset="0"/>
                <a:ea typeface="Calibri" panose="020F0502020204030204" pitchFamily="34" charset="0"/>
                <a:cs typeface="Arial" panose="020B0604020202020204" pitchFamily="34" charset="0"/>
              </a:rPr>
              <a:t>( خط السعر ) </a:t>
            </a:r>
            <a:r>
              <a:rPr lang="ar-SA" sz="1800" b="1" u="sng" dirty="0">
                <a:effectLst/>
                <a:latin typeface="Calibri" panose="020F0502020204030204" pitchFamily="34" charset="0"/>
                <a:ea typeface="Calibri" panose="020F0502020204030204" pitchFamily="34" charset="0"/>
                <a:cs typeface="Arial" panose="020B0604020202020204" pitchFamily="34" charset="0"/>
              </a:rPr>
              <a:t>مساويا</a:t>
            </a:r>
            <a:r>
              <a:rPr lang="ar-IQ" sz="1800" b="1" u="sng" dirty="0">
                <a:effectLst/>
                <a:latin typeface="Calibri" panose="020F0502020204030204" pitchFamily="34" charset="0"/>
                <a:ea typeface="Calibri" panose="020F0502020204030204" pitchFamily="34" charset="0"/>
                <a:cs typeface="Arial" panose="020B0604020202020204" pitchFamily="34" charset="0"/>
              </a:rPr>
              <a:t> لمنحى  السواء</a:t>
            </a:r>
            <a:r>
              <a:rPr lang="ar-IQ" sz="1800" dirty="0">
                <a:effectLst/>
                <a:latin typeface="Calibri" panose="020F0502020204030204" pitchFamily="34" charset="0"/>
                <a:ea typeface="Calibri" panose="020F0502020204030204" pitchFamily="34" charset="0"/>
                <a:cs typeface="Arial" panose="020B0604020202020204" pitchFamily="34" charset="0"/>
              </a:rPr>
              <a:t> , وهنا يكون المستهلك في حالة توازن</a:t>
            </a:r>
            <a:r>
              <a:rPr lang="ar-SA" sz="1800" dirty="0">
                <a:effectLst/>
                <a:latin typeface="Calibri" panose="020F0502020204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rtl="1"/>
            <a:r>
              <a:rPr lang="ar-IQ" sz="1800" dirty="0">
                <a:effectLst/>
                <a:latin typeface="Calibri" panose="020F0502020204030204" pitchFamily="34" charset="0"/>
                <a:ea typeface="Calibri" panose="020F0502020204030204" pitchFamily="34" charset="0"/>
                <a:cs typeface="Arial" panose="020B0604020202020204" pitchFamily="34" charset="0"/>
              </a:rPr>
              <a:t> </a:t>
            </a:r>
            <a:r>
              <a:rPr lang="ar-IQ" sz="1800" b="1" u="sng" dirty="0">
                <a:effectLst/>
                <a:latin typeface="Calibri" panose="020F0502020204030204" pitchFamily="34" charset="0"/>
                <a:ea typeface="Calibri" panose="020F0502020204030204" pitchFamily="34" charset="0"/>
                <a:cs typeface="Arial" panose="020B0604020202020204" pitchFamily="34" charset="0"/>
              </a:rPr>
              <a:t>يكون المستهلك في حالة توازن</a:t>
            </a:r>
            <a:r>
              <a:rPr lang="ar-IQ" sz="1800" dirty="0">
                <a:effectLst/>
                <a:latin typeface="Calibri" panose="020F0502020204030204" pitchFamily="34" charset="0"/>
                <a:ea typeface="Calibri" panose="020F0502020204030204" pitchFamily="34" charset="0"/>
                <a:cs typeface="Arial" panose="020B0604020202020204" pitchFamily="34" charset="0"/>
              </a:rPr>
              <a:t> عندما يشتري 4 وحدات من الملابس و6 وحدات من الغذاء .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r>
              <a:rPr lang="ar-IQ" sz="1800" b="1" dirty="0">
                <a:effectLst/>
                <a:latin typeface="Calibri" panose="020F0502020204030204" pitchFamily="34" charset="0"/>
                <a:ea typeface="Calibri" panose="020F0502020204030204" pitchFamily="34" charset="0"/>
                <a:cs typeface="Arial" panose="020B0604020202020204" pitchFamily="34" charset="0"/>
              </a:rPr>
              <a:t>اما اذا تغير خط </a:t>
            </a:r>
            <a:r>
              <a:rPr lang="ar-IQ" sz="1800" b="1" dirty="0" err="1">
                <a:effectLst/>
                <a:latin typeface="Calibri" panose="020F0502020204030204" pitchFamily="34" charset="0"/>
                <a:ea typeface="Calibri" panose="020F0502020204030204" pitchFamily="34" charset="0"/>
                <a:cs typeface="Arial" panose="020B0604020202020204" pitchFamily="34" charset="0"/>
              </a:rPr>
              <a:t>الميزانيه</a:t>
            </a:r>
            <a:r>
              <a:rPr lang="ar-IQ" sz="1800" b="1" dirty="0">
                <a:effectLst/>
                <a:latin typeface="Calibri" panose="020F0502020204030204" pitchFamily="34" charset="0"/>
                <a:ea typeface="Calibri" panose="020F0502020204030204" pitchFamily="34" charset="0"/>
                <a:cs typeface="Arial" panose="020B0604020202020204" pitchFamily="34" charset="0"/>
              </a:rPr>
              <a:t> او خط السعر</a:t>
            </a:r>
            <a:r>
              <a:rPr lang="ar-IQ" sz="1800" dirty="0">
                <a:effectLst/>
                <a:latin typeface="Calibri" panose="020F0502020204030204" pitchFamily="34" charset="0"/>
                <a:ea typeface="Calibri" panose="020F0502020204030204" pitchFamily="34" charset="0"/>
                <a:cs typeface="Arial" panose="020B0604020202020204" pitchFamily="34" charset="0"/>
              </a:rPr>
              <a:t> بافتراض </a:t>
            </a:r>
            <a:r>
              <a:rPr lang="ar-IQ" sz="1800" b="1" u="sng" dirty="0">
                <a:effectLst/>
                <a:latin typeface="Calibri" panose="020F0502020204030204" pitchFamily="34" charset="0"/>
                <a:ea typeface="Calibri" panose="020F0502020204030204" pitchFamily="34" charset="0"/>
                <a:cs typeface="Arial" panose="020B0604020202020204" pitchFamily="34" charset="0"/>
              </a:rPr>
              <a:t>زيادة دخل المستهلك</a:t>
            </a:r>
            <a:r>
              <a:rPr lang="ar-IQ" sz="1800" dirty="0">
                <a:effectLst/>
                <a:latin typeface="Calibri" panose="020F0502020204030204" pitchFamily="34" charset="0"/>
                <a:ea typeface="Calibri" panose="020F0502020204030204" pitchFamily="34" charset="0"/>
                <a:cs typeface="Arial" panose="020B0604020202020204" pitchFamily="34" charset="0"/>
              </a:rPr>
              <a:t> فهذا يعني خروج منحنى السواء الى الخارج ( اي ابتعاده عن نقطه الاصل ) , وهذا يعطي </a:t>
            </a:r>
            <a:r>
              <a:rPr lang="ar-IQ" sz="1800" b="1" u="sng" dirty="0">
                <a:effectLst/>
                <a:latin typeface="Calibri" panose="020F0502020204030204" pitchFamily="34" charset="0"/>
                <a:ea typeface="Calibri" panose="020F0502020204030204" pitchFamily="34" charset="0"/>
                <a:cs typeface="Arial" panose="020B0604020202020204" pitchFamily="34" charset="0"/>
              </a:rPr>
              <a:t>اشباع اكبر</a:t>
            </a:r>
            <a:r>
              <a:rPr lang="ar-IQ" sz="1800" dirty="0">
                <a:effectLst/>
                <a:latin typeface="Calibri" panose="020F0502020204030204" pitchFamily="34" charset="0"/>
                <a:ea typeface="Calibri" panose="020F0502020204030204" pitchFamily="34" charset="0"/>
                <a:cs typeface="Arial" panose="020B0604020202020204" pitchFamily="34" charset="0"/>
              </a:rPr>
              <a:t> للمستهلك</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rtl="1"/>
            <a:r>
              <a:rPr lang="ar-IQ" sz="1800" dirty="0">
                <a:effectLst/>
                <a:latin typeface="Calibri" panose="020F0502020204030204" pitchFamily="34" charset="0"/>
                <a:ea typeface="Calibri" panose="020F0502020204030204" pitchFamily="34" charset="0"/>
                <a:cs typeface="Arial" panose="020B0604020202020204" pitchFamily="34" charset="0"/>
              </a:rPr>
              <a:t>اما اذا تغير خط </a:t>
            </a:r>
            <a:r>
              <a:rPr lang="ar-IQ" sz="1800" dirty="0" err="1">
                <a:effectLst/>
                <a:latin typeface="Calibri" panose="020F0502020204030204" pitchFamily="34" charset="0"/>
                <a:ea typeface="Calibri" panose="020F0502020204030204" pitchFamily="34" charset="0"/>
                <a:cs typeface="Arial" panose="020B0604020202020204" pitchFamily="34" charset="0"/>
              </a:rPr>
              <a:t>الميزانيه</a:t>
            </a:r>
            <a:r>
              <a:rPr lang="ar-IQ" sz="1800" dirty="0">
                <a:effectLst/>
                <a:latin typeface="Calibri" panose="020F0502020204030204" pitchFamily="34" charset="0"/>
                <a:ea typeface="Calibri" panose="020F0502020204030204" pitchFamily="34" charset="0"/>
                <a:cs typeface="Arial" panose="020B0604020202020204" pitchFamily="34" charset="0"/>
              </a:rPr>
              <a:t> او خط السعر بالعكس بافتراض </a:t>
            </a:r>
            <a:r>
              <a:rPr lang="ar-IQ" sz="1800" b="1" u="sng" dirty="0">
                <a:effectLst/>
                <a:latin typeface="Calibri" panose="020F0502020204030204" pitchFamily="34" charset="0"/>
                <a:ea typeface="Calibri" panose="020F0502020204030204" pitchFamily="34" charset="0"/>
                <a:cs typeface="Arial" panose="020B0604020202020204" pitchFamily="34" charset="0"/>
              </a:rPr>
              <a:t>انخفاض دخل المستهلك</a:t>
            </a:r>
            <a:r>
              <a:rPr lang="ar-IQ" sz="1800" dirty="0">
                <a:effectLst/>
                <a:latin typeface="Calibri" panose="020F0502020204030204" pitchFamily="34" charset="0"/>
                <a:ea typeface="Calibri" panose="020F0502020204030204" pitchFamily="34" charset="0"/>
                <a:cs typeface="Arial" panose="020B0604020202020204" pitchFamily="34" charset="0"/>
              </a:rPr>
              <a:t> فهذا يعني دخول منحنى السواء نحو الداخل ( باتجاه نقطه الاصل ) وهذا  يعني </a:t>
            </a:r>
            <a:r>
              <a:rPr lang="ar-IQ" sz="1800" b="1" u="sng" dirty="0">
                <a:effectLst/>
                <a:latin typeface="Calibri" panose="020F0502020204030204" pitchFamily="34" charset="0"/>
                <a:ea typeface="Calibri" panose="020F0502020204030204" pitchFamily="34" charset="0"/>
                <a:cs typeface="Arial" panose="020B0604020202020204" pitchFamily="34" charset="0"/>
              </a:rPr>
              <a:t>اشباع اقل</a:t>
            </a:r>
            <a:r>
              <a:rPr lang="ar-IQ" sz="1800" dirty="0">
                <a:effectLst/>
                <a:latin typeface="Calibri" panose="020F0502020204030204" pitchFamily="34" charset="0"/>
                <a:ea typeface="Calibri" panose="020F0502020204030204" pitchFamily="34" charset="0"/>
                <a:cs typeface="Arial" panose="020B0604020202020204" pitchFamily="34" charset="0"/>
              </a:rPr>
              <a:t> للمستهلك كما في الشكل البياني الآتي بعد  </a:t>
            </a:r>
            <a:r>
              <a:rPr lang="ar-IQ" sz="1800" b="1" u="sng" dirty="0">
                <a:effectLst/>
                <a:latin typeface="Calibri" panose="020F0502020204030204" pitchFamily="34" charset="0"/>
                <a:ea typeface="Calibri" panose="020F0502020204030204" pitchFamily="34" charset="0"/>
                <a:cs typeface="Arial" panose="020B0604020202020204" pitchFamily="34" charset="0"/>
              </a:rPr>
              <a:t>انخفاض دخل المستهلك</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lvl="0" indent="0" algn="ctr" rtl="1">
              <a:spcBef>
                <a:spcPts val="400"/>
              </a:spcBef>
              <a:spcAft>
                <a:spcPts val="0"/>
              </a:spcAft>
              <a:buSzPts val="1836"/>
              <a:buNone/>
            </a:pPr>
            <a:r>
              <a:rPr lang="ar-SA" sz="2200" b="1" u="sng" dirty="0">
                <a:solidFill>
                  <a:srgbClr val="FF0000"/>
                </a:solidFill>
                <a:effectLst/>
                <a:latin typeface="Times New Roman" panose="02020603050405020304" pitchFamily="18" charset="0"/>
                <a:ea typeface="Times New Roman" panose="02020603050405020304" pitchFamily="18" charset="0"/>
              </a:rPr>
              <a:t>الفصل الرابع /</a:t>
            </a:r>
            <a:r>
              <a:rPr lang="ar-IQ" sz="2200" b="1" u="sng" dirty="0">
                <a:solidFill>
                  <a:srgbClr val="FF0000"/>
                </a:solidFill>
                <a:effectLst/>
                <a:latin typeface="Times New Roman" panose="02020603050405020304" pitchFamily="18" charset="0"/>
                <a:ea typeface="Times New Roman" panose="02020603050405020304" pitchFamily="18" charset="0"/>
              </a:rPr>
              <a:t>نظرية الانتاج </a:t>
            </a:r>
            <a:r>
              <a:rPr lang="en-US" sz="2200" b="1" u="sng" dirty="0">
                <a:solidFill>
                  <a:srgbClr val="FF0000"/>
                </a:solidFill>
                <a:effectLst/>
                <a:latin typeface="Times New Roman" panose="02020603050405020304" pitchFamily="18" charset="0"/>
                <a:ea typeface="Times New Roman" panose="02020603050405020304" pitchFamily="18" charset="0"/>
              </a:rPr>
              <a:t> Production Theory</a:t>
            </a:r>
            <a:endParaRPr lang="ar-SA" sz="2200" b="1" dirty="0">
              <a:latin typeface="Arial"/>
              <a:ea typeface="Arial"/>
              <a:cs typeface="Arial"/>
              <a:sym typeface="Arial"/>
            </a:endParaRPr>
          </a:p>
          <a:p>
            <a:pPr marL="109728" indent="0" rtl="1">
              <a:buNone/>
            </a:pPr>
            <a:r>
              <a:rPr lang="ar-IQ" sz="2400" b="1" u="sng" dirty="0">
                <a:solidFill>
                  <a:srgbClr val="FF0000"/>
                </a:solidFill>
                <a:effectLst/>
                <a:latin typeface="Times New Roman" panose="02020603050405020304" pitchFamily="18" charset="0"/>
                <a:ea typeface="Times New Roman" panose="02020603050405020304" pitchFamily="18" charset="0"/>
              </a:rPr>
              <a:t>مفهوم الانتاج : </a:t>
            </a:r>
            <a:endParaRPr lang="en-US" sz="2400" dirty="0">
              <a:effectLst/>
              <a:latin typeface="Times New Roman" panose="02020603050405020304" pitchFamily="18" charset="0"/>
              <a:ea typeface="Times New Roman" panose="02020603050405020304" pitchFamily="18" charset="0"/>
            </a:endParaRPr>
          </a:p>
          <a:p>
            <a:pPr rtl="1"/>
            <a:r>
              <a:rPr lang="ar-IQ" sz="2400" dirty="0">
                <a:effectLst/>
                <a:latin typeface="Times New Roman" panose="02020603050405020304" pitchFamily="18" charset="0"/>
                <a:ea typeface="Times New Roman" panose="02020603050405020304" pitchFamily="18" charset="0"/>
              </a:rPr>
              <a:t>الانتاج هو (خلق المنفعة او زيادتها )</a:t>
            </a:r>
            <a:r>
              <a:rPr lang="ar-SA" sz="2400" dirty="0">
                <a:latin typeface="Times New Roman" panose="02020603050405020304" pitchFamily="18" charset="0"/>
                <a:ea typeface="Times New Roman" panose="02020603050405020304" pitchFamily="18" charset="0"/>
              </a:rPr>
              <a:t> </a:t>
            </a:r>
            <a:r>
              <a:rPr lang="ar-IQ" sz="2400" dirty="0">
                <a:effectLst/>
                <a:latin typeface="Times New Roman" panose="02020603050405020304" pitchFamily="18" charset="0"/>
                <a:ea typeface="Times New Roman" panose="02020603050405020304" pitchFamily="18" charset="0"/>
              </a:rPr>
              <a:t>كذلك فان الانتاج هو (أي فعالية تجعل السلع والخدمات في متناول الناس)</a:t>
            </a:r>
            <a:endParaRPr lang="ar-SA" sz="2400" dirty="0">
              <a:effectLst/>
              <a:latin typeface="Times New Roman" panose="02020603050405020304" pitchFamily="18" charset="0"/>
              <a:ea typeface="Times New Roman" panose="02020603050405020304" pitchFamily="18" charset="0"/>
            </a:endParaRPr>
          </a:p>
          <a:p>
            <a:pPr rtl="1"/>
            <a:r>
              <a:rPr lang="ar-IQ" sz="2400" dirty="0">
                <a:effectLst/>
                <a:latin typeface="Times New Roman" panose="02020603050405020304" pitchFamily="18" charset="0"/>
                <a:ea typeface="Times New Roman" panose="02020603050405020304" pitchFamily="18" charset="0"/>
              </a:rPr>
              <a:t>ومن مفهوم الانتاج اعلاه يمكن النظر الى نظرية الانتاج من زاويتين هما :</a:t>
            </a:r>
            <a:endParaRPr lang="en-US" sz="2400" dirty="0">
              <a:effectLst/>
              <a:latin typeface="Times New Roman" panose="02020603050405020304" pitchFamily="18" charset="0"/>
              <a:ea typeface="Times New Roman" panose="02020603050405020304" pitchFamily="18" charset="0"/>
            </a:endParaRPr>
          </a:p>
          <a:p>
            <a:pPr rtl="1"/>
            <a:r>
              <a:rPr lang="ar-IQ" sz="2400" b="1" u="sng" dirty="0">
                <a:solidFill>
                  <a:srgbClr val="FF0000"/>
                </a:solidFill>
                <a:effectLst/>
                <a:latin typeface="Times New Roman" panose="02020603050405020304" pitchFamily="18" charset="0"/>
                <a:ea typeface="Times New Roman" panose="02020603050405020304" pitchFamily="18" charset="0"/>
              </a:rPr>
              <a:t>الزاوية الاولى</a:t>
            </a:r>
            <a:r>
              <a:rPr lang="ar-IQ" sz="2400" u="sng" dirty="0">
                <a:effectLst/>
                <a:latin typeface="Times New Roman" panose="02020603050405020304" pitchFamily="18" charset="0"/>
                <a:ea typeface="Times New Roman" panose="02020603050405020304" pitchFamily="18" charset="0"/>
              </a:rPr>
              <a:t>  :المفهوم الفني </a:t>
            </a:r>
            <a:r>
              <a:rPr lang="ar-IQ" sz="2400" u="sng" dirty="0" err="1">
                <a:effectLst/>
                <a:latin typeface="Times New Roman" panose="02020603050405020304" pitchFamily="18" charset="0"/>
                <a:ea typeface="Times New Roman" panose="02020603050405020304" pitchFamily="18" charset="0"/>
              </a:rPr>
              <a:t>للانتاج</a:t>
            </a:r>
            <a:r>
              <a:rPr lang="ar-IQ" sz="2400" u="sng" dirty="0">
                <a:effectLst/>
                <a:latin typeface="Times New Roman" panose="02020603050405020304" pitchFamily="18" charset="0"/>
                <a:ea typeface="Times New Roman" panose="02020603050405020304" pitchFamily="18" charset="0"/>
              </a:rPr>
              <a:t> ،الذي يبحث في العلاقة بين المستخدم –المنتج </a:t>
            </a:r>
            <a:r>
              <a:rPr lang="en-US" sz="2400" u="sng" dirty="0">
                <a:effectLst/>
                <a:latin typeface="Times New Roman" panose="02020603050405020304" pitchFamily="18" charset="0"/>
                <a:ea typeface="Times New Roman" panose="02020603050405020304" pitchFamily="18" charset="0"/>
              </a:rPr>
              <a:t>In put-Out put</a:t>
            </a:r>
            <a:endParaRPr lang="en-US" sz="2400" dirty="0">
              <a:effectLst/>
              <a:latin typeface="Times New Roman" panose="02020603050405020304" pitchFamily="18" charset="0"/>
              <a:ea typeface="Times New Roman" panose="02020603050405020304" pitchFamily="18" charset="0"/>
            </a:endParaRPr>
          </a:p>
          <a:p>
            <a:pPr rtl="1"/>
            <a:r>
              <a:rPr lang="ar-IQ" sz="2400" dirty="0">
                <a:effectLst/>
                <a:latin typeface="Times New Roman" panose="02020603050405020304" pitchFamily="18" charset="0"/>
                <a:ea typeface="Times New Roman" panose="02020603050405020304" pitchFamily="18" charset="0"/>
              </a:rPr>
              <a:t>أي يبحث في العلاقة بين مقدار الكمية من عوامل الانتاج المستخدمة في انتاج سلعة ما وكمية الانتاج من السلعة محل الدراسة بغض النظر عن اسعار السلع المنتجة .</a:t>
            </a:r>
            <a:endParaRPr lang="en-US" sz="2400" dirty="0">
              <a:effectLst/>
              <a:latin typeface="Times New Roman" panose="02020603050405020304" pitchFamily="18" charset="0"/>
              <a:ea typeface="Times New Roman" panose="02020603050405020304" pitchFamily="18" charset="0"/>
            </a:endParaRPr>
          </a:p>
          <a:p>
            <a:pPr rtl="1"/>
            <a:r>
              <a:rPr lang="ar-IQ" sz="2400" b="1" u="sng" dirty="0">
                <a:solidFill>
                  <a:srgbClr val="FF0000"/>
                </a:solidFill>
                <a:effectLst/>
                <a:latin typeface="Times New Roman" panose="02020603050405020304" pitchFamily="18" charset="0"/>
                <a:ea typeface="Times New Roman" panose="02020603050405020304" pitchFamily="18" charset="0"/>
              </a:rPr>
              <a:t>الزاوية الثانية</a:t>
            </a:r>
            <a:r>
              <a:rPr lang="ar-IQ" sz="2400" u="sng" dirty="0">
                <a:effectLst/>
                <a:latin typeface="Times New Roman" panose="02020603050405020304" pitchFamily="18" charset="0"/>
                <a:ea typeface="Times New Roman" panose="02020603050405020304" pitchFamily="18" charset="0"/>
              </a:rPr>
              <a:t>  : المفهوم الاقتصادي </a:t>
            </a:r>
            <a:r>
              <a:rPr lang="ar-IQ" sz="2400" u="sng" dirty="0" err="1">
                <a:effectLst/>
                <a:latin typeface="Times New Roman" panose="02020603050405020304" pitchFamily="18" charset="0"/>
                <a:ea typeface="Times New Roman" panose="02020603050405020304" pitchFamily="18" charset="0"/>
              </a:rPr>
              <a:t>للانتاج</a:t>
            </a:r>
            <a:r>
              <a:rPr lang="ar-IQ" sz="2400" u="sng" dirty="0">
                <a:effectLst/>
                <a:latin typeface="Times New Roman" panose="02020603050405020304" pitchFamily="18" charset="0"/>
                <a:ea typeface="Times New Roman" panose="02020603050405020304" pitchFamily="18" charset="0"/>
              </a:rPr>
              <a:t> </a:t>
            </a:r>
            <a:r>
              <a:rPr lang="ar-IQ" sz="2400" dirty="0" err="1">
                <a:effectLst/>
                <a:latin typeface="Times New Roman" panose="02020603050405020304" pitchFamily="18" charset="0"/>
                <a:ea typeface="Times New Roman" panose="02020603050405020304" pitchFamily="18" charset="0"/>
              </a:rPr>
              <a:t>يبدامن</a:t>
            </a:r>
            <a:r>
              <a:rPr lang="ar-IQ" sz="2400" dirty="0">
                <a:effectLst/>
                <a:latin typeface="Times New Roman" panose="02020603050405020304" pitchFamily="18" charset="0"/>
                <a:ea typeface="Times New Roman" panose="02020603050405020304" pitchFamily="18" charset="0"/>
              </a:rPr>
              <a:t> حيث انتهى المفهوم الفني </a:t>
            </a:r>
            <a:r>
              <a:rPr lang="ar-IQ" sz="2400" dirty="0" err="1">
                <a:effectLst/>
                <a:latin typeface="Times New Roman" panose="02020603050405020304" pitchFamily="18" charset="0"/>
                <a:ea typeface="Times New Roman" panose="02020603050405020304" pitchFamily="18" charset="0"/>
              </a:rPr>
              <a:t>للانتاج</a:t>
            </a:r>
            <a:r>
              <a:rPr lang="ar-IQ" sz="2400" dirty="0">
                <a:effectLst/>
                <a:latin typeface="Times New Roman" panose="02020603050405020304" pitchFamily="18" charset="0"/>
                <a:ea typeface="Times New Roman" panose="02020603050405020304" pitchFamily="18" charset="0"/>
              </a:rPr>
              <a:t> وهذا المفهوم يبحث في تحقيق اكبر قدر ممكن من انتاج سلعة ما بتوظيف كمية محدودة من عوامل الانتاج او تحقيق قدر معين من الانتاج بتوظيف كمية اقل من عوامل الانتاج أي باقل </a:t>
            </a:r>
            <a:endParaRPr sz="2050" b="1"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A543427C-9118-1BEC-DA57-75044D23DB14}"/>
              </a:ext>
            </a:extLst>
          </p:cNvPr>
          <p:cNvSpPr>
            <a:spLocks noGrp="1"/>
          </p:cNvSpPr>
          <p:nvPr>
            <p:ph idx="1"/>
          </p:nvPr>
        </p:nvSpPr>
        <p:spPr>
          <a:xfrm>
            <a:off x="106017" y="397565"/>
            <a:ext cx="9037983" cy="6460435"/>
          </a:xfrm>
        </p:spPr>
        <p:txBody>
          <a:bodyPr>
            <a:normAutofit/>
          </a:bodyPr>
          <a:lstStyle/>
          <a:p>
            <a:pPr marL="109728" indent="0" rtl="1">
              <a:buNone/>
            </a:pPr>
            <a:r>
              <a:rPr lang="ar-IQ" sz="1800" u="sng" dirty="0">
                <a:solidFill>
                  <a:srgbClr val="FF0000"/>
                </a:solidFill>
                <a:effectLst/>
                <a:latin typeface="Times New Roman" panose="02020603050405020304" pitchFamily="18" charset="0"/>
                <a:ea typeface="Times New Roman" panose="02020603050405020304" pitchFamily="18" charset="0"/>
              </a:rPr>
              <a:t>دالة الانتاج </a:t>
            </a:r>
            <a:r>
              <a:rPr lang="en-US" sz="1800" u="sng" dirty="0">
                <a:solidFill>
                  <a:srgbClr val="FF0000"/>
                </a:solidFill>
                <a:effectLst/>
                <a:latin typeface="Times New Roman" panose="02020603050405020304" pitchFamily="18" charset="0"/>
                <a:ea typeface="Times New Roman" panose="02020603050405020304" pitchFamily="18" charset="0"/>
              </a:rPr>
              <a:t>Production Function</a:t>
            </a:r>
            <a:endParaRPr lang="en-US" sz="1800" dirty="0">
              <a:effectLst/>
              <a:latin typeface="Times New Roman" panose="02020603050405020304" pitchFamily="18" charset="0"/>
              <a:ea typeface="Times New Roman" panose="02020603050405020304" pitchFamily="18" charset="0"/>
            </a:endParaRPr>
          </a:p>
          <a:p>
            <a:pPr rtl="1"/>
            <a:r>
              <a:rPr lang="ar-IQ" sz="1800" dirty="0">
                <a:effectLst/>
                <a:latin typeface="Times New Roman" panose="02020603050405020304" pitchFamily="18" charset="0"/>
                <a:ea typeface="Times New Roman" panose="02020603050405020304" pitchFamily="18" charset="0"/>
              </a:rPr>
              <a:t>تمثل دالة الانتاج العلاقة الفنية التي تربط بين المدخلات والمخرجات ،اذ انها تبين مقدار الكمية المتوقع الحصول عليها فيما اذا استخدم في انتاجها مقادير معينة من عناصر الانتاج المتوفرة</a:t>
            </a:r>
            <a:r>
              <a:rPr lang="ar-SA" sz="1800" dirty="0">
                <a:effectLst/>
                <a:latin typeface="Times New Roman" panose="02020603050405020304" pitchFamily="18" charset="0"/>
                <a:ea typeface="Times New Roman" panose="02020603050405020304" pitchFamily="18" charset="0"/>
              </a:rPr>
              <a:t> .</a:t>
            </a:r>
            <a:r>
              <a:rPr lang="ar-IQ" sz="1800" dirty="0">
                <a:effectLst/>
                <a:latin typeface="Times New Roman" panose="02020603050405020304" pitchFamily="18" charset="0"/>
                <a:ea typeface="Times New Roman" panose="02020603050405020304" pitchFamily="18" charset="0"/>
              </a:rPr>
              <a:t>ويمكن التعبير عن دالة الانتاج رياضيا كما </a:t>
            </a:r>
            <a:r>
              <a:rPr lang="ar-IQ" sz="1800" dirty="0" err="1">
                <a:effectLst/>
                <a:latin typeface="Times New Roman" panose="02020603050405020304" pitchFamily="18" charset="0"/>
                <a:ea typeface="Times New Roman" panose="02020603050405020304" pitchFamily="18" charset="0"/>
              </a:rPr>
              <a:t>ياتي</a:t>
            </a:r>
            <a:r>
              <a:rPr lang="ar-IQ"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Y=F(X</a:t>
            </a:r>
            <a:r>
              <a:rPr lang="en-US" sz="1800" baseline="-25000"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,X</a:t>
            </a:r>
            <a:r>
              <a:rPr lang="en-US" sz="1800" baseline="-25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a:t>
            </a:r>
            <a:r>
              <a:rPr lang="ar-IQ" sz="1800" dirty="0">
                <a:effectLst/>
                <a:latin typeface="Times New Roman" panose="02020603050405020304" pitchFamily="18" charset="0"/>
                <a:ea typeface="Times New Roman" panose="02020603050405020304" pitchFamily="18" charset="0"/>
              </a:rPr>
              <a:t>تسمى هذه الدالة بدالة كوب </a:t>
            </a:r>
            <a:r>
              <a:rPr lang="ar-IQ" sz="1800" dirty="0" err="1">
                <a:effectLst/>
                <a:latin typeface="Times New Roman" panose="02020603050405020304" pitchFamily="18" charset="0"/>
                <a:ea typeface="Times New Roman" panose="02020603050405020304" pitchFamily="18" charset="0"/>
              </a:rPr>
              <a:t>دوكلاس</a:t>
            </a:r>
            <a:r>
              <a:rPr lang="ar-IQ" sz="1800" dirty="0">
                <a:effectLst/>
                <a:latin typeface="Times New Roman" panose="02020603050405020304" pitchFamily="18" charset="0"/>
                <a:ea typeface="Times New Roman" panose="02020603050405020304" pitchFamily="18" charset="0"/>
              </a:rPr>
              <a:t> حيث ان :</a:t>
            </a:r>
            <a:endParaRPr lang="en-US" sz="1800" dirty="0">
              <a:effectLst/>
              <a:latin typeface="Times New Roman" panose="02020603050405020304" pitchFamily="18" charset="0"/>
              <a:ea typeface="Times New Roman" panose="02020603050405020304" pitchFamily="18" charset="0"/>
            </a:endParaRPr>
          </a:p>
          <a:p>
            <a:pPr rtl="1"/>
            <a:r>
              <a:rPr lang="en-US" sz="1800" dirty="0">
                <a:effectLst/>
                <a:latin typeface="Times New Roman" panose="02020603050405020304" pitchFamily="18" charset="0"/>
                <a:ea typeface="Times New Roman" panose="02020603050405020304" pitchFamily="18" charset="0"/>
              </a:rPr>
              <a:t>Y</a:t>
            </a:r>
            <a:r>
              <a:rPr lang="ar-IQ" sz="1800" dirty="0">
                <a:effectLst/>
                <a:latin typeface="Times New Roman" panose="02020603050405020304" pitchFamily="18" charset="0"/>
                <a:ea typeface="Times New Roman" panose="02020603050405020304" pitchFamily="18" charset="0"/>
              </a:rPr>
              <a:t>: تمثل كمية الانتاج </a:t>
            </a:r>
            <a:endParaRPr lang="en-US" sz="1800" dirty="0">
              <a:effectLst/>
              <a:latin typeface="Times New Roman" panose="02020603050405020304" pitchFamily="18" charset="0"/>
              <a:ea typeface="Times New Roman" panose="02020603050405020304" pitchFamily="18" charset="0"/>
            </a:endParaRPr>
          </a:p>
          <a:p>
            <a:pPr rtl="1"/>
            <a:r>
              <a:rPr lang="en-US" sz="1800" dirty="0">
                <a:effectLst/>
                <a:latin typeface="Times New Roman" panose="02020603050405020304" pitchFamily="18" charset="0"/>
                <a:ea typeface="Times New Roman" panose="02020603050405020304" pitchFamily="18" charset="0"/>
              </a:rPr>
              <a:t>X</a:t>
            </a:r>
            <a:r>
              <a:rPr lang="en-US" sz="1800" baseline="-25000" dirty="0">
                <a:effectLst/>
                <a:latin typeface="Times New Roman" panose="02020603050405020304" pitchFamily="18" charset="0"/>
                <a:ea typeface="Times New Roman" panose="02020603050405020304" pitchFamily="18" charset="0"/>
              </a:rPr>
              <a:t>1</a:t>
            </a:r>
            <a:r>
              <a:rPr lang="en-US" sz="1800" dirty="0">
                <a:effectLst/>
                <a:latin typeface="Times New Roman" panose="02020603050405020304" pitchFamily="18" charset="0"/>
                <a:ea typeface="Times New Roman" panose="02020603050405020304" pitchFamily="18" charset="0"/>
              </a:rPr>
              <a:t>,X</a:t>
            </a:r>
            <a:r>
              <a:rPr lang="en-US" sz="1800" baseline="-25000" dirty="0">
                <a:effectLst/>
                <a:latin typeface="Times New Roman" panose="02020603050405020304" pitchFamily="18" charset="0"/>
                <a:ea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rPr>
              <a:t>	</a:t>
            </a:r>
            <a:r>
              <a:rPr lang="ar-IQ" sz="1800" dirty="0">
                <a:effectLst/>
                <a:latin typeface="Times New Roman" panose="02020603050405020304" pitchFamily="18" charset="0"/>
                <a:ea typeface="Times New Roman" panose="02020603050405020304" pitchFamily="18" charset="0"/>
              </a:rPr>
              <a:t>: تمثل عوامل انتاجية</a:t>
            </a:r>
            <a:endParaRPr lang="en-US" sz="1800" dirty="0">
              <a:effectLst/>
              <a:latin typeface="Times New Roman" panose="02020603050405020304" pitchFamily="18" charset="0"/>
              <a:ea typeface="Times New Roman" panose="02020603050405020304" pitchFamily="18" charset="0"/>
            </a:endParaRPr>
          </a:p>
          <a:p>
            <a:pPr rtl="1"/>
            <a:r>
              <a:rPr lang="ar-IQ" sz="1800" dirty="0">
                <a:effectLst/>
                <a:latin typeface="Times New Roman" panose="02020603050405020304" pitchFamily="18" charset="0"/>
                <a:ea typeface="Times New Roman" panose="02020603050405020304" pitchFamily="18" charset="0"/>
              </a:rPr>
              <a:t>وهناك نوعان من المستخدم المنتج في دوال الانتاج :</a:t>
            </a:r>
            <a:endParaRPr lang="en-US" sz="1800" dirty="0">
              <a:effectLst/>
              <a:latin typeface="Times New Roman" panose="02020603050405020304" pitchFamily="18" charset="0"/>
              <a:ea typeface="Times New Roman" panose="02020603050405020304" pitchFamily="18" charset="0"/>
            </a:endParaRPr>
          </a:p>
          <a:p>
            <a:pPr rtl="1"/>
            <a:r>
              <a:rPr lang="ar-IQ" sz="1800" dirty="0">
                <a:solidFill>
                  <a:schemeClr val="accent2"/>
                </a:solidFill>
                <a:effectLst/>
                <a:latin typeface="Times New Roman" panose="02020603050405020304" pitchFamily="18" charset="0"/>
                <a:ea typeface="Times New Roman" panose="02020603050405020304" pitchFamily="18" charset="0"/>
              </a:rPr>
              <a:t>الاول</a:t>
            </a:r>
            <a:r>
              <a:rPr lang="ar-IQ" sz="1800" dirty="0">
                <a:effectLst/>
                <a:latin typeface="Times New Roman" panose="02020603050405020304" pitchFamily="18" charset="0"/>
                <a:ea typeface="Times New Roman" panose="02020603050405020304" pitchFamily="18" charset="0"/>
              </a:rPr>
              <a:t> : هو العلاقة التي تكون فيها بعض عوامل الانتاج ثابت والاخر متغير</a:t>
            </a:r>
            <a:endParaRPr lang="en-US" sz="1800" dirty="0">
              <a:effectLst/>
              <a:latin typeface="Times New Roman" panose="02020603050405020304" pitchFamily="18" charset="0"/>
              <a:ea typeface="Times New Roman" panose="02020603050405020304" pitchFamily="18" charset="0"/>
            </a:endParaRPr>
          </a:p>
          <a:p>
            <a:pPr rtl="1"/>
            <a:r>
              <a:rPr lang="ar-IQ" sz="1800" dirty="0">
                <a:solidFill>
                  <a:schemeClr val="accent4"/>
                </a:solidFill>
                <a:effectLst/>
                <a:latin typeface="Times New Roman" panose="02020603050405020304" pitchFamily="18" charset="0"/>
                <a:ea typeface="Times New Roman" panose="02020603050405020304" pitchFamily="18" charset="0"/>
              </a:rPr>
              <a:t>الثاني</a:t>
            </a:r>
            <a:r>
              <a:rPr lang="ar-IQ" sz="1800" dirty="0">
                <a:effectLst/>
                <a:latin typeface="Times New Roman" panose="02020603050405020304" pitchFamily="18" charset="0"/>
                <a:ea typeface="Times New Roman" panose="02020603050405020304" pitchFamily="18" charset="0"/>
              </a:rPr>
              <a:t> : هي العوامل التي تكون فيها جميع العوامل الانتاجية متغيرة</a:t>
            </a:r>
            <a:endParaRPr lang="ar-SA" sz="1800" dirty="0">
              <a:effectLst/>
              <a:latin typeface="Times New Roman" panose="02020603050405020304" pitchFamily="18" charset="0"/>
              <a:ea typeface="Times New Roman" panose="02020603050405020304" pitchFamily="18" charset="0"/>
            </a:endParaRPr>
          </a:p>
          <a:p>
            <a:pPr rtl="1"/>
            <a:r>
              <a:rPr lang="ar-IQ" sz="1800" u="sng" dirty="0">
                <a:solidFill>
                  <a:srgbClr val="FF0000"/>
                </a:solidFill>
                <a:effectLst/>
                <a:latin typeface="Times New Roman" panose="02020603050405020304" pitchFamily="18" charset="0"/>
                <a:ea typeface="Times New Roman" panose="02020603050405020304" pitchFamily="18" charset="0"/>
              </a:rPr>
              <a:t>العوامل الثابتة </a:t>
            </a:r>
            <a:r>
              <a:rPr lang="en-US" sz="1800" u="sng" dirty="0">
                <a:solidFill>
                  <a:srgbClr val="FF0000"/>
                </a:solidFill>
                <a:effectLst/>
                <a:latin typeface="Times New Roman" panose="02020603050405020304" pitchFamily="18" charset="0"/>
                <a:ea typeface="Times New Roman" panose="02020603050405020304" pitchFamily="18" charset="0"/>
              </a:rPr>
              <a:t>Fixed Factors</a:t>
            </a:r>
            <a:endParaRPr lang="en-US" sz="1800" dirty="0">
              <a:effectLst/>
              <a:latin typeface="Times New Roman" panose="02020603050405020304" pitchFamily="18" charset="0"/>
              <a:ea typeface="Times New Roman" panose="02020603050405020304" pitchFamily="18" charset="0"/>
            </a:endParaRPr>
          </a:p>
          <a:p>
            <a:pPr rtl="1"/>
            <a:r>
              <a:rPr lang="ar-IQ" sz="1800" dirty="0">
                <a:effectLst/>
                <a:latin typeface="Times New Roman" panose="02020603050405020304" pitchFamily="18" charset="0"/>
                <a:ea typeface="Times New Roman" panose="02020603050405020304" pitchFamily="18" charset="0"/>
              </a:rPr>
              <a:t>وهي تلك العوامل التي تكون كميتها في الاجل القصير ثابتة مثل المباني والمكائن والموظفين والاداريين .</a:t>
            </a:r>
            <a:endParaRPr lang="en-US" sz="1800" dirty="0">
              <a:effectLst/>
              <a:latin typeface="Times New Roman" panose="02020603050405020304" pitchFamily="18" charset="0"/>
              <a:ea typeface="Times New Roman" panose="02020603050405020304" pitchFamily="18" charset="0"/>
            </a:endParaRPr>
          </a:p>
          <a:p>
            <a:pPr rtl="1"/>
            <a:r>
              <a:rPr lang="ar-IQ" sz="1800" u="sng" dirty="0">
                <a:solidFill>
                  <a:srgbClr val="FF0000"/>
                </a:solidFill>
                <a:effectLst/>
                <a:latin typeface="Times New Roman" panose="02020603050405020304" pitchFamily="18" charset="0"/>
                <a:ea typeface="Times New Roman" panose="02020603050405020304" pitchFamily="18" charset="0"/>
              </a:rPr>
              <a:t>العوامل المتغيرة </a:t>
            </a:r>
            <a:r>
              <a:rPr lang="en-US" sz="1800" u="sng" dirty="0">
                <a:solidFill>
                  <a:srgbClr val="FF0000"/>
                </a:solidFill>
                <a:effectLst/>
                <a:latin typeface="Times New Roman" panose="02020603050405020304" pitchFamily="18" charset="0"/>
                <a:ea typeface="Times New Roman" panose="02020603050405020304" pitchFamily="18" charset="0"/>
              </a:rPr>
              <a:t>Variable Factors</a:t>
            </a:r>
            <a:endParaRPr lang="en-US" sz="1800" dirty="0">
              <a:effectLst/>
              <a:latin typeface="Times New Roman" panose="02020603050405020304" pitchFamily="18" charset="0"/>
              <a:ea typeface="Times New Roman" panose="02020603050405020304" pitchFamily="18" charset="0"/>
            </a:endParaRPr>
          </a:p>
          <a:p>
            <a:pPr rtl="1"/>
            <a:r>
              <a:rPr lang="ar-IQ" sz="1800" dirty="0">
                <a:effectLst/>
                <a:latin typeface="Times New Roman" panose="02020603050405020304" pitchFamily="18" charset="0"/>
                <a:ea typeface="Times New Roman" panose="02020603050405020304" pitchFamily="18" charset="0"/>
              </a:rPr>
              <a:t>وهي تلك العوامل التي تكون يمكن تغيير كميتها في الاجل القصير مثل خدمات العمل والموارد الاولية .</a:t>
            </a:r>
            <a:endParaRPr lang="en-US" sz="1800" dirty="0">
              <a:effectLst/>
              <a:latin typeface="Times New Roman" panose="02020603050405020304" pitchFamily="18" charset="0"/>
              <a:ea typeface="Times New Roman" panose="02020603050405020304" pitchFamily="18" charset="0"/>
            </a:endParaRPr>
          </a:p>
          <a:p>
            <a:pPr rtl="1"/>
            <a:r>
              <a:rPr lang="ar-IQ" sz="1800" u="sng" dirty="0">
                <a:solidFill>
                  <a:srgbClr val="FF0000"/>
                </a:solidFill>
                <a:effectLst/>
                <a:latin typeface="Times New Roman" panose="02020603050405020304" pitchFamily="18" charset="0"/>
                <a:ea typeface="Times New Roman" panose="02020603050405020304" pitchFamily="18" charset="0"/>
              </a:rPr>
              <a:t>الاجل القصير </a:t>
            </a:r>
            <a:r>
              <a:rPr lang="en-US" sz="1800" u="sng" dirty="0">
                <a:solidFill>
                  <a:srgbClr val="FF0000"/>
                </a:solidFill>
                <a:effectLst/>
                <a:latin typeface="Times New Roman" panose="02020603050405020304" pitchFamily="18" charset="0"/>
                <a:ea typeface="Times New Roman" panose="02020603050405020304" pitchFamily="18" charset="0"/>
              </a:rPr>
              <a:t>Short Run </a:t>
            </a:r>
            <a:endParaRPr lang="en-US" sz="1800" dirty="0">
              <a:effectLst/>
              <a:latin typeface="Times New Roman" panose="02020603050405020304" pitchFamily="18" charset="0"/>
              <a:ea typeface="Times New Roman" panose="02020603050405020304" pitchFamily="18" charset="0"/>
            </a:endParaRPr>
          </a:p>
          <a:p>
            <a:pPr rtl="1"/>
            <a:r>
              <a:rPr lang="ar-IQ" sz="1800" dirty="0">
                <a:effectLst/>
                <a:latin typeface="Times New Roman" panose="02020603050405020304" pitchFamily="18" charset="0"/>
                <a:ea typeface="Times New Roman" panose="02020603050405020304" pitchFamily="18" charset="0"/>
              </a:rPr>
              <a:t>هي الفترة الزمنية القصيرة التي </a:t>
            </a:r>
            <a:r>
              <a:rPr lang="ar-IQ" sz="1800" dirty="0" err="1">
                <a:effectLst/>
                <a:latin typeface="Times New Roman" panose="02020603050405020304" pitchFamily="18" charset="0"/>
                <a:ea typeface="Times New Roman" panose="02020603050405020304" pitchFamily="18" charset="0"/>
              </a:rPr>
              <a:t>لاتسمح</a:t>
            </a:r>
            <a:r>
              <a:rPr lang="ar-IQ" sz="1800" dirty="0">
                <a:effectLst/>
                <a:latin typeface="Times New Roman" panose="02020603050405020304" pitchFamily="18" charset="0"/>
                <a:ea typeface="Times New Roman" panose="02020603050405020304" pitchFamily="18" charset="0"/>
              </a:rPr>
              <a:t> للمنتج بتغيير كل عناصر الانتاج بهدف تغيير الانتاج ،أي انه يمكن ان يغير بعض العوامل فقط ،مثلا لا يمكن للمنتج خلال شهر ان يغير المبنى المقام عليه المصنع بينما يستطيع ان يغير بعض العناصر الاخرى مثل تشغيل عمال جدد</a:t>
            </a:r>
            <a:r>
              <a:rPr lang="ar-SA"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rtl="1"/>
            <a:r>
              <a:rPr lang="ar-IQ" sz="1800" u="sng" dirty="0">
                <a:solidFill>
                  <a:srgbClr val="FF0000"/>
                </a:solidFill>
                <a:effectLst/>
                <a:latin typeface="Times New Roman" panose="02020603050405020304" pitchFamily="18" charset="0"/>
                <a:ea typeface="Times New Roman" panose="02020603050405020304" pitchFamily="18" charset="0"/>
              </a:rPr>
              <a:t>الاجل الطويل </a:t>
            </a:r>
            <a:r>
              <a:rPr lang="en-US" sz="1800" u="sng" dirty="0">
                <a:solidFill>
                  <a:srgbClr val="FF0000"/>
                </a:solidFill>
                <a:effectLst/>
                <a:latin typeface="Times New Roman" panose="02020603050405020304" pitchFamily="18" charset="0"/>
                <a:ea typeface="Times New Roman" panose="02020603050405020304" pitchFamily="18" charset="0"/>
              </a:rPr>
              <a:t>Long Run </a:t>
            </a:r>
            <a:endParaRPr lang="en-US" sz="1800" dirty="0">
              <a:effectLst/>
              <a:latin typeface="Times New Roman" panose="02020603050405020304" pitchFamily="18" charset="0"/>
              <a:ea typeface="Times New Roman" panose="02020603050405020304" pitchFamily="18" charset="0"/>
            </a:endParaRPr>
          </a:p>
          <a:p>
            <a:r>
              <a:rPr lang="ar-IQ" sz="1800" dirty="0">
                <a:effectLst/>
                <a:ea typeface="Times New Roman" panose="02020603050405020304" pitchFamily="18" charset="0"/>
                <a:cs typeface="Times New Roman" panose="02020603050405020304" pitchFamily="18" charset="0"/>
              </a:rPr>
              <a:t>هو الفترة الزمنية الطويلة التي تسمح للمنتج ان يغير كل عناصر الانتاج بما في ذلك حجم الانتاج </a:t>
            </a:r>
            <a:r>
              <a:rPr lang="ar-IQ" sz="1800" dirty="0" err="1">
                <a:effectLst/>
                <a:ea typeface="Times New Roman" panose="02020603050405020304" pitchFamily="18" charset="0"/>
                <a:cs typeface="Times New Roman" panose="02020603050405020304" pitchFamily="18" charset="0"/>
              </a:rPr>
              <a:t>وامبنى</a:t>
            </a:r>
            <a:r>
              <a:rPr lang="ar-IQ" sz="1800" dirty="0">
                <a:effectLst/>
                <a:ea typeface="Times New Roman" panose="02020603050405020304" pitchFamily="18" charset="0"/>
                <a:cs typeface="Times New Roman" panose="02020603050405020304" pitchFamily="18" charset="0"/>
              </a:rPr>
              <a:t> المقام عليه المصنع او زيادة مساحة الارض ....الخ.</a:t>
            </a:r>
            <a:r>
              <a:rPr lang="en-US" sz="1800" dirty="0">
                <a:effectLst/>
                <a:latin typeface="Times New Roman" panose="02020603050405020304" pitchFamily="18" charset="0"/>
                <a:ea typeface="Times New Roman" panose="02020603050405020304" pitchFamily="18" charset="0"/>
              </a:rPr>
              <a:t>	</a:t>
            </a:r>
          </a:p>
          <a:p>
            <a:pPr marL="109728" indent="0" rtl="1">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1365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7825382A-5190-4ABB-D88C-83A7F9BB9F03}"/>
              </a:ext>
            </a:extLst>
          </p:cNvPr>
          <p:cNvSpPr>
            <a:spLocks noGrp="1"/>
          </p:cNvSpPr>
          <p:nvPr>
            <p:ph idx="1"/>
          </p:nvPr>
        </p:nvSpPr>
        <p:spPr>
          <a:xfrm>
            <a:off x="0" y="0"/>
            <a:ext cx="9144000" cy="6858000"/>
          </a:xfrm>
        </p:spPr>
        <p:txBody>
          <a:bodyPr>
            <a:normAutofit lnSpcReduction="10000"/>
          </a:bodyPr>
          <a:lstStyle/>
          <a:p>
            <a:r>
              <a:rPr lang="ar-AE" sz="2000" b="1" dirty="0">
                <a:solidFill>
                  <a:schemeClr val="accent2"/>
                </a:solidFill>
              </a:rPr>
              <a:t>ثانياً: قانون الغلة المتناقصة : </a:t>
            </a:r>
            <a:r>
              <a:rPr lang="af-ZA" sz="2000" b="1" dirty="0">
                <a:solidFill>
                  <a:schemeClr val="accent2"/>
                </a:solidFill>
              </a:rPr>
              <a:t>The Law of diminishing returns</a:t>
            </a:r>
            <a:br>
              <a:rPr lang="af-ZA" sz="2000" b="1" dirty="0">
                <a:solidFill>
                  <a:schemeClr val="accent2"/>
                </a:solidFill>
              </a:rPr>
            </a:br>
            <a:br>
              <a:rPr lang="af-ZA" sz="1800" dirty="0"/>
            </a:br>
            <a:r>
              <a:rPr lang="ar-AE" sz="1800" dirty="0"/>
              <a:t>يهتم قانون الغلة المتناقصة بوصف ما يحدث للناتج (الغلة) من تغير عند تغير الكمية المستخدمة من أحد عناصر الانتاج مع بقاء الكمية المستخدمة من العناصر الانتاجية الأخرى ثابتة، </a:t>
            </a:r>
            <a:br>
              <a:rPr lang="ar-AE" sz="1800" dirty="0"/>
            </a:br>
            <a:r>
              <a:rPr lang="ar-AE" sz="1800" dirty="0"/>
              <a:t>ويسمى هذا القانون أحياناً قانون النسب المتغيرة </a:t>
            </a:r>
            <a:r>
              <a:rPr lang="af-ZA" sz="1800" dirty="0"/>
              <a:t>The Law of variable proportions </a:t>
            </a:r>
            <a:r>
              <a:rPr lang="ar-AE" sz="1800" dirty="0"/>
              <a:t>لوصف ما يحصل من تغير في نسب مزج عناصر الانتاج  ولفهم قانون الغلة المتناقصة لا بد من التمييز بين ثلاثة أنواع من مقاييس الناتج هي: الناتج الكلي والناتج المتوسط والناتج الحدي.</a:t>
            </a:r>
            <a:br>
              <a:rPr lang="ar-AE" sz="1800" dirty="0"/>
            </a:br>
            <a:r>
              <a:rPr lang="ar-AE" sz="1800" b="1" dirty="0"/>
              <a:t>فالناتج الكلي </a:t>
            </a:r>
            <a:r>
              <a:rPr lang="af-ZA" sz="1800" dirty="0"/>
              <a:t>Total product </a:t>
            </a:r>
            <a:r>
              <a:rPr lang="ar-SA" sz="1800" dirty="0"/>
              <a:t> : </a:t>
            </a:r>
            <a:r>
              <a:rPr lang="ar-AE" sz="1800" dirty="0"/>
              <a:t>يشير إلى مجموع الكمية المنتجة من السلعة خلال العملية الانتاجية. </a:t>
            </a:r>
            <a:br>
              <a:rPr lang="ar-AE" sz="1800" dirty="0"/>
            </a:br>
            <a:r>
              <a:rPr lang="ar-AE" sz="1800" b="1" dirty="0"/>
              <a:t>أما الناتج المتوسط</a:t>
            </a:r>
            <a:r>
              <a:rPr lang="ar-AE" sz="1800" dirty="0"/>
              <a:t> </a:t>
            </a:r>
            <a:r>
              <a:rPr lang="af-ZA" sz="1800" dirty="0"/>
              <a:t>Average product </a:t>
            </a:r>
            <a:r>
              <a:rPr lang="ar-AE" sz="1800" dirty="0"/>
              <a:t>فهو عبارة عن الناتج الكلي مقسوم على كمية المستخدم من عنصر الانتاج المتغير </a:t>
            </a:r>
            <a:r>
              <a:rPr lang="af-ZA" sz="1800" dirty="0"/>
              <a:t>Variable factor </a:t>
            </a:r>
            <a:br>
              <a:rPr lang="af-ZA" sz="1800" dirty="0"/>
            </a:br>
            <a:r>
              <a:rPr lang="ar-AE" sz="1800" b="1" dirty="0"/>
              <a:t>أن الناتج الحدي</a:t>
            </a:r>
            <a:r>
              <a:rPr lang="ar-AE" sz="1800" dirty="0"/>
              <a:t> </a:t>
            </a:r>
            <a:r>
              <a:rPr lang="af-ZA" sz="1800" dirty="0"/>
              <a:t>Marginal Product </a:t>
            </a:r>
            <a:r>
              <a:rPr lang="ar-AE" sz="1800" dirty="0"/>
              <a:t>يمثل مقدار التغير في الناتج الكلي الناجم عن استخدام وحدة إضافية من عنصر الانتاج المتغير </a:t>
            </a:r>
            <a:r>
              <a:rPr lang="ar-SA" sz="1800" dirty="0"/>
              <a:t>. </a:t>
            </a:r>
            <a:r>
              <a:rPr lang="ar-AE" sz="1800" dirty="0"/>
              <a:t>وباستخدام مفهوم الناتج الكلي يمكن وصف قانون الغلة المتناقصة بما يأتي :</a:t>
            </a:r>
            <a:endParaRPr lang="ar-SA" sz="1800" dirty="0"/>
          </a:p>
          <a:p>
            <a:r>
              <a:rPr lang="ar-AE" sz="1800" dirty="0"/>
              <a:t>عند إضافة وحدات متتالية من عنصر الانتاج المتغير إلى عناصر الانتاج الثابتة، فإن الناتج الحدي يزداد أولاً ثم يتناقص حتى يصل إلى الصفر وعند الاستمرار في استخدام وحدات إضافية من عنصر الانتاج المتغير، فإن الانتاج الحدي يصبح سالباً. أن استخدام مفهوم الناتج الكلي في وصف قانون الغلة المتناقصة لا يختلف في جوهره عن استخدام مفهوم الناتج الحدي، . ومن أجل توضيح قانون الغلة المتناقصة والمراحل التي يمر بها الناتج نضرب المثال التالي : لو فرضنا أن هناك مجموعة من عناصر الانتاج الثابتة وهي أرض بمساحة محدودة فيها آلة للحراثة ومقدار محدد من السماد والبذور وأن هناك عاملاً انتاجياً متغيراً واحداً هو </a:t>
            </a:r>
            <a:r>
              <a:rPr lang="ar-SA" sz="1800" dirty="0"/>
              <a:t>العمل </a:t>
            </a:r>
            <a:r>
              <a:rPr lang="ar-AE" sz="1800" dirty="0"/>
              <a:t>،</a:t>
            </a:r>
            <a:r>
              <a:rPr lang="ar-SA" sz="1800" dirty="0"/>
              <a:t> نجد</a:t>
            </a:r>
            <a:r>
              <a:rPr lang="ar-AE" sz="1800" dirty="0"/>
              <a:t> عند استخدام عامل واحد أن الناتج الكلي بلغ ستة أطنان، وعند قسمة الناتج الكلي على العدد المستخدم يكون معدل الانتاج (٦) أطنان ولكن عند استخدام عامل إضافي اخر ليكون هناك عاملان فإن الناتج الكلي سيرتفع إلى (۱۸) طناً، وهكذا نجد أن معدل الانتاج قد </a:t>
            </a:r>
            <a:r>
              <a:rPr lang="ar-AE" sz="1800" dirty="0" err="1"/>
              <a:t>الارتفع</a:t>
            </a:r>
            <a:r>
              <a:rPr lang="ar-AE" sz="1800" dirty="0"/>
              <a:t> إلى (۹) أطنان أي أن الناتج الكلي قد تغير بـ(۱۲) طنا وهو يساوي الناتج الحدي للعامل الثاني ... وهكذا نجد أن هذه المرحلة تتميز بأن الانتاج الكلي فيها يتزايد بمعدل متزايد وتسمى هذه المرحلة بمرحلة تزايد الغلة. ولكن لو استخدم أربعة عمال نجد أن الناتج الكلي يرتفع إلى (٤٠) طناً أي أن معدل الانتاج قد انخفض إلى (۱۰) طناً وذلك لأن الانتاج الحدي قد انخفض إلى (۷) أطنان وباستمرار استخدام العمال نجد أن الناتج الكلي يتزايد ولكن بمعدل متناقص حتى يصل إلى أعلى مستوى له وهو (٤٩) طناً عند استخدام العامل السابع، وعند استخدام العامل الثامن لم يتغير الناتج الكلي وذلك لأن الانتاج الحدي كان صفراً. وهكذا نجد أن هذه المرحلة تتميز بأن الانتاج فيها يتزايد ولكن بمعدل متناقص وتسمى هذه المرحلة بمرحلة الغلة المتناقصة.</a:t>
            </a:r>
          </a:p>
        </p:txBody>
      </p:sp>
    </p:spTree>
    <p:extLst>
      <p:ext uri="{BB962C8B-B14F-4D97-AF65-F5344CB8AC3E}">
        <p14:creationId xmlns:p14="http://schemas.microsoft.com/office/powerpoint/2010/main" val="285925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a:extLst>
              <a:ext uri="{FF2B5EF4-FFF2-40B4-BE49-F238E27FC236}">
                <a16:creationId xmlns:a16="http://schemas.microsoft.com/office/drawing/2014/main" id="{FC04377B-C302-0E9C-BBF8-8E2CC5B432E8}"/>
              </a:ext>
            </a:extLst>
          </p:cNvPr>
          <p:cNvSpPr>
            <a:spLocks noGrp="1"/>
          </p:cNvSpPr>
          <p:nvPr>
            <p:ph idx="1"/>
          </p:nvPr>
        </p:nvSpPr>
        <p:spPr>
          <a:xfrm>
            <a:off x="39756" y="0"/>
            <a:ext cx="9104244" cy="7301948"/>
          </a:xfrm>
        </p:spPr>
        <p:txBody>
          <a:bodyPr>
            <a:normAutofit fontScale="25000" lnSpcReduction="20000"/>
          </a:bodyPr>
          <a:lstStyle/>
          <a:p>
            <a:endParaRPr lang="ar-SA" sz="5500" b="1" dirty="0"/>
          </a:p>
          <a:p>
            <a:r>
              <a:rPr lang="ar-AE" sz="5500" b="1" dirty="0"/>
              <a:t>. إن نسبة جمع العوامل الانتاجية تتحدد في ضوء شيئين :</a:t>
            </a:r>
            <a:br>
              <a:rPr lang="ar-AE" sz="4500" dirty="0"/>
            </a:br>
            <a:br>
              <a:rPr lang="ar-AE" sz="4500" dirty="0"/>
            </a:br>
            <a:r>
              <a:rPr lang="ar-AE" sz="4500" dirty="0"/>
              <a:t>الأول: أسعار خدمات هذه العوامل في السوق. وبناء على هذا فإن المشكلة</a:t>
            </a:r>
            <a:br>
              <a:rPr lang="ar-AE" sz="4500" dirty="0"/>
            </a:br>
            <a:r>
              <a:rPr lang="ar-AE" sz="4500" dirty="0"/>
              <a:t>الثاني: أسعار المنتجات النهائية التي تسهم هذه العوامل في انتاجها. </a:t>
            </a:r>
            <a:endParaRPr lang="ar-SA" sz="4500" dirty="0"/>
          </a:p>
          <a:p>
            <a:endParaRPr lang="ar-SA" sz="4500" dirty="0"/>
          </a:p>
          <a:p>
            <a:endParaRPr lang="ar-SA" sz="4500" dirty="0"/>
          </a:p>
          <a:p>
            <a:endParaRPr lang="ar-SA" sz="4500" dirty="0"/>
          </a:p>
          <a:p>
            <a:endParaRPr lang="ar-SA" sz="4500" dirty="0"/>
          </a:p>
          <a:p>
            <a:endParaRPr lang="ar-SA" sz="4500" dirty="0"/>
          </a:p>
          <a:p>
            <a:endParaRPr lang="ar-SA" sz="4500" dirty="0"/>
          </a:p>
          <a:p>
            <a:endParaRPr lang="ar-SA" sz="4500" dirty="0"/>
          </a:p>
          <a:p>
            <a:endParaRPr lang="ar-SA" sz="4500" dirty="0"/>
          </a:p>
          <a:p>
            <a:endParaRPr lang="ar-SA" sz="4500" dirty="0"/>
          </a:p>
          <a:p>
            <a:pPr marL="109728" indent="0">
              <a:buNone/>
            </a:pPr>
            <a:br>
              <a:rPr lang="ar-AE" sz="4500" dirty="0"/>
            </a:br>
            <a:r>
              <a:rPr lang="ar-AE" sz="6200" b="1" dirty="0">
                <a:solidFill>
                  <a:srgbClr val="FF0000"/>
                </a:solidFill>
              </a:rPr>
              <a:t>حدود ومميزات مراحل الغلة المتناقصة</a:t>
            </a:r>
            <a:r>
              <a:rPr lang="ar-AE" sz="4500" dirty="0"/>
              <a:t> </a:t>
            </a:r>
            <a:br>
              <a:rPr lang="ar-AE" sz="4500" dirty="0"/>
            </a:br>
            <a:br>
              <a:rPr lang="ar-AE" sz="4500" dirty="0"/>
            </a:br>
            <a:r>
              <a:rPr lang="ar-AE" sz="4500" dirty="0"/>
              <a:t>المرحلة الأولى: تبدأ من نقطة الأصل وتنتهي  بمستوى الانتاج الذي يتساوى فيه الناتج المتوسط مع الناتج الحدي وتتميز بما يلي:</a:t>
            </a:r>
            <a:br>
              <a:rPr lang="ar-AE" sz="4500" dirty="0"/>
            </a:br>
            <a:br>
              <a:rPr lang="ar-AE" sz="4500" dirty="0"/>
            </a:br>
            <a:r>
              <a:rPr lang="ar-AE" sz="4500" dirty="0"/>
              <a:t>١ - إن الناتج الكلي فيها يتزايد بمعدل متزايد .</a:t>
            </a:r>
            <a:br>
              <a:rPr lang="ar-AE" sz="4500" dirty="0"/>
            </a:br>
            <a:br>
              <a:rPr lang="ar-AE" sz="4500" dirty="0"/>
            </a:br>
            <a:r>
              <a:rPr lang="ar-AE" sz="4500" dirty="0"/>
              <a:t>۲ - إن الناتج الحدي يكون أكبر من الناتج المتوسط.</a:t>
            </a:r>
            <a:br>
              <a:rPr lang="ar-AE" sz="4500" dirty="0"/>
            </a:br>
            <a:br>
              <a:rPr lang="ar-AE" sz="4500" dirty="0"/>
            </a:br>
            <a:r>
              <a:rPr lang="ar-AE" sz="4500" dirty="0"/>
              <a:t>المرحلة الثانية :  تبدأ من مستوى الانتاج الذي يتساوى فيه الناتج المتوسط مع الناتج الحدي وتنتهي عندما يكون مستوى الانتاج عند حده</a:t>
            </a:r>
            <a:br>
              <a:rPr lang="ar-AE" sz="4500" dirty="0"/>
            </a:br>
            <a:br>
              <a:rPr lang="ar-AE" sz="4500" dirty="0"/>
            </a:br>
            <a:r>
              <a:rPr lang="ar-AE" sz="4500" dirty="0"/>
              <a:t>الأقصى وهو المستوى الذي يكون الناتج الحدي فيه مساويا للصفر .وتتميز هذه المرحلة بما يأتي :</a:t>
            </a:r>
            <a:br>
              <a:rPr lang="ar-AE" sz="4500" dirty="0"/>
            </a:br>
            <a:br>
              <a:rPr lang="ar-AE" sz="4500" dirty="0"/>
            </a:br>
            <a:r>
              <a:rPr lang="ar-AE" sz="4500" dirty="0"/>
              <a:t>١ - إن الناتج الكلي فيها يتزايد بمعدل.</a:t>
            </a:r>
            <a:br>
              <a:rPr lang="ar-AE" sz="4500" dirty="0"/>
            </a:br>
            <a:br>
              <a:rPr lang="ar-AE" sz="4500" dirty="0"/>
            </a:br>
            <a:r>
              <a:rPr lang="ar-AE" sz="4500" dirty="0"/>
              <a:t>٢ - إن الناتج الحدي يكون أقل من الناتج المتوسط.</a:t>
            </a:r>
            <a:endParaRPr lang="ar-SA" sz="4500" dirty="0"/>
          </a:p>
          <a:p>
            <a:r>
              <a:rPr lang="ar-AE" sz="4500" dirty="0"/>
              <a:t>المرحلة الثالثة: تبدأ عندما يكون الانتاج الكلي عند حده ويستمر الانتاج الكلي فيها بالتناقص وتتميز بما يلي : </a:t>
            </a:r>
            <a:br>
              <a:rPr lang="ar-AE" sz="4500" dirty="0"/>
            </a:br>
            <a:br>
              <a:rPr lang="ar-AE" sz="4500" dirty="0"/>
            </a:br>
            <a:r>
              <a:rPr lang="ar-AE" sz="4500" dirty="0"/>
              <a:t>١ - إن الانتاج الكلي فيها يكون متناقصاً.</a:t>
            </a:r>
            <a:br>
              <a:rPr lang="ar-AE" sz="4500" dirty="0"/>
            </a:br>
            <a:br>
              <a:rPr lang="ar-AE" sz="4500" dirty="0"/>
            </a:br>
            <a:r>
              <a:rPr lang="ar-AE" sz="4500" dirty="0"/>
              <a:t>٢ - إن الانتاج الحدي يكون سالباً .</a:t>
            </a:r>
            <a:br>
              <a:rPr lang="ar-AE" sz="4500" dirty="0"/>
            </a:br>
            <a:br>
              <a:rPr lang="ar-AE" sz="4500" dirty="0"/>
            </a:br>
            <a:r>
              <a:rPr lang="ar-AE" sz="4500" dirty="0"/>
              <a:t>۲ - تقييم قانون تناقص الغلة: إن قانون تناقص الغلة هو حقيقة واقعة وإن الظواهر الاقتصادية تؤيد صحة سريانه، إذ لو لم يكن كذلك لأمكن الحصول على كل ما يحتاجه بلد ما أو حتى العالم كله من محصول معين كالقمح مثلاً من زراعة قطعة أرض محدودة. غير أن صحة القانون </a:t>
            </a:r>
            <a:r>
              <a:rPr lang="ar-AE" sz="4500" dirty="0" err="1"/>
              <a:t>ونفاذه</a:t>
            </a:r>
            <a:r>
              <a:rPr lang="ar-AE" sz="4500" dirty="0"/>
              <a:t> يتطلب شروطاً معينة لا بد من توفرها وفي حالة عدم توفر هذه الشروط فإن أثر قانون الغلة المتناقصة لا يظهر والشروط هي :</a:t>
            </a:r>
            <a:br>
              <a:rPr lang="ar-AE" sz="4500" dirty="0"/>
            </a:br>
            <a:r>
              <a:rPr lang="ar-AE" sz="4500" dirty="0"/>
              <a:t>ا - وجود عناصر انتاج ثابتة وأخرى متغيرة، فلو كانت جميع عناصر الانتاج متغيرة لكان من الممكن تجنب الوصول إلى مرحلة الغلة المتناقصة.</a:t>
            </a:r>
            <a:br>
              <a:rPr lang="ar-AE" sz="4500" dirty="0"/>
            </a:br>
            <a:r>
              <a:rPr lang="ar-AE" sz="4500" dirty="0"/>
              <a:t>ب - تجانس وحدات عنصر الانتاج المتغير .</a:t>
            </a:r>
            <a:br>
              <a:rPr lang="ar-AE" sz="4500" dirty="0"/>
            </a:br>
            <a:br>
              <a:rPr lang="ar-AE" sz="4500" dirty="0"/>
            </a:br>
            <a:r>
              <a:rPr lang="ar-AE" sz="4500" dirty="0"/>
              <a:t>ج - ثبات المستوى التكنولوجي، وذلك لأن التحسينات </a:t>
            </a:r>
            <a:r>
              <a:rPr lang="ar-AE" sz="4500" dirty="0" err="1"/>
              <a:t>الكتنولوجية</a:t>
            </a:r>
            <a:r>
              <a:rPr lang="ar-AE" sz="4500" dirty="0"/>
              <a:t> وإيجاد الطرق الانتاجية الجديدة من شأنها تأخير مرحلة الغلة المتناقصة.</a:t>
            </a:r>
          </a:p>
        </p:txBody>
      </p:sp>
      <p:pic>
        <p:nvPicPr>
          <p:cNvPr id="3" name="صورة 3">
            <a:extLst>
              <a:ext uri="{FF2B5EF4-FFF2-40B4-BE49-F238E27FC236}">
                <a16:creationId xmlns:a16="http://schemas.microsoft.com/office/drawing/2014/main" id="{03442485-056A-C590-296D-C4E2087DFA58}"/>
              </a:ext>
            </a:extLst>
          </p:cNvPr>
          <p:cNvPicPr>
            <a:picLocks noChangeAspect="1"/>
          </p:cNvPicPr>
          <p:nvPr/>
        </p:nvPicPr>
        <p:blipFill>
          <a:blip r:embed="rId2"/>
          <a:stretch>
            <a:fillRect/>
          </a:stretch>
        </p:blipFill>
        <p:spPr>
          <a:xfrm>
            <a:off x="-185531" y="150157"/>
            <a:ext cx="5208105" cy="2781427"/>
          </a:xfrm>
          <a:prstGeom prst="rect">
            <a:avLst/>
          </a:prstGeom>
        </p:spPr>
      </p:pic>
    </p:spTree>
    <p:extLst>
      <p:ext uri="{BB962C8B-B14F-4D97-AF65-F5344CB8AC3E}">
        <p14:creationId xmlns:p14="http://schemas.microsoft.com/office/powerpoint/2010/main" val="37878191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NOTESSLIDES/NOTESSLIDE3.XML" val="3327285287"/>
  <p:tag name="PPT/SLIDES/SLIDE1.XML" val="2772202111"/>
  <p:tag name="PPT/NOTESSLIDES/NOTESSLIDE4.XML" val="3423983159"/>
  <p:tag name="PPT/SLIDES/SLIDE2.XML" val="1677408964"/>
  <p:tag name="PPT/NOTESSLIDES/NOTESSLIDE5.XML" val="895013410"/>
  <p:tag name="PPT/SLIDES/SLIDE3.XML" val="881058979"/>
  <p:tag name="PPT/NOTESSLIDES/NOTESSLIDE6.XML" val="539349585"/>
  <p:tag name="PPT/SLIDES/SLIDE4.XML" val="2971793025"/>
  <p:tag name="PPT/NOTESSLIDES/NOTESSLIDE7.XML" val="2855462319"/>
  <p:tag name="PPT/SLIDES/SLIDE5.XML" val="3522529537"/>
  <p:tag name="PPT/NOTESSLIDES/NOTESSLIDE8.XML" val="1899186841"/>
  <p:tag name="PPT/SLIDES/SLIDE6.XML" val="2608575952"/>
  <p:tag name="PPT/NOTESSLIDES/NOTESSLIDE1.XML" val="512638750"/>
  <p:tag name="PPT/SLIDES/SLIDE10.XML" val="393508179"/>
  <p:tag name="PPT/NOTESSLIDES/NOTESSLIDE2.XML" val="13499439"/>
  <p:tag name="PPT/SLIDES/SLIDE11.XML" val="1636697919"/>
  <p:tag name="PPT/NOTESSLIDES/NOTESSLIDE9.XML" val="2306297341"/>
  <p:tag name="PPT/SLIDES/SLIDE8.XML" val="1385577929"/>
  <p:tag name="PPT/THEME/THEME2.XML" val="3520736427"/>
  <p:tag name="PPT/NOTESMASTERS/NOTESMASTER1.XML" val="2380547073"/>
  <p:tag name="PPT/SLIDEMASTERS/SLIDEMASTER1.XML" val="854772718"/>
  <p:tag name="PPT/SLIDELAYOUTS/SLIDELAYOUT1.XML" val="989749635"/>
  <p:tag name="PPT/SLIDELAYOUTS/SLIDELAYOUT6.XML" val="4175717018"/>
  <p:tag name="PPT/SLIDELAYOUTS/SLIDELAYOUT5.XML" val="990700478"/>
  <p:tag name="PPT/SLIDELAYOUTS/SLIDELAYOUT4.XML" val="1917687182"/>
  <p:tag name="PPT/SLIDELAYOUTS/SLIDELAYOUT3.XML" val="2135123952"/>
  <p:tag name="PPT/SLIDELAYOUTS/SLIDELAYOUT2.XML" val="1521449076"/>
  <p:tag name="PPT/SLIDELAYOUTS/SLIDELAYOUT8.XML" val="1644625680"/>
  <p:tag name="PPT/SLIDELAYOUTS/SLIDELAYOUT7.XML" val="1966723814"/>
  <p:tag name="PPT/SLIDELAYOUTS/SLIDELAYOUT9.XML" val="1457776139"/>
  <p:tag name="PPT/SLIDELAYOUTS/SLIDELAYOUT10.XML" val="1389590032"/>
  <p:tag name="PPT/SLIDELAYOUTS/SLIDELAYOUT11.XML" val="1554258359"/>
  <p:tag name="PPT/THEME/THEME1.XML" val="2452160330"/>
  <p:tag name="PPT/MEDIA/IMAGE1.JPEG" val="3114202309"/>
</p:tagLst>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عرض على الشاشة (4:3)</PresentationFormat>
  <Slides>5</Slides>
  <Notes>2</Notes>
  <HiddenSlides>0</HiddenSlide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Concourse</vt:lpstr>
      <vt:lpstr>مبادئ علم الاقتصاد</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علم الاقتصاد</dc:title>
  <cp:lastModifiedBy>raghebfaleh@gmail.com</cp:lastModifiedBy>
  <cp:revision>14</cp:revision>
  <dcterms:modified xsi:type="dcterms:W3CDTF">2023-01-21T19:05:17Z</dcterms:modified>
</cp:coreProperties>
</file>