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33B73A-2CB9-4035-ACEC-0DC402CDC555}" type="datetimeFigureOut">
              <a:rPr lang="ar-IQ" smtClean="0"/>
              <a:t>05/04/1443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C8EB83-4683-4A4B-B555-687A3F56314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404664"/>
            <a:ext cx="8229600" cy="2088232"/>
          </a:xfrm>
        </p:spPr>
        <p:txBody>
          <a:bodyPr/>
          <a:lstStyle/>
          <a:p>
            <a:pPr algn="ctr"/>
            <a:r>
              <a:rPr lang="ar-IQ" dirty="0" smtClean="0"/>
              <a:t>البحوث السياسية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استاذة المادة </a:t>
            </a:r>
          </a:p>
          <a:p>
            <a:pPr algn="ctr"/>
            <a:r>
              <a:rPr lang="ar-IQ" dirty="0" smtClean="0"/>
              <a:t>م.د.حنان فالح حسن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74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IQ" sz="3600" b="1" u="sng" dirty="0"/>
              <a:t>منهجية البحث / </a:t>
            </a:r>
            <a:r>
              <a:rPr lang="ar-IQ" sz="3200" dirty="0" smtClean="0"/>
              <a:t>يعرف منهج </a:t>
            </a:r>
            <a:r>
              <a:rPr lang="ar-IQ" sz="3200" dirty="0"/>
              <a:t>البحث العلمي بعديد من التعريفات، ومنها </a:t>
            </a:r>
            <a:r>
              <a:rPr lang="ar-IQ" sz="3200" dirty="0" smtClean="0"/>
              <a:t>انه (مجموعة </a:t>
            </a:r>
            <a:r>
              <a:rPr lang="ar-IQ" sz="3200" dirty="0"/>
              <a:t>من الخطوات لمعالجة </a:t>
            </a:r>
            <a:r>
              <a:rPr lang="ar-IQ" sz="3200"/>
              <a:t>مشكلة </a:t>
            </a:r>
            <a:r>
              <a:rPr lang="ar-IQ" sz="3200" smtClean="0"/>
              <a:t>او ظاهرة يصعب فهمها، وصولا الى ايجاد حلول او حقائق معينة)، </a:t>
            </a:r>
            <a:r>
              <a:rPr lang="ar-IQ" sz="3200" dirty="0"/>
              <a:t>وينبغي أن يضع الباحث </a:t>
            </a:r>
            <a:r>
              <a:rPr lang="ar-IQ" sz="3200" dirty="0" smtClean="0"/>
              <a:t>منهجية البحث في المقدمة يتضمن </a:t>
            </a:r>
            <a:r>
              <a:rPr lang="ar-IQ" sz="3200" dirty="0"/>
              <a:t>ما يستخدمه من منهج واحد أو أكثر، واختيار الباحث لمنهج يتوقف على طبيعة موضوع البحث، وقدرة المنهج على مساعدة الباحث في التوصل لنتائج صحيحة ومقنعة ومنطقية، اي يجب </a:t>
            </a:r>
            <a:r>
              <a:rPr lang="ar-IQ" sz="3200" dirty="0" smtClean="0"/>
              <a:t>تحديد أي </a:t>
            </a:r>
            <a:r>
              <a:rPr lang="ar-IQ" sz="3200" dirty="0"/>
              <a:t>منهج بحثي </a:t>
            </a:r>
            <a:r>
              <a:rPr lang="ar-IQ" sz="3200" dirty="0" smtClean="0"/>
              <a:t>تم اعتماده؟ </a:t>
            </a:r>
            <a:r>
              <a:rPr lang="ar-IQ" sz="3200" dirty="0"/>
              <a:t>ولماذا؟ </a:t>
            </a:r>
            <a:r>
              <a:rPr lang="ar-IQ" sz="3200" dirty="0" smtClean="0"/>
              <a:t>.</a:t>
            </a:r>
            <a:endParaRPr lang="ar-IQ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70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u="sng" dirty="0"/>
              <a:t>هيكلية البحث / </a:t>
            </a:r>
            <a:r>
              <a:rPr lang="ar-IQ" sz="3200" dirty="0"/>
              <a:t> </a:t>
            </a:r>
            <a:r>
              <a:rPr lang="ar-IQ" sz="3200" dirty="0" smtClean="0"/>
              <a:t>طرح </a:t>
            </a:r>
            <a:r>
              <a:rPr lang="ar-IQ" sz="3200" dirty="0"/>
              <a:t>عناوين </a:t>
            </a:r>
            <a:r>
              <a:rPr lang="ar-IQ" sz="3200" dirty="0" smtClean="0"/>
              <a:t> الفصول وتفرعاتها الى مباحث ومن ثم مطالب  </a:t>
            </a:r>
            <a:r>
              <a:rPr lang="ar-IQ" sz="3200" dirty="0"/>
              <a:t>وماذا ستدرس في كل منها؟</a:t>
            </a:r>
          </a:p>
          <a:p>
            <a:r>
              <a:rPr lang="ar-IQ" sz="3200" dirty="0"/>
              <a:t>طبعا باختصار وبجمل بسيطة.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06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72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الآيه القرانية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43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الاهداء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891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الشكر والتقدير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22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669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مقدمة عامة عن موضوع البحث لاتتجاوز خمسة </a:t>
            </a:r>
            <a:r>
              <a:rPr lang="ar-IQ" dirty="0"/>
              <a:t>اسطر ينبغي أن تتسم بالعمومية </a:t>
            </a:r>
            <a:r>
              <a:rPr lang="ar-IQ" dirty="0" smtClean="0"/>
              <a:t>.</a:t>
            </a:r>
          </a:p>
          <a:p>
            <a:pPr algn="just"/>
            <a:r>
              <a:rPr lang="ar-IQ" sz="3200" b="1" u="sng" dirty="0" smtClean="0"/>
              <a:t>أهمية البحث / </a:t>
            </a:r>
            <a:r>
              <a:rPr lang="ar-IQ" dirty="0" smtClean="0"/>
              <a:t>عنصر مهم من عناصر مقدمة </a:t>
            </a:r>
            <a:r>
              <a:rPr lang="ar-IQ" dirty="0"/>
              <a:t>البحث العلمي، ومن خلاله يتحدث الباحث عن الأهداف العلمية والعملية والتطبيقية للبحث العلمي الذي يقوم به، وعن الفوائد التي سيقدمها بحثه العلمي للعلم بشكل عام، وعن الأشياء الجديدة التي </a:t>
            </a:r>
            <a:r>
              <a:rPr lang="ar-IQ" dirty="0" smtClean="0"/>
              <a:t>سيضيفها </a:t>
            </a:r>
            <a:r>
              <a:rPr lang="ar-IQ" dirty="0"/>
              <a:t>لمجال البحث العلمي، أنها تحتوي على إجابة سؤال لماذا قام الباحث بهذه الدراسة من </a:t>
            </a:r>
            <a:r>
              <a:rPr lang="ar-IQ" dirty="0" smtClean="0"/>
              <a:t>الأساس، وتمثل المبررات </a:t>
            </a:r>
            <a:r>
              <a:rPr lang="ar-IQ" dirty="0"/>
              <a:t>والأسباب التي جعلت الباحث يتطرق لتناول موضوع </a:t>
            </a:r>
            <a:r>
              <a:rPr lang="ar-IQ" dirty="0" smtClean="0"/>
              <a:t>ما.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المقدمة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37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u="sng" dirty="0" smtClean="0"/>
              <a:t>اشكالية البحث/ </a:t>
            </a:r>
            <a:r>
              <a:rPr lang="ar-IQ" sz="2800" dirty="0"/>
              <a:t>من أهم عناصر مقدمة البحث العلمي، أو يمكن أن نقول إنها المحور العام </a:t>
            </a:r>
            <a:r>
              <a:rPr lang="ar-IQ" sz="2800" dirty="0" smtClean="0"/>
              <a:t>للبحث ، وتمثل </a:t>
            </a:r>
            <a:r>
              <a:rPr lang="ar-IQ" sz="2800" dirty="0"/>
              <a:t>أسئلة يصوغها ويطرحها الباحث من خلال استخدام أدوات الاستفهام المعهودة، مثل: لما، لماذا، كيف، هل... إلخ ، ما </a:t>
            </a:r>
            <a:r>
              <a:rPr lang="ar-IQ" sz="2800" dirty="0" smtClean="0"/>
              <a:t>هي التساؤلات المحورية التي يطرحها البحث </a:t>
            </a:r>
            <a:r>
              <a:rPr lang="ar-IQ" sz="2800" dirty="0"/>
              <a:t>وتحاول الإجابة عليه؟ يجب تحديد </a:t>
            </a:r>
            <a:r>
              <a:rPr lang="ar-IQ" sz="2800" dirty="0" smtClean="0"/>
              <a:t>الاشكالية </a:t>
            </a:r>
            <a:r>
              <a:rPr lang="ar-IQ" sz="2800" dirty="0"/>
              <a:t>بدقة  ووضوح </a:t>
            </a:r>
            <a:r>
              <a:rPr lang="ar-IQ" sz="2800" dirty="0" smtClean="0"/>
              <a:t>بعيداً </a:t>
            </a:r>
            <a:r>
              <a:rPr lang="ar-IQ" sz="2800" dirty="0"/>
              <a:t>عن أي غموض.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757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600" b="1" u="sng" dirty="0"/>
              <a:t>فرضية البحث/ </a:t>
            </a:r>
            <a:r>
              <a:rPr lang="ar-IQ" sz="3200" dirty="0"/>
              <a:t>هي عبارة عن حكم او نتيجة أو حل مقترح لإشكالية البحث أو تفسير مسبق يتبناه الباحث،هي </a:t>
            </a:r>
            <a:r>
              <a:rPr lang="ar-IQ" sz="3200" dirty="0" smtClean="0"/>
              <a:t>ما تحاول تأكيد صحته أو عدمه ، وهي إجابات  تتوقعها، ويجب أن تكون دقيقة قابلة للاختبار، وذات علاقة بمتغيرات الدراسة .</a:t>
            </a:r>
            <a:endParaRPr lang="ar-IQ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4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306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البحوث السياسية</vt:lpstr>
      <vt:lpstr>PowerPoint Presentation</vt:lpstr>
      <vt:lpstr>الآيه القرانية </vt:lpstr>
      <vt:lpstr>الاهداء</vt:lpstr>
      <vt:lpstr>الشكر والتقدير </vt:lpstr>
      <vt:lpstr>PowerPoint Presentation</vt:lpstr>
      <vt:lpstr>المقدمة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34</cp:revision>
  <dcterms:created xsi:type="dcterms:W3CDTF">2020-12-16T15:12:42Z</dcterms:created>
  <dcterms:modified xsi:type="dcterms:W3CDTF">2021-11-10T16:27:38Z</dcterms:modified>
</cp:coreProperties>
</file>