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76" r:id="rId4"/>
    <p:sldId id="258" r:id="rId5"/>
    <p:sldId id="259" r:id="rId6"/>
    <p:sldId id="260" r:id="rId7"/>
    <p:sldId id="261" r:id="rId8"/>
    <p:sldId id="262" r:id="rId9"/>
    <p:sldId id="263" r:id="rId10"/>
    <p:sldId id="264" r:id="rId11"/>
    <p:sldId id="265" r:id="rId12"/>
    <p:sldId id="266" r:id="rId13"/>
    <p:sldId id="267" r:id="rId14"/>
    <p:sldId id="269" r:id="rId15"/>
    <p:sldId id="274" r:id="rId16"/>
    <p:sldId id="275" r:id="rId17"/>
    <p:sldId id="270" r:id="rId18"/>
    <p:sldId id="271" r:id="rId19"/>
    <p:sldId id="272" r:id="rId20"/>
    <p:sldId id="273" r:id="rId2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4FEB18A-60CC-4F28-9529-C514B3F020C1}" type="datetimeFigureOut">
              <a:rPr lang="ar-IQ" smtClean="0"/>
              <a:t>13/07/1444</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DDEF599-5C73-45FE-8144-BF4DE2EC0458}"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4FEB18A-60CC-4F28-9529-C514B3F020C1}" type="datetimeFigureOut">
              <a:rPr lang="ar-IQ" smtClean="0"/>
              <a:t>13/07/1444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DDEF599-5C73-45FE-8144-BF4DE2EC045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4FEB18A-60CC-4F28-9529-C514B3F020C1}" type="datetimeFigureOut">
              <a:rPr lang="ar-IQ" smtClean="0"/>
              <a:t>13/07/1444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DDEF599-5C73-45FE-8144-BF4DE2EC0458}"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4FEB18A-60CC-4F28-9529-C514B3F020C1}" type="datetimeFigureOut">
              <a:rPr lang="ar-IQ" smtClean="0"/>
              <a:t>13/07/1444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DDEF599-5C73-45FE-8144-BF4DE2EC0458}" type="slidenum">
              <a:rPr lang="ar-IQ" smtClean="0"/>
              <a:t>‹#›</a:t>
            </a:fld>
            <a:endParaRPr lang="ar-IQ"/>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4FEB18A-60CC-4F28-9529-C514B3F020C1}" type="datetimeFigureOut">
              <a:rPr lang="ar-IQ" smtClean="0"/>
              <a:t>13/07/1444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DDEF599-5C73-45FE-8144-BF4DE2EC0458}"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4FEB18A-60CC-4F28-9529-C514B3F020C1}" type="datetimeFigureOut">
              <a:rPr lang="ar-IQ" smtClean="0"/>
              <a:t>13/07/1444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DDEF599-5C73-45FE-8144-BF4DE2EC0458}" type="slidenum">
              <a:rPr lang="ar-IQ" smtClean="0"/>
              <a:t>‹#›</a:t>
            </a:fld>
            <a:endParaRPr lang="ar-IQ"/>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4FEB18A-60CC-4F28-9529-C514B3F020C1}" type="datetimeFigureOut">
              <a:rPr lang="ar-IQ" smtClean="0"/>
              <a:t>13/07/1444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DDEF599-5C73-45FE-8144-BF4DE2EC0458}"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4FEB18A-60CC-4F28-9529-C514B3F020C1}" type="datetimeFigureOut">
              <a:rPr lang="ar-IQ" smtClean="0"/>
              <a:t>13/07/1444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DDEF599-5C73-45FE-8144-BF4DE2EC0458}" type="slidenum">
              <a:rPr lang="ar-IQ" smtClean="0"/>
              <a:t>‹#›</a:t>
            </a:fld>
            <a:endParaRPr lang="ar-IQ"/>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FEB18A-60CC-4F28-9529-C514B3F020C1}" type="datetimeFigureOut">
              <a:rPr lang="ar-IQ" smtClean="0"/>
              <a:t>13/07/1444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DDEF599-5C73-45FE-8144-BF4DE2EC045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94FEB18A-60CC-4F28-9529-C514B3F020C1}" type="datetimeFigureOut">
              <a:rPr lang="ar-IQ" smtClean="0"/>
              <a:t>13/07/1444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DDEF599-5C73-45FE-8144-BF4DE2EC0458}"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4FEB18A-60CC-4F28-9529-C514B3F020C1}" type="datetimeFigureOut">
              <a:rPr lang="ar-IQ" smtClean="0"/>
              <a:t>13/07/1444</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DDEF599-5C73-45FE-8144-BF4DE2EC0458}"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4FEB18A-60CC-4F28-9529-C514B3F020C1}" type="datetimeFigureOut">
              <a:rPr lang="ar-IQ" smtClean="0"/>
              <a:t>13/07/1444</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DDEF599-5C73-45FE-8144-BF4DE2EC0458}"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7.jp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8.jp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9.jp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image" Target="../media/image10.jp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image" Target="../media/image11.jpeg"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4.JP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5.jp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6.jp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a:t>البحوث السياسية </a:t>
            </a:r>
          </a:p>
        </p:txBody>
      </p:sp>
      <p:sp>
        <p:nvSpPr>
          <p:cNvPr id="3" name="Subtitle 2"/>
          <p:cNvSpPr>
            <a:spLocks noGrp="1"/>
          </p:cNvSpPr>
          <p:nvPr>
            <p:ph type="subTitle" idx="1"/>
          </p:nvPr>
        </p:nvSpPr>
        <p:spPr/>
        <p:txBody>
          <a:bodyPr/>
          <a:lstStyle/>
          <a:p>
            <a:r>
              <a:rPr lang="ar-IQ" dirty="0"/>
              <a:t>استاذة المادة :- م.</a:t>
            </a:r>
            <a:r>
              <a:rPr lang="ar-IQ" dirty="0">
                <a:solidFill>
                  <a:srgbClr val="1F497D"/>
                </a:solidFill>
              </a:rPr>
              <a:t> د</a:t>
            </a:r>
            <a:r>
              <a:rPr lang="ar-IQ" dirty="0"/>
              <a:t>. حنان فالح حسن </a:t>
            </a:r>
          </a:p>
        </p:txBody>
      </p:sp>
    </p:spTree>
    <p:extLst>
      <p:ext uri="{BB962C8B-B14F-4D97-AF65-F5344CB8AC3E}">
        <p14:creationId xmlns:p14="http://schemas.microsoft.com/office/powerpoint/2010/main" val="1923354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1000"/>
          </a:stretch>
        </a:blip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4744"/>
            <a:ext cx="8229600" cy="5184576"/>
          </a:xfrm>
        </p:spPr>
        <p:txBody>
          <a:bodyPr/>
          <a:lstStyle/>
          <a:p>
            <a:endParaRPr lang="ar-IQ" dirty="0"/>
          </a:p>
        </p:txBody>
      </p:sp>
      <p:sp>
        <p:nvSpPr>
          <p:cNvPr id="3" name="Title 2"/>
          <p:cNvSpPr>
            <a:spLocks noGrp="1"/>
          </p:cNvSpPr>
          <p:nvPr>
            <p:ph type="title"/>
          </p:nvPr>
        </p:nvSpPr>
        <p:spPr>
          <a:xfrm>
            <a:off x="457200" y="274638"/>
            <a:ext cx="8229600" cy="922114"/>
          </a:xfrm>
        </p:spPr>
        <p:txBody>
          <a:bodyPr>
            <a:normAutofit/>
          </a:bodyPr>
          <a:lstStyle/>
          <a:p>
            <a:pPr algn="ctr"/>
            <a:r>
              <a:rPr lang="ar-IQ" sz="4000" dirty="0">
                <a:solidFill>
                  <a:srgbClr val="FF0000"/>
                </a:solidFill>
                <a:effectLst/>
                <a:latin typeface="Times New Roman"/>
                <a:ea typeface="+mn-ea"/>
                <a:cs typeface="Times New Roman"/>
              </a:rPr>
              <a:t>دار النشر</a:t>
            </a:r>
            <a:endParaRPr lang="ar-IQ" sz="4000" dirty="0">
              <a:solidFill>
                <a:srgbClr val="FF0000"/>
              </a:solidFill>
            </a:endParaRPr>
          </a:p>
        </p:txBody>
      </p:sp>
    </p:spTree>
    <p:extLst>
      <p:ext uri="{BB962C8B-B14F-4D97-AF65-F5344CB8AC3E}">
        <p14:creationId xmlns:p14="http://schemas.microsoft.com/office/powerpoint/2010/main" val="1770629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4000"/>
          </a:stretch>
        </a:blip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80728"/>
            <a:ext cx="8229600" cy="5256584"/>
          </a:xfrm>
        </p:spPr>
        <p:txBody>
          <a:bodyPr/>
          <a:lstStyle/>
          <a:p>
            <a:endParaRPr lang="ar-IQ" dirty="0"/>
          </a:p>
        </p:txBody>
      </p:sp>
      <p:sp>
        <p:nvSpPr>
          <p:cNvPr id="3" name="Title 2"/>
          <p:cNvSpPr>
            <a:spLocks noGrp="1"/>
          </p:cNvSpPr>
          <p:nvPr>
            <p:ph type="title"/>
          </p:nvPr>
        </p:nvSpPr>
        <p:spPr>
          <a:xfrm>
            <a:off x="457200" y="274638"/>
            <a:ext cx="8229600" cy="490066"/>
          </a:xfrm>
        </p:spPr>
        <p:txBody>
          <a:bodyPr>
            <a:noAutofit/>
          </a:bodyPr>
          <a:lstStyle/>
          <a:p>
            <a:pPr algn="ctr"/>
            <a:r>
              <a:rPr lang="ar-IQ" sz="3600" dirty="0">
                <a:solidFill>
                  <a:srgbClr val="FF0000"/>
                </a:solidFill>
                <a:effectLst/>
                <a:latin typeface="Times New Roman"/>
                <a:ea typeface="+mn-ea"/>
                <a:cs typeface="Times New Roman"/>
              </a:rPr>
              <a:t>مكان النشر</a:t>
            </a:r>
            <a:endParaRPr lang="ar-IQ" sz="3600" dirty="0">
              <a:solidFill>
                <a:srgbClr val="FF0000"/>
              </a:solidFill>
            </a:endParaRPr>
          </a:p>
        </p:txBody>
      </p:sp>
    </p:spTree>
    <p:extLst>
      <p:ext uri="{BB962C8B-B14F-4D97-AF65-F5344CB8AC3E}">
        <p14:creationId xmlns:p14="http://schemas.microsoft.com/office/powerpoint/2010/main" val="2783614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24000"/>
          </a:stretch>
        </a:blip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r-IQ" dirty="0"/>
          </a:p>
        </p:txBody>
      </p:sp>
      <p:sp>
        <p:nvSpPr>
          <p:cNvPr id="3" name="Title 2"/>
          <p:cNvSpPr>
            <a:spLocks noGrp="1"/>
          </p:cNvSpPr>
          <p:nvPr>
            <p:ph type="title"/>
          </p:nvPr>
        </p:nvSpPr>
        <p:spPr>
          <a:xfrm>
            <a:off x="457200" y="274638"/>
            <a:ext cx="8229600" cy="778098"/>
          </a:xfrm>
        </p:spPr>
        <p:txBody>
          <a:bodyPr>
            <a:normAutofit/>
          </a:bodyPr>
          <a:lstStyle/>
          <a:p>
            <a:pPr algn="ctr"/>
            <a:r>
              <a:rPr lang="ar-IQ" sz="4400" dirty="0">
                <a:solidFill>
                  <a:srgbClr val="FF0000"/>
                </a:solidFill>
                <a:effectLst/>
                <a:latin typeface="Times New Roman"/>
                <a:ea typeface="+mn-ea"/>
                <a:cs typeface="Times New Roman"/>
              </a:rPr>
              <a:t>الطبعة ان وجدت</a:t>
            </a:r>
            <a:endParaRPr lang="ar-IQ" sz="4400" dirty="0">
              <a:solidFill>
                <a:srgbClr val="FF0000"/>
              </a:solidFill>
            </a:endParaRPr>
          </a:p>
        </p:txBody>
      </p:sp>
    </p:spTree>
    <p:extLst>
      <p:ext uri="{BB962C8B-B14F-4D97-AF65-F5344CB8AC3E}">
        <p14:creationId xmlns:p14="http://schemas.microsoft.com/office/powerpoint/2010/main" val="3022234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20000"/>
          </a:stretch>
        </a:blip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80728"/>
            <a:ext cx="8229600" cy="5026563"/>
          </a:xfrm>
        </p:spPr>
        <p:txBody>
          <a:bodyPr/>
          <a:lstStyle/>
          <a:p>
            <a:endParaRPr lang="ar-IQ" dirty="0"/>
          </a:p>
        </p:txBody>
      </p:sp>
      <p:sp>
        <p:nvSpPr>
          <p:cNvPr id="3" name="Title 2"/>
          <p:cNvSpPr>
            <a:spLocks noGrp="1"/>
          </p:cNvSpPr>
          <p:nvPr>
            <p:ph type="title"/>
          </p:nvPr>
        </p:nvSpPr>
        <p:spPr>
          <a:xfrm>
            <a:off x="457200" y="274638"/>
            <a:ext cx="8229600" cy="706090"/>
          </a:xfrm>
        </p:spPr>
        <p:txBody>
          <a:bodyPr>
            <a:noAutofit/>
          </a:bodyPr>
          <a:lstStyle/>
          <a:p>
            <a:pPr algn="ctr"/>
            <a:r>
              <a:rPr lang="ar-IQ" sz="4400" dirty="0">
                <a:solidFill>
                  <a:srgbClr val="FF0000"/>
                </a:solidFill>
                <a:effectLst/>
                <a:latin typeface="Times New Roman"/>
                <a:ea typeface="+mn-ea"/>
                <a:cs typeface="Times New Roman"/>
              </a:rPr>
              <a:t>سنة الطبع</a:t>
            </a:r>
            <a:endParaRPr lang="ar-IQ" sz="4400" dirty="0">
              <a:solidFill>
                <a:srgbClr val="FF0000"/>
              </a:solidFill>
            </a:endParaRPr>
          </a:p>
        </p:txBody>
      </p:sp>
    </p:spTree>
    <p:extLst>
      <p:ext uri="{BB962C8B-B14F-4D97-AF65-F5344CB8AC3E}">
        <p14:creationId xmlns:p14="http://schemas.microsoft.com/office/powerpoint/2010/main" val="3180720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52736"/>
            <a:ext cx="8229600" cy="5400600"/>
          </a:xfrm>
        </p:spPr>
        <p:txBody>
          <a:bodyPr>
            <a:normAutofit fontScale="92500" lnSpcReduction="20000"/>
          </a:bodyPr>
          <a:lstStyle/>
          <a:p>
            <a:r>
              <a:rPr lang="ar-IQ" dirty="0"/>
              <a:t>- اذا كان الكتاب فيه </a:t>
            </a:r>
            <a:r>
              <a:rPr lang="ar-IQ" dirty="0">
                <a:solidFill>
                  <a:srgbClr val="FF0000"/>
                </a:solidFill>
              </a:rPr>
              <a:t>اجزاء </a:t>
            </a:r>
            <a:r>
              <a:rPr lang="ar-IQ" dirty="0"/>
              <a:t>يضع اسم الجزء بعد عنوان الكتاب مباشرتاً.</a:t>
            </a:r>
          </a:p>
          <a:p>
            <a:r>
              <a:rPr lang="ar-IQ" dirty="0"/>
              <a:t>- كتابة </a:t>
            </a:r>
            <a:r>
              <a:rPr lang="ar-IQ" dirty="0">
                <a:solidFill>
                  <a:srgbClr val="FF0000"/>
                </a:solidFill>
              </a:rPr>
              <a:t>مصدر اجنبي </a:t>
            </a:r>
            <a:r>
              <a:rPr lang="ar-IQ" dirty="0"/>
              <a:t>نفس طريقة اللغة العربية .</a:t>
            </a:r>
          </a:p>
          <a:p>
            <a:r>
              <a:rPr lang="ar-IQ" dirty="0"/>
              <a:t>- في حالة إعادة استعمال المصدر مرة اخرى يتم كتابة</a:t>
            </a:r>
          </a:p>
          <a:p>
            <a:pPr>
              <a:buFont typeface="Arial" pitchFamily="34" charset="0"/>
              <a:buChar char="•"/>
            </a:pPr>
            <a:r>
              <a:rPr lang="ar-IQ" dirty="0"/>
              <a:t>اسم المؤلف ، مصدر سابق، ورقم الصفحة فقط ،  </a:t>
            </a:r>
          </a:p>
          <a:p>
            <a:pPr>
              <a:buFont typeface="Arial" pitchFamily="34" charset="0"/>
              <a:buChar char="•"/>
            </a:pPr>
            <a:r>
              <a:rPr lang="ar-IQ" dirty="0"/>
              <a:t>مثال اللغة العربية</a:t>
            </a:r>
          </a:p>
          <a:p>
            <a:r>
              <a:rPr lang="ar-IQ" dirty="0">
                <a:solidFill>
                  <a:srgbClr val="FF0000"/>
                </a:solidFill>
              </a:rPr>
              <a:t>د.علي حسين الشامي، مصدر سابق، ص  45.</a:t>
            </a:r>
          </a:p>
          <a:p>
            <a:r>
              <a:rPr lang="ar-IQ" dirty="0"/>
              <a:t>مثال اللغة الانكليزية </a:t>
            </a:r>
          </a:p>
          <a:p>
            <a:pPr algn="l" rtl="0"/>
            <a:r>
              <a:rPr lang="en-US" dirty="0" err="1"/>
              <a:t>Jone</a:t>
            </a:r>
            <a:r>
              <a:rPr lang="en-US" dirty="0"/>
              <a:t> Ali, </a:t>
            </a:r>
            <a:r>
              <a:rPr lang="en-US" dirty="0" err="1"/>
              <a:t>Op.cit</a:t>
            </a:r>
            <a:r>
              <a:rPr lang="en-US" dirty="0"/>
              <a:t>, P.34.</a:t>
            </a:r>
            <a:endParaRPr lang="ar-IQ" dirty="0"/>
          </a:p>
          <a:p>
            <a:r>
              <a:rPr lang="ar-IQ" dirty="0"/>
              <a:t>اذا  تم استعمال المصدر نفسه بعده مباشرتاً يتم كتابة ، </a:t>
            </a:r>
          </a:p>
          <a:p>
            <a:pPr marL="109728" indent="0">
              <a:buNone/>
            </a:pPr>
            <a:r>
              <a:rPr lang="ar-IQ" dirty="0"/>
              <a:t>*المصدر نفسه ، رقم الصفحة فقط .</a:t>
            </a:r>
          </a:p>
          <a:p>
            <a:pPr lvl="0">
              <a:buClr>
                <a:srgbClr val="D34817"/>
              </a:buClr>
            </a:pPr>
            <a:r>
              <a:rPr lang="ar-IQ" dirty="0">
                <a:solidFill>
                  <a:srgbClr val="FF0000"/>
                </a:solidFill>
              </a:rPr>
              <a:t>د.علي حسين الشامي، مصدر سابق، ص  45.</a:t>
            </a:r>
          </a:p>
          <a:p>
            <a:r>
              <a:rPr lang="ar-IQ" dirty="0">
                <a:solidFill>
                  <a:srgbClr val="FF0000"/>
                </a:solidFill>
              </a:rPr>
              <a:t>المصدر نفسه ، ص 47.</a:t>
            </a:r>
          </a:p>
          <a:p>
            <a:r>
              <a:rPr lang="ar-IQ" dirty="0"/>
              <a:t>وللغة الانكليزية  نضع </a:t>
            </a:r>
            <a:r>
              <a:rPr lang="en-US" dirty="0"/>
              <a:t>Ibid,  </a:t>
            </a:r>
            <a:r>
              <a:rPr lang="ar-IQ" dirty="0"/>
              <a:t>ورقم الصفحة .</a:t>
            </a:r>
          </a:p>
          <a:p>
            <a:pPr lvl="0" algn="l" rtl="0">
              <a:buClr>
                <a:srgbClr val="D34817"/>
              </a:buClr>
            </a:pPr>
            <a:r>
              <a:rPr lang="en-US" dirty="0" err="1">
                <a:solidFill>
                  <a:prstClr val="black"/>
                </a:solidFill>
              </a:rPr>
              <a:t>Jone</a:t>
            </a:r>
            <a:r>
              <a:rPr lang="en-US" dirty="0">
                <a:solidFill>
                  <a:prstClr val="black"/>
                </a:solidFill>
              </a:rPr>
              <a:t> Ali, </a:t>
            </a:r>
            <a:r>
              <a:rPr lang="en-US" dirty="0" err="1">
                <a:solidFill>
                  <a:prstClr val="black"/>
                </a:solidFill>
              </a:rPr>
              <a:t>Op.cit</a:t>
            </a:r>
            <a:r>
              <a:rPr lang="en-US" dirty="0">
                <a:solidFill>
                  <a:prstClr val="black"/>
                </a:solidFill>
              </a:rPr>
              <a:t>, P.34.</a:t>
            </a:r>
          </a:p>
          <a:p>
            <a:pPr lvl="0" algn="l" rtl="0">
              <a:buClr>
                <a:srgbClr val="D34817"/>
              </a:buClr>
            </a:pPr>
            <a:r>
              <a:rPr lang="en-US" dirty="0">
                <a:solidFill>
                  <a:prstClr val="black"/>
                </a:solidFill>
              </a:rPr>
              <a:t>Ibid, p.65.</a:t>
            </a:r>
            <a:endParaRPr lang="ar-IQ" dirty="0">
              <a:solidFill>
                <a:prstClr val="black"/>
              </a:solidFill>
            </a:endParaRPr>
          </a:p>
          <a:p>
            <a:endParaRPr lang="ar-IQ" dirty="0"/>
          </a:p>
        </p:txBody>
      </p:sp>
      <p:sp>
        <p:nvSpPr>
          <p:cNvPr id="3" name="Title 2"/>
          <p:cNvSpPr>
            <a:spLocks noGrp="1"/>
          </p:cNvSpPr>
          <p:nvPr>
            <p:ph type="title"/>
          </p:nvPr>
        </p:nvSpPr>
        <p:spPr>
          <a:xfrm>
            <a:off x="457200" y="188640"/>
            <a:ext cx="8229600" cy="720080"/>
          </a:xfrm>
        </p:spPr>
        <p:txBody>
          <a:bodyPr>
            <a:normAutofit/>
          </a:bodyPr>
          <a:lstStyle/>
          <a:p>
            <a:pPr algn="ctr"/>
            <a:r>
              <a:rPr lang="ar-IQ" dirty="0"/>
              <a:t>ملاحظات </a:t>
            </a:r>
          </a:p>
        </p:txBody>
      </p:sp>
    </p:spTree>
    <p:extLst>
      <p:ext uri="{BB962C8B-B14F-4D97-AF65-F5344CB8AC3E}">
        <p14:creationId xmlns:p14="http://schemas.microsoft.com/office/powerpoint/2010/main" val="664536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IQ" dirty="0"/>
              <a:t>إذا كان الكتاب يحوي  </a:t>
            </a:r>
            <a:r>
              <a:rPr lang="ar-IQ" dirty="0">
                <a:solidFill>
                  <a:srgbClr val="FF0000"/>
                </a:solidFill>
              </a:rPr>
              <a:t>مجموعة مؤلفين </a:t>
            </a:r>
            <a:r>
              <a:rPr lang="ar-IQ" dirty="0"/>
              <a:t>، في حالة الاثنين تكتب اسمهم وفي حالة اكثر من اثنين نكتب اسم الباحث الاول (واخرون) مثال توضيحي :- عدنان نايفة واخرون ، العلوم والتكنولوجيا ...الخ .</a:t>
            </a:r>
          </a:p>
          <a:p>
            <a:endParaRPr lang="ar-IQ" dirty="0"/>
          </a:p>
          <a:p>
            <a:endParaRPr lang="ar-IQ" dirty="0"/>
          </a:p>
        </p:txBody>
      </p:sp>
      <p:sp>
        <p:nvSpPr>
          <p:cNvPr id="3" name="Title 2"/>
          <p:cNvSpPr>
            <a:spLocks noGrp="1"/>
          </p:cNvSpPr>
          <p:nvPr>
            <p:ph type="title"/>
          </p:nvPr>
        </p:nvSpPr>
        <p:spPr/>
        <p:txBody>
          <a:bodyPr/>
          <a:lstStyle/>
          <a:p>
            <a:pPr algn="ctr"/>
            <a:r>
              <a:rPr lang="ar-IQ" dirty="0"/>
              <a:t>ملاحظات </a:t>
            </a:r>
          </a:p>
        </p:txBody>
      </p:sp>
      <p:pic>
        <p:nvPicPr>
          <p:cNvPr id="1026" name="Picture 2" descr="C:\Users\ss\Desktop\Capu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9188" y="2996952"/>
            <a:ext cx="6905625"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71066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IQ" dirty="0"/>
              <a:t>في حالة أستعمال كتاب </a:t>
            </a:r>
            <a:r>
              <a:rPr lang="ar-IQ" dirty="0">
                <a:solidFill>
                  <a:srgbClr val="FF0000"/>
                </a:solidFill>
              </a:rPr>
              <a:t>مترجم</a:t>
            </a:r>
            <a:r>
              <a:rPr lang="ar-IQ" dirty="0"/>
              <a:t> يتم وضع اسم المترجم  بعد عنوان الكتاب مثال توضيحي : </a:t>
            </a:r>
          </a:p>
          <a:p>
            <a:pPr marL="342900" lvl="0" indent="-342900" algn="just">
              <a:lnSpc>
                <a:spcPct val="115000"/>
              </a:lnSpc>
              <a:spcAft>
                <a:spcPts val="1000"/>
              </a:spcAft>
              <a:buFont typeface="+mj-lt"/>
              <a:buAutoNum type="arabicPeriod"/>
            </a:pPr>
            <a:r>
              <a:rPr lang="ar-IQ" sz="2800" dirty="0">
                <a:latin typeface="Calibri"/>
                <a:ea typeface="Calibri"/>
                <a:cs typeface="Simplified Arabic"/>
              </a:rPr>
              <a:t>مايكل ريد ، القارة المنسية المعركة من أجل روح أمريكا اللاتينية ، </a:t>
            </a:r>
            <a:r>
              <a:rPr lang="ar-IQ" sz="2800" dirty="0">
                <a:solidFill>
                  <a:srgbClr val="FF0000"/>
                </a:solidFill>
                <a:latin typeface="Calibri"/>
                <a:ea typeface="Calibri"/>
                <a:cs typeface="Simplified Arabic"/>
              </a:rPr>
              <a:t>ترجمة : أحمد التيجاني إدريس </a:t>
            </a:r>
            <a:r>
              <a:rPr lang="ar-IQ" sz="2800" dirty="0">
                <a:latin typeface="Calibri"/>
                <a:ea typeface="Calibri"/>
                <a:cs typeface="Simplified Arabic"/>
              </a:rPr>
              <a:t>، مركز الإمارات للدراسات والبحوث الاستراتيجية ، أبو ظبي – الأمارات العربية المتحدة ،  2011.</a:t>
            </a:r>
            <a:endParaRPr lang="en-US" sz="2000" dirty="0">
              <a:latin typeface="Calibri"/>
              <a:ea typeface="Calibri"/>
              <a:cs typeface="Arial"/>
            </a:endParaRPr>
          </a:p>
          <a:p>
            <a:r>
              <a:rPr lang="ar-IQ" dirty="0"/>
              <a:t> في حالة اقتباس معلومة من مصدر ما واخذ النص كاملًا دون احداث تغيير فيه،  في هذه الحالة لا بد من وضع النص بين قوسين حتى لا يتهم الباحث بانتحال النص، وبالتالي ضرورة  كتابة كلمة  :-  </a:t>
            </a:r>
            <a:r>
              <a:rPr lang="ar-IQ" dirty="0">
                <a:solidFill>
                  <a:srgbClr val="FF0000"/>
                </a:solidFill>
              </a:rPr>
              <a:t>ينظر او نقلاً عن</a:t>
            </a:r>
            <a:r>
              <a:rPr lang="ar-IQ" dirty="0"/>
              <a:t> قبل كتابة المصدر المذكورة فيه المعلومة .</a:t>
            </a:r>
          </a:p>
        </p:txBody>
      </p:sp>
      <p:sp>
        <p:nvSpPr>
          <p:cNvPr id="3" name="Title 2"/>
          <p:cNvSpPr>
            <a:spLocks noGrp="1"/>
          </p:cNvSpPr>
          <p:nvPr>
            <p:ph type="title"/>
          </p:nvPr>
        </p:nvSpPr>
        <p:spPr/>
        <p:txBody>
          <a:bodyPr/>
          <a:lstStyle/>
          <a:p>
            <a:pPr algn="ctr"/>
            <a:r>
              <a:rPr lang="ar-IQ" dirty="0">
                <a:solidFill>
                  <a:srgbClr val="1F497D"/>
                </a:solidFill>
              </a:rPr>
              <a:t>ملاحظات</a:t>
            </a:r>
            <a:endParaRPr lang="ar-IQ" dirty="0"/>
          </a:p>
        </p:txBody>
      </p:sp>
    </p:spTree>
    <p:extLst>
      <p:ext uri="{BB962C8B-B14F-4D97-AF65-F5344CB8AC3E}">
        <p14:creationId xmlns:p14="http://schemas.microsoft.com/office/powerpoint/2010/main" val="2141949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ar-IQ" dirty="0"/>
              <a:t>اسم الباحث ، عنوان البحث ، اسم المجلة ، المؤسسة الصادرة عنها، مكان النشر ، العدد ، السنة ، رقم الصفحة .</a:t>
            </a:r>
          </a:p>
          <a:p>
            <a:pPr algn="just"/>
            <a:r>
              <a:rPr lang="ar-IQ" dirty="0">
                <a:solidFill>
                  <a:srgbClr val="FF0000"/>
                </a:solidFill>
              </a:rPr>
              <a:t>مثال </a:t>
            </a:r>
          </a:p>
          <a:p>
            <a:pPr algn="just"/>
            <a:r>
              <a:rPr lang="ar-IQ" dirty="0"/>
              <a:t>. نيفين مسعد ، النزاعات الدينية والمذهبية في الوطن العربي ، مجلة المستقبل العربي، مركز دراسات الوحدة العربية ، بيروت ، العدد (364) ، 6/2009، ص 64.</a:t>
            </a:r>
          </a:p>
        </p:txBody>
      </p:sp>
      <p:sp>
        <p:nvSpPr>
          <p:cNvPr id="3" name="Title 2"/>
          <p:cNvSpPr>
            <a:spLocks noGrp="1"/>
          </p:cNvSpPr>
          <p:nvPr>
            <p:ph type="title"/>
          </p:nvPr>
        </p:nvSpPr>
        <p:spPr/>
        <p:txBody>
          <a:bodyPr/>
          <a:lstStyle/>
          <a:p>
            <a:pPr algn="ctr"/>
            <a:r>
              <a:rPr lang="ar-IQ" dirty="0"/>
              <a:t>توثيق المجلات العلمية </a:t>
            </a:r>
          </a:p>
        </p:txBody>
      </p:sp>
    </p:spTree>
    <p:extLst>
      <p:ext uri="{BB962C8B-B14F-4D97-AF65-F5344CB8AC3E}">
        <p14:creationId xmlns:p14="http://schemas.microsoft.com/office/powerpoint/2010/main" val="42581199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IQ" dirty="0"/>
              <a:t>اسم الطالب الباحث ، عنوان الرسالة او الاطروحة </a:t>
            </a:r>
            <a:r>
              <a:rPr lang="ar-IQ"/>
              <a:t>، رسالة ام اطروحة ،  المؤسسة </a:t>
            </a:r>
            <a:r>
              <a:rPr lang="ar-IQ" dirty="0"/>
              <a:t>المقدمة اليها ، السنة ، رقم الصفحة.</a:t>
            </a:r>
          </a:p>
        </p:txBody>
      </p:sp>
      <p:sp>
        <p:nvSpPr>
          <p:cNvPr id="3" name="Title 2"/>
          <p:cNvSpPr>
            <a:spLocks noGrp="1"/>
          </p:cNvSpPr>
          <p:nvPr>
            <p:ph type="title"/>
          </p:nvPr>
        </p:nvSpPr>
        <p:spPr/>
        <p:txBody>
          <a:bodyPr/>
          <a:lstStyle/>
          <a:p>
            <a:pPr algn="ctr"/>
            <a:r>
              <a:rPr lang="ar-IQ" dirty="0"/>
              <a:t>توثيق الرسائل والاطاريح    </a:t>
            </a:r>
          </a:p>
        </p:txBody>
      </p:sp>
    </p:spTree>
    <p:extLst>
      <p:ext uri="{BB962C8B-B14F-4D97-AF65-F5344CB8AC3E}">
        <p14:creationId xmlns:p14="http://schemas.microsoft.com/office/powerpoint/2010/main" val="33634569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IQ" dirty="0">
                <a:solidFill>
                  <a:srgbClr val="FF0000"/>
                </a:solidFill>
              </a:rPr>
              <a:t>في حالة وجود  اسم باحث متخصص</a:t>
            </a:r>
          </a:p>
          <a:p>
            <a:r>
              <a:rPr lang="ar-IQ" dirty="0"/>
              <a:t>(اسم كاتب المقال ، عنوان المقال ، اسم الصحيفة ، مكان صدورها، عددها ، تاريخ صدورها).</a:t>
            </a:r>
          </a:p>
          <a:p>
            <a:r>
              <a:rPr lang="ar-IQ" dirty="0">
                <a:solidFill>
                  <a:srgbClr val="FF0000"/>
                </a:solidFill>
              </a:rPr>
              <a:t>في حاله عدم وجود اسم باحث </a:t>
            </a:r>
          </a:p>
          <a:p>
            <a:r>
              <a:rPr lang="ar-IQ" dirty="0">
                <a:solidFill>
                  <a:prstClr val="black"/>
                </a:solidFill>
              </a:rPr>
              <a:t>(عنوان المقال ، اسم الصحيفة ، مكان صدورها، عددها ، تاريخ صدورها)</a:t>
            </a:r>
            <a:endParaRPr lang="ar-IQ" dirty="0"/>
          </a:p>
        </p:txBody>
      </p:sp>
      <p:sp>
        <p:nvSpPr>
          <p:cNvPr id="3" name="Title 2"/>
          <p:cNvSpPr>
            <a:spLocks noGrp="1"/>
          </p:cNvSpPr>
          <p:nvPr>
            <p:ph type="title"/>
          </p:nvPr>
        </p:nvSpPr>
        <p:spPr/>
        <p:txBody>
          <a:bodyPr/>
          <a:lstStyle/>
          <a:p>
            <a:pPr algn="ctr"/>
            <a:r>
              <a:rPr lang="ar-IQ" dirty="0"/>
              <a:t>توثيق  الصحف </a:t>
            </a:r>
          </a:p>
        </p:txBody>
      </p:sp>
    </p:spTree>
    <p:extLst>
      <p:ext uri="{BB962C8B-B14F-4D97-AF65-F5344CB8AC3E}">
        <p14:creationId xmlns:p14="http://schemas.microsoft.com/office/powerpoint/2010/main" val="1074673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2816"/>
            <a:ext cx="8229600" cy="4608512"/>
          </a:xfrm>
        </p:spPr>
        <p:txBody>
          <a:bodyPr/>
          <a:lstStyle/>
          <a:p>
            <a:r>
              <a:rPr lang="ar-IQ" b="1" dirty="0"/>
              <a:t>اولاً: تنظيم عملية جمع المعلومات والبيانات</a:t>
            </a:r>
          </a:p>
          <a:p>
            <a:r>
              <a:rPr lang="ar-IQ" b="1" dirty="0"/>
              <a:t>ثانياً: توثيق الاقتباس </a:t>
            </a:r>
          </a:p>
        </p:txBody>
      </p:sp>
      <p:sp>
        <p:nvSpPr>
          <p:cNvPr id="2" name="Title 1"/>
          <p:cNvSpPr>
            <a:spLocks noGrp="1"/>
          </p:cNvSpPr>
          <p:nvPr>
            <p:ph type="title"/>
          </p:nvPr>
        </p:nvSpPr>
        <p:spPr/>
        <p:txBody>
          <a:bodyPr>
            <a:normAutofit/>
          </a:bodyPr>
          <a:lstStyle/>
          <a:p>
            <a:pPr marL="342900" lvl="0" indent="-342900" algn="ctr">
              <a:spcBef>
                <a:spcPct val="20000"/>
              </a:spcBef>
            </a:pPr>
            <a:r>
              <a:rPr lang="ar-IQ" sz="3200" dirty="0">
                <a:solidFill>
                  <a:prstClr val="black"/>
                </a:solidFill>
                <a:ea typeface="+mn-ea"/>
                <a:cs typeface="Arial"/>
              </a:rPr>
              <a:t>المحور الثاني: اصول الاقتباس وقواعد التوثيق </a:t>
            </a:r>
            <a:br>
              <a:rPr lang="ar-IQ" sz="3200" dirty="0">
                <a:solidFill>
                  <a:prstClr val="black"/>
                </a:solidFill>
                <a:ea typeface="+mn-ea"/>
                <a:cs typeface="Arial"/>
              </a:rPr>
            </a:br>
            <a:r>
              <a:rPr lang="ar-IQ" sz="3200" dirty="0">
                <a:solidFill>
                  <a:prstClr val="black"/>
                </a:solidFill>
                <a:ea typeface="+mn-ea"/>
                <a:cs typeface="Arial"/>
              </a:rPr>
              <a:t> </a:t>
            </a:r>
            <a:endParaRPr lang="ar-IQ" dirty="0"/>
          </a:p>
        </p:txBody>
      </p:sp>
    </p:spTree>
    <p:extLst>
      <p:ext uri="{BB962C8B-B14F-4D97-AF65-F5344CB8AC3E}">
        <p14:creationId xmlns:p14="http://schemas.microsoft.com/office/powerpoint/2010/main" val="17204351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IQ"/>
              <a:t>اسم الكاتب ، عنوان المقال ، اسم القناة او الصفحة ، التاريخ ، الرابط </a:t>
            </a:r>
          </a:p>
        </p:txBody>
      </p:sp>
      <p:sp>
        <p:nvSpPr>
          <p:cNvPr id="3" name="Title 2"/>
          <p:cNvSpPr>
            <a:spLocks noGrp="1"/>
          </p:cNvSpPr>
          <p:nvPr>
            <p:ph type="title"/>
          </p:nvPr>
        </p:nvSpPr>
        <p:spPr/>
        <p:txBody>
          <a:bodyPr/>
          <a:lstStyle/>
          <a:p>
            <a:pPr algn="ctr"/>
            <a:r>
              <a:rPr lang="ar-IQ" dirty="0"/>
              <a:t>الانترنت</a:t>
            </a:r>
          </a:p>
        </p:txBody>
      </p:sp>
    </p:spTree>
    <p:extLst>
      <p:ext uri="{BB962C8B-B14F-4D97-AF65-F5344CB8AC3E}">
        <p14:creationId xmlns:p14="http://schemas.microsoft.com/office/powerpoint/2010/main" val="2231516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IQ" dirty="0"/>
              <a:t>عرف التوثيق اصطلاحاً </a:t>
            </a:r>
          </a:p>
          <a:p>
            <a:pPr algn="just"/>
            <a:r>
              <a:rPr lang="ar-IQ" sz="4400" dirty="0">
                <a:solidFill>
                  <a:srgbClr val="FF0000"/>
                </a:solidFill>
              </a:rPr>
              <a:t>(بأنه تسجيل المعلومات التي استفاد منها الباحث العلمي بصورة مباشرة أو غير مباشرة، وفقًا لطرق علمية مُتَّبعة بحيث يتم إثبات مصدر المعلومات وإرجاعها إلى أصحابها اعترافًا بجهدهم).</a:t>
            </a:r>
          </a:p>
        </p:txBody>
      </p:sp>
      <p:sp>
        <p:nvSpPr>
          <p:cNvPr id="3" name="Title 2"/>
          <p:cNvSpPr>
            <a:spLocks noGrp="1"/>
          </p:cNvSpPr>
          <p:nvPr>
            <p:ph type="title"/>
          </p:nvPr>
        </p:nvSpPr>
        <p:spPr/>
        <p:txBody>
          <a:bodyPr/>
          <a:lstStyle/>
          <a:p>
            <a:pPr algn="ctr"/>
            <a:r>
              <a:rPr lang="ar-IQ" dirty="0"/>
              <a:t>تعريف التوثيق </a:t>
            </a:r>
          </a:p>
        </p:txBody>
      </p:sp>
    </p:spTree>
    <p:extLst>
      <p:ext uri="{BB962C8B-B14F-4D97-AF65-F5344CB8AC3E}">
        <p14:creationId xmlns:p14="http://schemas.microsoft.com/office/powerpoint/2010/main" val="2057344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10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lstStyle/>
          <a:p>
            <a:endParaRPr lang="ar-IQ" dirty="0"/>
          </a:p>
        </p:txBody>
      </p:sp>
      <p:sp>
        <p:nvSpPr>
          <p:cNvPr id="2" name="Title 1"/>
          <p:cNvSpPr>
            <a:spLocks noGrp="1"/>
          </p:cNvSpPr>
          <p:nvPr>
            <p:ph type="title"/>
          </p:nvPr>
        </p:nvSpPr>
        <p:spPr/>
        <p:txBody>
          <a:bodyPr/>
          <a:lstStyle/>
          <a:p>
            <a:endParaRPr lang="ar-IQ"/>
          </a:p>
        </p:txBody>
      </p:sp>
    </p:spTree>
    <p:extLst>
      <p:ext uri="{BB962C8B-B14F-4D97-AF65-F5344CB8AC3E}">
        <p14:creationId xmlns:p14="http://schemas.microsoft.com/office/powerpoint/2010/main" val="3950631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t="7000" r="-17000" b="6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lstStyle/>
          <a:p>
            <a:endParaRPr lang="ar-IQ" dirty="0"/>
          </a:p>
        </p:txBody>
      </p:sp>
      <p:sp>
        <p:nvSpPr>
          <p:cNvPr id="2" name="Title 1"/>
          <p:cNvSpPr>
            <a:spLocks noGrp="1"/>
          </p:cNvSpPr>
          <p:nvPr>
            <p:ph type="title"/>
          </p:nvPr>
        </p:nvSpPr>
        <p:spPr/>
        <p:txBody>
          <a:bodyPr/>
          <a:lstStyle/>
          <a:p>
            <a:endParaRPr lang="ar-IQ"/>
          </a:p>
        </p:txBody>
      </p:sp>
    </p:spTree>
    <p:extLst>
      <p:ext uri="{BB962C8B-B14F-4D97-AF65-F5344CB8AC3E}">
        <p14:creationId xmlns:p14="http://schemas.microsoft.com/office/powerpoint/2010/main" val="3498232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t="3000" r="-17000" b="5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lstStyle/>
          <a:p>
            <a:endParaRPr lang="ar-IQ" dirty="0"/>
          </a:p>
        </p:txBody>
      </p:sp>
      <p:sp>
        <p:nvSpPr>
          <p:cNvPr id="2" name="Title 1"/>
          <p:cNvSpPr>
            <a:spLocks noGrp="1"/>
          </p:cNvSpPr>
          <p:nvPr>
            <p:ph type="title"/>
          </p:nvPr>
        </p:nvSpPr>
        <p:spPr/>
        <p:txBody>
          <a:bodyPr/>
          <a:lstStyle/>
          <a:p>
            <a:endParaRPr lang="ar-IQ"/>
          </a:p>
        </p:txBody>
      </p:sp>
    </p:spTree>
    <p:extLst>
      <p:ext uri="{BB962C8B-B14F-4D97-AF65-F5344CB8AC3E}">
        <p14:creationId xmlns:p14="http://schemas.microsoft.com/office/powerpoint/2010/main" val="4247793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4713387"/>
          </a:xfrm>
        </p:spPr>
        <p:txBody>
          <a:bodyPr/>
          <a:lstStyle/>
          <a:p>
            <a:pPr algn="ctr"/>
            <a:r>
              <a:rPr lang="ar-IQ" b="1" u="sng" dirty="0"/>
              <a:t>توثيق الكتاب </a:t>
            </a:r>
          </a:p>
          <a:p>
            <a:r>
              <a:rPr lang="ar-IQ" dirty="0">
                <a:solidFill>
                  <a:srgbClr val="FF0000"/>
                </a:solidFill>
              </a:rPr>
              <a:t>أسم المؤلف ، عنوان الكتاب، دار النشر ، مكان النشر ، الطبعة ان وجدت، سنة الطبع ، رقم الصفحة.</a:t>
            </a:r>
          </a:p>
          <a:p>
            <a:endParaRPr lang="ar-IQ" dirty="0"/>
          </a:p>
          <a:p>
            <a:endParaRPr lang="ar-IQ" dirty="0"/>
          </a:p>
          <a:p>
            <a:endParaRPr lang="ar-IQ" dirty="0"/>
          </a:p>
          <a:p>
            <a:endParaRPr lang="ar-IQ" dirty="0"/>
          </a:p>
          <a:p>
            <a:endParaRPr lang="ar-IQ" dirty="0"/>
          </a:p>
          <a:p>
            <a:endParaRPr lang="ar-IQ" dirty="0"/>
          </a:p>
        </p:txBody>
      </p:sp>
      <p:sp>
        <p:nvSpPr>
          <p:cNvPr id="2" name="Title 1"/>
          <p:cNvSpPr>
            <a:spLocks noGrp="1"/>
          </p:cNvSpPr>
          <p:nvPr>
            <p:ph type="title"/>
          </p:nvPr>
        </p:nvSpPr>
        <p:spPr/>
        <p:txBody>
          <a:bodyPr/>
          <a:lstStyle/>
          <a:p>
            <a:endParaRPr lang="ar-IQ"/>
          </a:p>
        </p:txBody>
      </p:sp>
    </p:spTree>
    <p:extLst>
      <p:ext uri="{BB962C8B-B14F-4D97-AF65-F5344CB8AC3E}">
        <p14:creationId xmlns:p14="http://schemas.microsoft.com/office/powerpoint/2010/main" val="984361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36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229600" cy="5890659"/>
          </a:xfrm>
        </p:spPr>
        <p:txBody>
          <a:bodyPr/>
          <a:lstStyle/>
          <a:p>
            <a:endParaRPr lang="ar-IQ" dirty="0"/>
          </a:p>
        </p:txBody>
      </p:sp>
      <p:sp>
        <p:nvSpPr>
          <p:cNvPr id="2" name="Title 1"/>
          <p:cNvSpPr>
            <a:spLocks noGrp="1"/>
          </p:cNvSpPr>
          <p:nvPr>
            <p:ph type="title"/>
          </p:nvPr>
        </p:nvSpPr>
        <p:spPr>
          <a:xfrm>
            <a:off x="457200" y="274638"/>
            <a:ext cx="8229600" cy="562074"/>
          </a:xfrm>
        </p:spPr>
        <p:txBody>
          <a:bodyPr>
            <a:normAutofit fontScale="90000"/>
          </a:bodyPr>
          <a:lstStyle/>
          <a:p>
            <a:pPr algn="ctr"/>
            <a:r>
              <a:rPr lang="ar-IQ" dirty="0">
                <a:solidFill>
                  <a:srgbClr val="FF0000"/>
                </a:solidFill>
              </a:rPr>
              <a:t>اسم المؤلف </a:t>
            </a:r>
          </a:p>
        </p:txBody>
      </p:sp>
    </p:spTree>
    <p:extLst>
      <p:ext uri="{BB962C8B-B14F-4D97-AF65-F5344CB8AC3E}">
        <p14:creationId xmlns:p14="http://schemas.microsoft.com/office/powerpoint/2010/main" val="3430210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4000" b="-37000"/>
          </a:stretch>
        </a:blip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52736"/>
            <a:ext cx="8229600" cy="5328592"/>
          </a:xfrm>
        </p:spPr>
        <p:txBody>
          <a:bodyPr/>
          <a:lstStyle/>
          <a:p>
            <a:endParaRPr lang="ar-IQ" dirty="0"/>
          </a:p>
        </p:txBody>
      </p:sp>
      <p:sp>
        <p:nvSpPr>
          <p:cNvPr id="3" name="Title 2"/>
          <p:cNvSpPr>
            <a:spLocks noGrp="1"/>
          </p:cNvSpPr>
          <p:nvPr>
            <p:ph type="title"/>
          </p:nvPr>
        </p:nvSpPr>
        <p:spPr>
          <a:xfrm>
            <a:off x="457200" y="274638"/>
            <a:ext cx="8229600" cy="778098"/>
          </a:xfrm>
        </p:spPr>
        <p:txBody>
          <a:bodyPr>
            <a:normAutofit/>
          </a:bodyPr>
          <a:lstStyle/>
          <a:p>
            <a:pPr algn="ctr"/>
            <a:r>
              <a:rPr lang="ar-IQ" sz="3600" dirty="0">
                <a:solidFill>
                  <a:srgbClr val="FF0000"/>
                </a:solidFill>
                <a:effectLst/>
                <a:latin typeface="Times New Roman"/>
                <a:ea typeface="+mn-ea"/>
                <a:cs typeface="Times New Roman"/>
              </a:rPr>
              <a:t>عنوان الكتاب</a:t>
            </a:r>
            <a:endParaRPr lang="ar-IQ" sz="3600" dirty="0">
              <a:solidFill>
                <a:srgbClr val="FF0000"/>
              </a:solidFill>
            </a:endParaRPr>
          </a:p>
        </p:txBody>
      </p:sp>
    </p:spTree>
    <p:extLst>
      <p:ext uri="{BB962C8B-B14F-4D97-AF65-F5344CB8AC3E}">
        <p14:creationId xmlns:p14="http://schemas.microsoft.com/office/powerpoint/2010/main" val="20177935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655</TotalTime>
  <Words>504</Words>
  <Application>Microsoft Office PowerPoint</Application>
  <PresentationFormat>عرض على الشاشة (4:3)</PresentationFormat>
  <Paragraphs>55</Paragraphs>
  <Slides>20</Slides>
  <Notes>0</Notes>
  <HiddenSlides>0</HiddenSlides>
  <MMClips>0</MMClips>
  <ScaleCrop>false</ScaleCrop>
  <HeadingPairs>
    <vt:vector size="4" baseType="variant">
      <vt:variant>
        <vt:lpstr>نسق</vt:lpstr>
      </vt:variant>
      <vt:variant>
        <vt:i4>1</vt:i4>
      </vt:variant>
      <vt:variant>
        <vt:lpstr>عناوين الشرائح</vt:lpstr>
      </vt:variant>
      <vt:variant>
        <vt:i4>20</vt:i4>
      </vt:variant>
    </vt:vector>
  </HeadingPairs>
  <TitlesOfParts>
    <vt:vector size="21" baseType="lpstr">
      <vt:lpstr>Concourse</vt:lpstr>
      <vt:lpstr>البحوث السياسية </vt:lpstr>
      <vt:lpstr>المحور الثاني: اصول الاقتباس وقواعد التوثيق   </vt:lpstr>
      <vt:lpstr>تعريف التوثيق </vt:lpstr>
      <vt:lpstr>عرض تقديمي في PowerPoint</vt:lpstr>
      <vt:lpstr>عرض تقديمي في PowerPoint</vt:lpstr>
      <vt:lpstr>عرض تقديمي في PowerPoint</vt:lpstr>
      <vt:lpstr>عرض تقديمي في PowerPoint</vt:lpstr>
      <vt:lpstr>اسم المؤلف </vt:lpstr>
      <vt:lpstr>عنوان الكتاب</vt:lpstr>
      <vt:lpstr>دار النشر</vt:lpstr>
      <vt:lpstr>مكان النشر</vt:lpstr>
      <vt:lpstr>الطبعة ان وجدت</vt:lpstr>
      <vt:lpstr>سنة الطبع</vt:lpstr>
      <vt:lpstr>ملاحظات </vt:lpstr>
      <vt:lpstr>ملاحظات </vt:lpstr>
      <vt:lpstr>ملاحظات</vt:lpstr>
      <vt:lpstr>توثيق المجلات العلمية </vt:lpstr>
      <vt:lpstr>توثيق الرسائل والاطاريح    </vt:lpstr>
      <vt:lpstr>توثيق  الصحف </vt:lpstr>
      <vt:lpstr>الانترنت</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البحوث السياسية</dc:title>
  <dc:creator>Maher</dc:creator>
  <cp:lastModifiedBy>raqalraqy820@gmail.com</cp:lastModifiedBy>
  <cp:revision>43</cp:revision>
  <dcterms:created xsi:type="dcterms:W3CDTF">2020-12-27T15:03:18Z</dcterms:created>
  <dcterms:modified xsi:type="dcterms:W3CDTF">2023-02-03T18:04:38Z</dcterms:modified>
</cp:coreProperties>
</file>